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1"/>
  </p:notesMasterIdLst>
  <p:sldIdLst>
    <p:sldId id="270" r:id="rId2"/>
    <p:sldId id="257" r:id="rId3"/>
    <p:sldId id="273" r:id="rId4"/>
    <p:sldId id="262" r:id="rId5"/>
    <p:sldId id="553" r:id="rId6"/>
    <p:sldId id="271" r:id="rId7"/>
    <p:sldId id="256" r:id="rId8"/>
    <p:sldId id="269"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cey Plasker" initials="LP" lastIdx="4" clrIdx="0">
    <p:extLst>
      <p:ext uri="{19B8F6BF-5375-455C-9EA6-DF929625EA0E}">
        <p15:presenceInfo xmlns:p15="http://schemas.microsoft.com/office/powerpoint/2012/main" userId="S::plaskerl@co.yamhill.or.us::4f49d2cd-bdac-4955-9978-afa2d81b54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909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0078B-714C-4CA3-B9E0-DB65B709D59F}"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91CC7-273A-4C99-94AD-99535DD5AD46}" type="slidenum">
              <a:rPr lang="en-US" smtClean="0"/>
              <a:t>‹#›</a:t>
            </a:fld>
            <a:endParaRPr lang="en-US"/>
          </a:p>
        </p:txBody>
      </p:sp>
    </p:spTree>
    <p:extLst>
      <p:ext uri="{BB962C8B-B14F-4D97-AF65-F5344CB8AC3E}">
        <p14:creationId xmlns:p14="http://schemas.microsoft.com/office/powerpoint/2010/main" val="382331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the focus on this historically underserved population? First, of all, with advancements in sanitation, medicine, and nutrition Americans are living longer lives. Currently, over 15% of Oregonians are 65 years or older and by 2030, that number will reach 20%, in fact, some counties are already seeing that number. Additionally, 1 in 5 Americans over 65 have one or more mental health or substance use conditions. In Oregon, the highest suicide rate is among men age 85 and older. There are an estimated 76,000 Oregonians who have Alzheimer’s disease or another related dementia. Oregon has the highest rate in the nation of 65+ hospitalizations for opioid-related issues. Finally, 2 in 3 Americans 65 and older have multiple chronic conditions. We also want to make sure that younger adults who are living with persistent mental health conditions continue to receive the appropriate care into their later years.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923C1-92DD-46D3-861B-1BA1F68114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76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NIRMALA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Behavioral Health, in the context of the Initiative, refers to the promotion of mental health, resilience and wellbeing; the treatment of mental and substance use disorders; and the support of those who experience these conditions, along with their families and communities (SAMHSA)</a:t>
            </a:r>
          </a:p>
          <a:p>
            <a:endParaRPr lang="en-US" dirty="0"/>
          </a:p>
          <a:p>
            <a:r>
              <a:rPr lang="en-US" sz="1200" dirty="0"/>
              <a:t>I serve as the director of the Behavioral Health Initiative for Older Adults and People with Physical Disabilities. This Initiative began in 2014, when the Oregon State Legislature allocated funding to the Oregon Health Authority for this Initiative. The behavioral health specialists were hired between May and December 2015; the first 12 were on board by July and the final four by the end of December.</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overarching goal of this Initiative is to </a:t>
            </a:r>
            <a:r>
              <a:rPr lang="en-US" sz="1200" kern="1200" dirty="0">
                <a:solidFill>
                  <a:schemeClr val="tx1"/>
                </a:solidFill>
                <a:effectLst/>
                <a:latin typeface="+mn-lt"/>
                <a:ea typeface="+mn-ea"/>
                <a:cs typeface="+mn-cs"/>
              </a:rPr>
              <a:t>better meet the needs of older adults and people with disabilities by improving timely access to care from qualified providers who work together to provide coordinated, quality and culturally responsive behavioral health and wellness services.</a:t>
            </a:r>
            <a:endParaRPr lang="en-US" sz="1200" dirty="0"/>
          </a:p>
          <a:p>
            <a:endParaRPr lang="en-US" sz="1200" dirty="0"/>
          </a:p>
          <a:p>
            <a:r>
              <a:rPr lang="en-US" sz="1200" dirty="0"/>
              <a:t>There are currently 20</a:t>
            </a:r>
            <a:r>
              <a:rPr lang="en-US" sz="1200" baseline="0" dirty="0"/>
              <a:t> Behavioral Health Specialists </a:t>
            </a:r>
            <a:r>
              <a:rPr lang="en-US" sz="1200" dirty="0"/>
              <a:t>located throughout the state, though there are typically 24 when we’re at full capacity. Specialists are placed according to population (1 FTE per 30,000 adults 65+). As illustrated in this map, 15 of the Specialists work in one county, while the rest of the Specialists serve two or more counties. Not surprisingly, those in eastern Oregon serve the greatest geographical areas.</a:t>
            </a:r>
          </a:p>
          <a:p>
            <a:endParaRPr lang="en-US" sz="1200" dirty="0"/>
          </a:p>
          <a:p>
            <a:r>
              <a:rPr lang="en-US" sz="1200" dirty="0"/>
              <a:t>Most of the Behavioral Health Specialists have behavioral health clinical expertise. The vast majority have graduate degrees in social work or psychology. Most have some experience working with older adults, but few had extensive experience in aging services prior to joining the Initiative. They work in community mental health programs (CMHPs) and other nonprofit agencies throughout the state. </a:t>
            </a:r>
          </a:p>
          <a:p>
            <a:endParaRPr lang="en-US" dirty="0"/>
          </a:p>
        </p:txBody>
      </p:sp>
      <p:sp>
        <p:nvSpPr>
          <p:cNvPr id="4" name="Slide Number Placeholder 3"/>
          <p:cNvSpPr>
            <a:spLocks noGrp="1"/>
          </p:cNvSpPr>
          <p:nvPr>
            <p:ph type="sldNum" sz="quarter" idx="5"/>
          </p:nvPr>
        </p:nvSpPr>
        <p:spPr/>
        <p:txBody>
          <a:bodyPr/>
          <a:lstStyle/>
          <a:p>
            <a:fld id="{170A91BB-FE22-614A-8F22-188396C0F20C}" type="slidenum">
              <a:rPr lang="en-US" smtClean="0"/>
              <a:t>4</a:t>
            </a:fld>
            <a:endParaRPr lang="en-US" dirty="0"/>
          </a:p>
        </p:txBody>
      </p:sp>
    </p:spTree>
    <p:extLst>
      <p:ext uri="{BB962C8B-B14F-4D97-AF65-F5344CB8AC3E}">
        <p14:creationId xmlns:p14="http://schemas.microsoft.com/office/powerpoint/2010/main" val="145784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7:notes"/>
          <p:cNvSpPr>
            <a:spLocks noGrp="1" noRot="1" noChangeAspect="1"/>
          </p:cNvSpPr>
          <p:nvPr>
            <p:ph type="sldImg" idx="2"/>
          </p:nvPr>
        </p:nvSpPr>
        <p:spPr>
          <a:xfrm>
            <a:off x="839788" y="1128713"/>
            <a:ext cx="5422900" cy="3051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7:notes"/>
          <p:cNvSpPr txBox="1">
            <a:spLocks noGrp="1"/>
          </p:cNvSpPr>
          <p:nvPr>
            <p:ph type="body" idx="1"/>
          </p:nvPr>
        </p:nvSpPr>
        <p:spPr>
          <a:xfrm>
            <a:off x="710248" y="4349364"/>
            <a:ext cx="5681980" cy="3558570"/>
          </a:xfrm>
          <a:prstGeom prst="rect">
            <a:avLst/>
          </a:prstGeom>
          <a:noFill/>
          <a:ln>
            <a:noFill/>
          </a:ln>
        </p:spPr>
        <p:txBody>
          <a:bodyPr spcFirstLastPara="1" wrap="square" lIns="94213" tIns="47094" rIns="94213" bIns="47094" anchor="t" anchorCtr="0">
            <a:noAutofit/>
          </a:bodyPr>
          <a:lstStyle/>
          <a:p>
            <a:pPr marL="0" indent="0">
              <a:buClr>
                <a:schemeClr val="dk1"/>
              </a:buClr>
              <a:buSzPts val="1200"/>
            </a:pPr>
            <a:r>
              <a:rPr lang="en-US" sz="1400" dirty="0"/>
              <a:t>The Initiative serves older adults and people living with physical disabilities who also have behavioral health needs. </a:t>
            </a:r>
            <a:endParaRPr sz="1400" dirty="0"/>
          </a:p>
          <a:p>
            <a:pPr marL="0" indent="0">
              <a:buClr>
                <a:schemeClr val="dk1"/>
              </a:buClr>
              <a:buSzPts val="1200"/>
            </a:pPr>
            <a:endParaRPr sz="1400" dirty="0"/>
          </a:p>
          <a:p>
            <a:pPr marL="0" indent="0">
              <a:buClr>
                <a:schemeClr val="dk1"/>
              </a:buClr>
              <a:buSzPts val="1200"/>
            </a:pPr>
            <a:r>
              <a:rPr lang="en-US" sz="1400" dirty="0"/>
              <a:t>One reason for this multi-population focus across aging services and behavioral health services is that many individuals who receive services often do so across these two service sectors and their is a need to ensure greater collaboration and coordination between them. </a:t>
            </a:r>
            <a:endParaRPr sz="1400" dirty="0"/>
          </a:p>
          <a:p>
            <a:pPr marL="0" indent="0">
              <a:buClr>
                <a:schemeClr val="dk1"/>
              </a:buClr>
              <a:buSzPts val="1200"/>
            </a:pPr>
            <a:endParaRPr sz="1400" dirty="0"/>
          </a:p>
          <a:p>
            <a:pPr marL="0" indent="0">
              <a:buClr>
                <a:schemeClr val="dk1"/>
              </a:buClr>
              <a:buSzPts val="1200"/>
            </a:pPr>
            <a:r>
              <a:rPr lang="en-US" sz="1400" dirty="0"/>
              <a:t>While it is important to recognize there is overlap between people with living with physical disabilities, older adults, and those with behavioral health needs, these populations certainly have unique characteristics and needs.</a:t>
            </a:r>
            <a:endParaRPr sz="1400" dirty="0"/>
          </a:p>
        </p:txBody>
      </p:sp>
      <p:sp>
        <p:nvSpPr>
          <p:cNvPr id="366" name="Google Shape;366;p7:notes"/>
          <p:cNvSpPr txBox="1">
            <a:spLocks noGrp="1"/>
          </p:cNvSpPr>
          <p:nvPr>
            <p:ph type="sldNum" idx="12"/>
          </p:nvPr>
        </p:nvSpPr>
        <p:spPr>
          <a:xfrm>
            <a:off x="4023093" y="8584188"/>
            <a:ext cx="3077739" cy="453450"/>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5</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04B1-6AD6-4AF7-8749-5F01B052C4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43E403-CF7F-4408-B902-8ECBD9C5E3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1A89D0-BFF9-4AB0-AC2B-AFF6C5AAC9D1}"/>
              </a:ext>
            </a:extLst>
          </p:cNvPr>
          <p:cNvSpPr>
            <a:spLocks noGrp="1"/>
          </p:cNvSpPr>
          <p:nvPr>
            <p:ph type="dt" sz="half" idx="10"/>
          </p:nvPr>
        </p:nvSpPr>
        <p:spPr/>
        <p:txBody>
          <a:bodyPr/>
          <a:lstStyle/>
          <a:p>
            <a:fld id="{11A6662E-FAF4-44BC-88B5-85A7CBFB6D30}" type="datetime1">
              <a:rPr lang="en-US" smtClean="0"/>
              <a:pPr/>
              <a:t>8/23/2023</a:t>
            </a:fld>
            <a:endParaRPr lang="en-US"/>
          </a:p>
        </p:txBody>
      </p:sp>
      <p:sp>
        <p:nvSpPr>
          <p:cNvPr id="5" name="Footer Placeholder 4">
            <a:extLst>
              <a:ext uri="{FF2B5EF4-FFF2-40B4-BE49-F238E27FC236}">
                <a16:creationId xmlns:a16="http://schemas.microsoft.com/office/drawing/2014/main" id="{1E49314A-7873-4594-8151-FE93ECB5A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984C4-5A95-4664-85AD-DB0D1C019DBB}"/>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53062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21E5-7F22-49A2-88A1-0E5285E083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2C8122-1FE0-41CE-AEE6-5C3FCF1163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29D1A-2AF0-43D8-B40E-2880D25A299E}"/>
              </a:ext>
            </a:extLst>
          </p:cNvPr>
          <p:cNvSpPr>
            <a:spLocks noGrp="1"/>
          </p:cNvSpPr>
          <p:nvPr>
            <p:ph type="dt" sz="half" idx="10"/>
          </p:nvPr>
        </p:nvSpPr>
        <p:spPr/>
        <p:txBody>
          <a:bodyPr/>
          <a:lstStyle/>
          <a:p>
            <a:fld id="{4C559632-1575-4E14-B53B-3DC3D5ED3947}" type="datetime1">
              <a:rPr lang="en-US" smtClean="0"/>
              <a:t>8/23/2023</a:t>
            </a:fld>
            <a:endParaRPr lang="en-US"/>
          </a:p>
        </p:txBody>
      </p:sp>
      <p:sp>
        <p:nvSpPr>
          <p:cNvPr id="5" name="Footer Placeholder 4">
            <a:extLst>
              <a:ext uri="{FF2B5EF4-FFF2-40B4-BE49-F238E27FC236}">
                <a16:creationId xmlns:a16="http://schemas.microsoft.com/office/drawing/2014/main" id="{40FD8383-B1D2-4CDD-9FB4-1E330AD66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F37F4-E1B2-40DB-91CF-4A9802DF3015}"/>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1859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7F970-54B3-4C57-AD0B-98980957EF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BB2D78-6730-4DA3-BEF0-3E4EE07F5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BEDCE-0CC1-4C1D-9D24-33E431BC61FF}"/>
              </a:ext>
            </a:extLst>
          </p:cNvPr>
          <p:cNvSpPr>
            <a:spLocks noGrp="1"/>
          </p:cNvSpPr>
          <p:nvPr>
            <p:ph type="dt" sz="half" idx="10"/>
          </p:nvPr>
        </p:nvSpPr>
        <p:spPr/>
        <p:txBody>
          <a:bodyPr/>
          <a:lstStyle/>
          <a:p>
            <a:fld id="{CC4A6868-2568-4CC9-B302-F37117B01A6E}" type="datetime1">
              <a:rPr lang="en-US" smtClean="0"/>
              <a:t>8/23/2023</a:t>
            </a:fld>
            <a:endParaRPr lang="en-US"/>
          </a:p>
        </p:txBody>
      </p:sp>
      <p:sp>
        <p:nvSpPr>
          <p:cNvPr id="5" name="Footer Placeholder 4">
            <a:extLst>
              <a:ext uri="{FF2B5EF4-FFF2-40B4-BE49-F238E27FC236}">
                <a16:creationId xmlns:a16="http://schemas.microsoft.com/office/drawing/2014/main" id="{7C8FB503-CE50-4D03-84A7-93F571678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40E42-EFC9-449F-91FD-876AC9AA781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9689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6381-F394-47B5-952F-063DFDC8A6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5709B-4843-4A5A-ACDC-EF84F8230C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9FE77-E4FC-44EB-8264-E30E309B1532}"/>
              </a:ext>
            </a:extLst>
          </p:cNvPr>
          <p:cNvSpPr>
            <a:spLocks noGrp="1"/>
          </p:cNvSpPr>
          <p:nvPr>
            <p:ph type="dt" sz="half" idx="10"/>
          </p:nvPr>
        </p:nvSpPr>
        <p:spPr/>
        <p:txBody>
          <a:bodyPr/>
          <a:lstStyle/>
          <a:p>
            <a:fld id="{0055F08A-1E71-4B2B-BB49-E743F2903911}" type="datetime1">
              <a:rPr lang="en-US" smtClean="0"/>
              <a:t>8/23/2023</a:t>
            </a:fld>
            <a:endParaRPr lang="en-US" dirty="0"/>
          </a:p>
        </p:txBody>
      </p:sp>
      <p:sp>
        <p:nvSpPr>
          <p:cNvPr id="5" name="Footer Placeholder 4">
            <a:extLst>
              <a:ext uri="{FF2B5EF4-FFF2-40B4-BE49-F238E27FC236}">
                <a16:creationId xmlns:a16="http://schemas.microsoft.com/office/drawing/2014/main" id="{A5B8FEDF-0CE7-43CD-8C5C-BA3AF4FEA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F40AF-75BE-48F7-9470-E67EEE170EA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0889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6EDB-1547-4867-8118-72DE63C0B0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CE6696-4786-4BA1-9E18-A044D77D15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B06A1-9E49-446D-A605-28F9D624B330}"/>
              </a:ext>
            </a:extLst>
          </p:cNvPr>
          <p:cNvSpPr>
            <a:spLocks noGrp="1"/>
          </p:cNvSpPr>
          <p:nvPr>
            <p:ph type="dt" sz="half" idx="10"/>
          </p:nvPr>
        </p:nvSpPr>
        <p:spPr/>
        <p:txBody>
          <a:bodyPr/>
          <a:lstStyle/>
          <a:p>
            <a:fld id="{15417D9E-721A-44BB-8863-9873FE64DA75}" type="datetime1">
              <a:rPr lang="en-US" smtClean="0"/>
              <a:t>8/23/2023</a:t>
            </a:fld>
            <a:endParaRPr lang="en-US"/>
          </a:p>
        </p:txBody>
      </p:sp>
      <p:sp>
        <p:nvSpPr>
          <p:cNvPr id="5" name="Footer Placeholder 4">
            <a:extLst>
              <a:ext uri="{FF2B5EF4-FFF2-40B4-BE49-F238E27FC236}">
                <a16:creationId xmlns:a16="http://schemas.microsoft.com/office/drawing/2014/main" id="{E0B86F82-AA00-4ED1-B40D-D911A26C9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BF7CF-19E7-4A33-B38D-A74C642C50EE}"/>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63734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2B86-22C1-48C0-B72D-F6257711C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6AA2B5-8F2F-42DD-8BCA-DEDABEF111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19084-CD39-4620-93B5-AAB443D26C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860E7C-2FF7-4C9B-B28A-A92FA46476FB}"/>
              </a:ext>
            </a:extLst>
          </p:cNvPr>
          <p:cNvSpPr>
            <a:spLocks noGrp="1"/>
          </p:cNvSpPr>
          <p:nvPr>
            <p:ph type="dt" sz="half" idx="10"/>
          </p:nvPr>
        </p:nvSpPr>
        <p:spPr/>
        <p:txBody>
          <a:bodyPr/>
          <a:lstStyle/>
          <a:p>
            <a:fld id="{5F31DA2F-80B8-49CF-99FB-5ABCA53A607A}" type="datetime1">
              <a:rPr lang="en-US" smtClean="0"/>
              <a:t>8/23/2023</a:t>
            </a:fld>
            <a:endParaRPr lang="en-US"/>
          </a:p>
        </p:txBody>
      </p:sp>
      <p:sp>
        <p:nvSpPr>
          <p:cNvPr id="6" name="Footer Placeholder 5">
            <a:extLst>
              <a:ext uri="{FF2B5EF4-FFF2-40B4-BE49-F238E27FC236}">
                <a16:creationId xmlns:a16="http://schemas.microsoft.com/office/drawing/2014/main" id="{34B1767D-E8C8-4BF0-92BD-A65633AA5C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33C20-A521-4540-9522-A7BB905D317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524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33CB-381A-458A-ADA4-5968B9976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A3BF41-01DF-4FC1-9256-0644C7646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18491-7705-4FE9-9D4A-1C93EA171A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6F01C3-9AC5-43E0-9309-B3C5CCDD9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9AFB9D-8459-451D-B59D-0C13BBC541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ABA7ED-AC86-464A-A26C-6678559E0608}"/>
              </a:ext>
            </a:extLst>
          </p:cNvPr>
          <p:cNvSpPr>
            <a:spLocks noGrp="1"/>
          </p:cNvSpPr>
          <p:nvPr>
            <p:ph type="dt" sz="half" idx="10"/>
          </p:nvPr>
        </p:nvSpPr>
        <p:spPr/>
        <p:txBody>
          <a:bodyPr/>
          <a:lstStyle/>
          <a:p>
            <a:fld id="{28852172-E6C9-4B6C-929A-A9DE3837BBF1}" type="datetime1">
              <a:rPr lang="en-US" smtClean="0"/>
              <a:t>8/23/2023</a:t>
            </a:fld>
            <a:endParaRPr lang="en-US"/>
          </a:p>
        </p:txBody>
      </p:sp>
      <p:sp>
        <p:nvSpPr>
          <p:cNvPr id="8" name="Footer Placeholder 7">
            <a:extLst>
              <a:ext uri="{FF2B5EF4-FFF2-40B4-BE49-F238E27FC236}">
                <a16:creationId xmlns:a16="http://schemas.microsoft.com/office/drawing/2014/main" id="{ABFF1B1B-F4BB-4385-BB91-2301A75F93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F8262C-EB90-4761-B6AF-6AD6DA912A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9872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C7597-83B0-490F-B623-FD3275EB7C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0CEC6E-8AAD-4B1C-80A4-89A8E3CD675F}"/>
              </a:ext>
            </a:extLst>
          </p:cNvPr>
          <p:cNvSpPr>
            <a:spLocks noGrp="1"/>
          </p:cNvSpPr>
          <p:nvPr>
            <p:ph type="dt" sz="half" idx="10"/>
          </p:nvPr>
        </p:nvSpPr>
        <p:spPr/>
        <p:txBody>
          <a:bodyPr/>
          <a:lstStyle/>
          <a:p>
            <a:fld id="{3AB41CFF-90C9-47B3-9DA1-F2BF8D839F7E}" type="datetime1">
              <a:rPr lang="en-US" smtClean="0"/>
              <a:t>8/23/2023</a:t>
            </a:fld>
            <a:endParaRPr lang="en-US"/>
          </a:p>
        </p:txBody>
      </p:sp>
      <p:sp>
        <p:nvSpPr>
          <p:cNvPr id="4" name="Footer Placeholder 3">
            <a:extLst>
              <a:ext uri="{FF2B5EF4-FFF2-40B4-BE49-F238E27FC236}">
                <a16:creationId xmlns:a16="http://schemas.microsoft.com/office/drawing/2014/main" id="{6510D914-F27B-4027-82E7-F7967FC574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62600E-BA88-480E-8EB0-9B4575BE7E2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4024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9D323E-DFEA-4789-A693-F890F9B489FE}"/>
              </a:ext>
            </a:extLst>
          </p:cNvPr>
          <p:cNvSpPr>
            <a:spLocks noGrp="1"/>
          </p:cNvSpPr>
          <p:nvPr>
            <p:ph type="dt" sz="half" idx="10"/>
          </p:nvPr>
        </p:nvSpPr>
        <p:spPr/>
        <p:txBody>
          <a:bodyPr/>
          <a:lstStyle/>
          <a:p>
            <a:fld id="{F06048FA-06AB-4884-A69B-986B96E68A24}" type="datetime1">
              <a:rPr lang="en-US" smtClean="0"/>
              <a:t>8/23/2023</a:t>
            </a:fld>
            <a:endParaRPr lang="en-US"/>
          </a:p>
        </p:txBody>
      </p:sp>
      <p:sp>
        <p:nvSpPr>
          <p:cNvPr id="3" name="Footer Placeholder 2">
            <a:extLst>
              <a:ext uri="{FF2B5EF4-FFF2-40B4-BE49-F238E27FC236}">
                <a16:creationId xmlns:a16="http://schemas.microsoft.com/office/drawing/2014/main" id="{8FB8A5A7-62EA-4BD0-BCA2-720EAA152E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9F6901-9DF2-4E01-B44D-854B26DE7EE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196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6AAF-0D0A-40D5-8327-76E15729F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11D7A-BCFA-469B-9DBC-985175EB3D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7D9210-8CC6-41D9-9E62-A53A8553F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437AE-64B2-4A15-AC96-CE00810D203D}"/>
              </a:ext>
            </a:extLst>
          </p:cNvPr>
          <p:cNvSpPr>
            <a:spLocks noGrp="1"/>
          </p:cNvSpPr>
          <p:nvPr>
            <p:ph type="dt" sz="half" idx="10"/>
          </p:nvPr>
        </p:nvSpPr>
        <p:spPr/>
        <p:txBody>
          <a:bodyPr/>
          <a:lstStyle/>
          <a:p>
            <a:fld id="{50DB7ABA-0172-4F9C-889D-567164F66BCD}" type="datetime1">
              <a:rPr lang="en-US" smtClean="0"/>
              <a:t>8/23/2023</a:t>
            </a:fld>
            <a:endParaRPr lang="en-US"/>
          </a:p>
        </p:txBody>
      </p:sp>
      <p:sp>
        <p:nvSpPr>
          <p:cNvPr id="6" name="Footer Placeholder 5">
            <a:extLst>
              <a:ext uri="{FF2B5EF4-FFF2-40B4-BE49-F238E27FC236}">
                <a16:creationId xmlns:a16="http://schemas.microsoft.com/office/drawing/2014/main" id="{915C34B8-E537-4886-865A-C3EEF7E8C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80F76-00C7-479B-8105-A33E357688D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6520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D423-3EB4-4285-AB80-5106551C30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00E455-6EFE-41C1-A51A-5F162619B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6F4168-BD56-413C-A1CE-13EA472D5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828007-6B8F-4D01-93D3-A73AF7DA860B}"/>
              </a:ext>
            </a:extLst>
          </p:cNvPr>
          <p:cNvSpPr>
            <a:spLocks noGrp="1"/>
          </p:cNvSpPr>
          <p:nvPr>
            <p:ph type="dt" sz="half" idx="10"/>
          </p:nvPr>
        </p:nvSpPr>
        <p:spPr/>
        <p:txBody>
          <a:bodyPr/>
          <a:lstStyle/>
          <a:p>
            <a:fld id="{78AC6A5B-8AE7-4A41-B5A7-9ADC6686DC18}" type="datetime1">
              <a:rPr lang="en-US" smtClean="0"/>
              <a:t>8/23/2023</a:t>
            </a:fld>
            <a:endParaRPr lang="en-US"/>
          </a:p>
        </p:txBody>
      </p:sp>
      <p:sp>
        <p:nvSpPr>
          <p:cNvPr id="6" name="Footer Placeholder 5">
            <a:extLst>
              <a:ext uri="{FF2B5EF4-FFF2-40B4-BE49-F238E27FC236}">
                <a16:creationId xmlns:a16="http://schemas.microsoft.com/office/drawing/2014/main" id="{4FD3227F-60D9-4EB2-A54D-9DC76BA5A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AD574-87FE-4B41-9BDD-4C5C3DCEBDD5}"/>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7527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A75203-F63C-4516-B250-E2C71C8D25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222C33-3674-4FCF-ABBD-DB988AA951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F1C2C-B3CB-4C16-B89C-68202A910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0CF6C-748E-4B7A-BC8B-3011EF78ED13}" type="datetime1">
              <a:rPr lang="en-US" smtClean="0"/>
              <a:pPr/>
              <a:t>8/23/2023</a:t>
            </a:fld>
            <a:endParaRPr lang="en-US" dirty="0"/>
          </a:p>
        </p:txBody>
      </p:sp>
      <p:sp>
        <p:nvSpPr>
          <p:cNvPr id="5" name="Footer Placeholder 4">
            <a:extLst>
              <a:ext uri="{FF2B5EF4-FFF2-40B4-BE49-F238E27FC236}">
                <a16:creationId xmlns:a16="http://schemas.microsoft.com/office/drawing/2014/main" id="{FAD4C77C-A6E4-43E3-824C-4E409AA8C5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F2B1448-D031-4CBE-A47A-64BC2E74B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15553040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hyperlink" Target="http://2017.igem.org/Team:KAIT_JAPAN/introduction" TargetMode="External"/><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hyperlink" Target="http://www.mentalhealthportland.org/?tag=claudia-black"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hyperlink" Target="https://oregonbhi.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plaskerl@co.yamhill.or.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70995-B3E4-4D40-BADF-CE90286B9387}"/>
              </a:ext>
            </a:extLst>
          </p:cNvPr>
          <p:cNvSpPr>
            <a:spLocks noGrp="1"/>
          </p:cNvSpPr>
          <p:nvPr>
            <p:ph type="title"/>
          </p:nvPr>
        </p:nvSpPr>
        <p:spPr>
          <a:xfrm>
            <a:off x="546351" y="433545"/>
            <a:ext cx="11139854" cy="1554646"/>
          </a:xfrm>
        </p:spPr>
        <p:txBody>
          <a:bodyPr vert="horz" lIns="91440" tIns="45720" rIns="91440" bIns="45720" rtlCol="0" anchor="b">
            <a:normAutofit/>
          </a:bodyPr>
          <a:lstStyle/>
          <a:p>
            <a:pPr algn="ctr"/>
            <a:r>
              <a:rPr lang="en-US" sz="4900">
                <a:solidFill>
                  <a:srgbClr val="FFFFFF"/>
                </a:solidFill>
                <a:latin typeface="Constantia" panose="02030602050306030303" pitchFamily="18" charset="0"/>
              </a:rPr>
              <a:t>Older Adult Behavioral Health Initiative</a:t>
            </a:r>
            <a:br>
              <a:rPr lang="en-US" sz="3000">
                <a:solidFill>
                  <a:srgbClr val="FFFFFF"/>
                </a:solidFill>
                <a:latin typeface="Constantia" panose="02030602050306030303" pitchFamily="18" charset="0"/>
              </a:rPr>
            </a:br>
            <a:r>
              <a:rPr lang="en-US" sz="3000">
                <a:solidFill>
                  <a:srgbClr val="FFFFFF"/>
                </a:solidFill>
                <a:latin typeface="Constantia" panose="02030602050306030303" pitchFamily="18" charset="0"/>
              </a:rPr>
              <a:t>An overview of the initiate and the role of the specialist</a:t>
            </a:r>
            <a:endParaRPr lang="en-US" sz="3000" dirty="0">
              <a:solidFill>
                <a:srgbClr val="FFFFFF"/>
              </a:solidFill>
              <a:latin typeface="Constantia" panose="02030602050306030303" pitchFamily="18" charset="0"/>
            </a:endParaRPr>
          </a:p>
        </p:txBody>
      </p:sp>
      <p:cxnSp>
        <p:nvCxnSpPr>
          <p:cNvPr id="20"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1"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B44A329D-AEBB-FB5E-A53D-3E6BB4C61134}"/>
              </a:ext>
            </a:extLst>
          </p:cNvPr>
          <p:cNvPicPr>
            <a:picLocks noGrp="1" noChangeAspect="1"/>
          </p:cNvPicPr>
          <p:nvPr>
            <p:ph sz="half" idx="2"/>
          </p:nvPr>
        </p:nvPicPr>
        <p:blipFill>
          <a:blip r:embed="rId2"/>
          <a:stretch>
            <a:fillRect/>
          </a:stretch>
        </p:blipFill>
        <p:spPr>
          <a:xfrm>
            <a:off x="839788" y="3547221"/>
            <a:ext cx="4940227" cy="1600295"/>
          </a:xfrm>
          <a:prstGeom prst="rect">
            <a:avLst/>
          </a:prstGeom>
        </p:spPr>
      </p:pic>
      <p:pic>
        <p:nvPicPr>
          <p:cNvPr id="9" name="Content Placeholder 8">
            <a:extLst>
              <a:ext uri="{FF2B5EF4-FFF2-40B4-BE49-F238E27FC236}">
                <a16:creationId xmlns:a16="http://schemas.microsoft.com/office/drawing/2014/main" id="{CE97149E-4F7B-D577-15F1-0C5ED499050C}"/>
              </a:ext>
            </a:extLst>
          </p:cNvPr>
          <p:cNvPicPr>
            <a:picLocks noGrp="1" noChangeAspect="1"/>
          </p:cNvPicPr>
          <p:nvPr>
            <p:ph sz="quarter" idx="4"/>
          </p:nvPr>
        </p:nvPicPr>
        <p:blipFill>
          <a:blip r:embed="rId3"/>
          <a:stretch>
            <a:fillRect/>
          </a:stretch>
        </p:blipFill>
        <p:spPr>
          <a:xfrm>
            <a:off x="6613736" y="2792413"/>
            <a:ext cx="4741651" cy="2844990"/>
          </a:xfrm>
          <a:prstGeom prst="rect">
            <a:avLst/>
          </a:prstGeom>
        </p:spPr>
      </p:pic>
    </p:spTree>
    <p:extLst>
      <p:ext uri="{BB962C8B-B14F-4D97-AF65-F5344CB8AC3E}">
        <p14:creationId xmlns:p14="http://schemas.microsoft.com/office/powerpoint/2010/main" val="354389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623A1ED6-B26E-4D84-A27A-FB6D6CF5D31B}"/>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779" b="13883"/>
          <a:stretch/>
        </p:blipFill>
        <p:spPr>
          <a:xfrm>
            <a:off x="1524" y="24133"/>
            <a:ext cx="12188952" cy="6856624"/>
          </a:xfrm>
          <a:prstGeom prst="rect">
            <a:avLst/>
          </a:prstGeom>
        </p:spPr>
      </p:pic>
      <p:sp>
        <p:nvSpPr>
          <p:cNvPr id="2" name="Title 1">
            <a:extLst>
              <a:ext uri="{FF2B5EF4-FFF2-40B4-BE49-F238E27FC236}">
                <a16:creationId xmlns:a16="http://schemas.microsoft.com/office/drawing/2014/main" id="{3F41D013-1CD6-4521-836A-55C7AA7898A9}"/>
              </a:ext>
            </a:extLst>
          </p:cNvPr>
          <p:cNvSpPr>
            <a:spLocks noGrp="1"/>
          </p:cNvSpPr>
          <p:nvPr>
            <p:ph type="title"/>
          </p:nvPr>
        </p:nvSpPr>
        <p:spPr>
          <a:xfrm>
            <a:off x="135833" y="2037358"/>
            <a:ext cx="5940426" cy="1407144"/>
          </a:xfrm>
        </p:spPr>
        <p:txBody>
          <a:bodyPr anchor="ctr">
            <a:normAutofit fontScale="90000"/>
          </a:bodyPr>
          <a:lstStyle/>
          <a:p>
            <a:pPr algn="ctr"/>
            <a:br>
              <a:rPr lang="en-US" dirty="0">
                <a:solidFill>
                  <a:srgbClr val="FFFFFF"/>
                </a:solidFill>
              </a:rPr>
            </a:br>
            <a:br>
              <a:rPr lang="en-US" dirty="0">
                <a:solidFill>
                  <a:srgbClr val="FFFFFF"/>
                </a:solidFill>
              </a:rPr>
            </a:br>
            <a:br>
              <a:rPr lang="en-US" dirty="0">
                <a:solidFill>
                  <a:srgbClr val="FFFFFF"/>
                </a:solidFill>
              </a:rPr>
            </a:br>
            <a:br>
              <a:rPr lang="en-US" sz="5300" dirty="0">
                <a:solidFill>
                  <a:srgbClr val="FFFFFF"/>
                </a:solidFill>
                <a:latin typeface="Constantia" panose="02030602050306030303" pitchFamily="18" charset="0"/>
              </a:rPr>
            </a:br>
            <a:r>
              <a:rPr lang="en-US" u="sng" dirty="0">
                <a:solidFill>
                  <a:schemeClr val="accent3">
                    <a:lumMod val="40000"/>
                    <a:lumOff val="60000"/>
                  </a:schemeClr>
                </a:solidFill>
                <a:latin typeface="Constantia" panose="02030602050306030303" pitchFamily="18" charset="0"/>
              </a:rPr>
              <a:t>Facts that led to the creation of the OABHI</a:t>
            </a:r>
            <a:br>
              <a:rPr lang="en-US" dirty="0">
                <a:solidFill>
                  <a:srgbClr val="FFFFFF"/>
                </a:solidFill>
              </a:rPr>
            </a:br>
            <a:br>
              <a:rPr lang="en-US" dirty="0">
                <a:solidFill>
                  <a:srgbClr val="FFFFFF"/>
                </a:solidFill>
              </a:rPr>
            </a:br>
            <a:br>
              <a:rPr lang="en-US" dirty="0">
                <a:solidFill>
                  <a:srgbClr val="FFFFFF"/>
                </a:solidFill>
              </a:rPr>
            </a:br>
            <a:br>
              <a:rPr lang="en-US" dirty="0">
                <a:solidFill>
                  <a:srgbClr val="FFFFFF"/>
                </a:solidFill>
              </a:rPr>
            </a:br>
            <a:endParaRPr lang="en-US" dirty="0">
              <a:solidFill>
                <a:srgbClr val="FFFFFF"/>
              </a:solidFill>
            </a:endParaRPr>
          </a:p>
        </p:txBody>
      </p:sp>
      <p:pic>
        <p:nvPicPr>
          <p:cNvPr id="4" name="Content Placeholder 3">
            <a:extLst>
              <a:ext uri="{FF2B5EF4-FFF2-40B4-BE49-F238E27FC236}">
                <a16:creationId xmlns:a16="http://schemas.microsoft.com/office/drawing/2014/main" id="{7E395B4C-DCE4-4026-B1A9-2C70263B7F5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339074" y="2373462"/>
            <a:ext cx="2373063" cy="2011680"/>
          </a:xfrm>
        </p:spPr>
      </p:pic>
      <p:sp>
        <p:nvSpPr>
          <p:cNvPr id="6" name="TextBox 5">
            <a:extLst>
              <a:ext uri="{FF2B5EF4-FFF2-40B4-BE49-F238E27FC236}">
                <a16:creationId xmlns:a16="http://schemas.microsoft.com/office/drawing/2014/main" id="{9DD5627F-363D-4C44-AB89-0165E5A86D4B}"/>
              </a:ext>
            </a:extLst>
          </p:cNvPr>
          <p:cNvSpPr txBox="1"/>
          <p:nvPr/>
        </p:nvSpPr>
        <p:spPr>
          <a:xfrm>
            <a:off x="9421769" y="6657257"/>
            <a:ext cx="2768707"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Avenir Next LT Pro"/>
                <a:ea typeface="+mn-ea"/>
                <a:cs typeface="+mn-cs"/>
                <a:hlinkClick r:id="rId4" tooltip="http://www.mentalhealthportland.org/?tag=claudia-black">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Avenir Next LT Pro"/>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Avenir Next LT Pro"/>
                <a:ea typeface="+mn-ea"/>
                <a:cs typeface="+mn-cs"/>
                <a:hlinkClick r:id="rId6" tooltip="https://creativecommons.org/licenses/by-nc-sa/3.0/">
                  <a:extLst>
                    <a:ext uri="{A12FA001-AC4F-418D-AE19-62706E023703}">
                      <ahyp:hlinkClr xmlns:ahyp="http://schemas.microsoft.com/office/drawing/2018/hyperlinkcolor" val="tx"/>
                    </a:ext>
                  </a:extLst>
                </a:hlinkClick>
              </a:rPr>
              <a:t>CC BY-SA-NC</a:t>
            </a:r>
            <a:endParaRPr kumimoji="0" lang="en-US" sz="7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8" name="Picture 7">
            <a:extLst>
              <a:ext uri="{FF2B5EF4-FFF2-40B4-BE49-F238E27FC236}">
                <a16:creationId xmlns:a16="http://schemas.microsoft.com/office/drawing/2014/main" id="{17299B6F-9DE5-4BA2-80C1-17EDC7B592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0980" y="68921"/>
            <a:ext cx="1671674" cy="2128954"/>
          </a:xfrm>
          <a:prstGeom prst="rect">
            <a:avLst/>
          </a:prstGeom>
        </p:spPr>
      </p:pic>
      <p:pic>
        <p:nvPicPr>
          <p:cNvPr id="11" name="Picture 10">
            <a:extLst>
              <a:ext uri="{FF2B5EF4-FFF2-40B4-BE49-F238E27FC236}">
                <a16:creationId xmlns:a16="http://schemas.microsoft.com/office/drawing/2014/main" id="{8EB7BB8C-8AB0-49C1-A6FC-7779EC40A1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0904" y="1827536"/>
            <a:ext cx="2358513" cy="1858553"/>
          </a:xfrm>
          <a:prstGeom prst="rect">
            <a:avLst/>
          </a:prstGeom>
        </p:spPr>
      </p:pic>
      <p:pic>
        <p:nvPicPr>
          <p:cNvPr id="13" name="Picture 12">
            <a:extLst>
              <a:ext uri="{FF2B5EF4-FFF2-40B4-BE49-F238E27FC236}">
                <a16:creationId xmlns:a16="http://schemas.microsoft.com/office/drawing/2014/main" id="{180F0F6D-9354-4EE0-97CA-CBE2549728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21768" y="4524407"/>
            <a:ext cx="1718934" cy="1628464"/>
          </a:xfrm>
          <a:prstGeom prst="rect">
            <a:avLst/>
          </a:prstGeom>
        </p:spPr>
      </p:pic>
      <p:pic>
        <p:nvPicPr>
          <p:cNvPr id="15" name="Picture 14">
            <a:extLst>
              <a:ext uri="{FF2B5EF4-FFF2-40B4-BE49-F238E27FC236}">
                <a16:creationId xmlns:a16="http://schemas.microsoft.com/office/drawing/2014/main" id="{85B526B2-E31A-4898-B136-88FF7A36C0C8}"/>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b="38317"/>
          <a:stretch/>
        </p:blipFill>
        <p:spPr>
          <a:xfrm>
            <a:off x="8631126" y="321913"/>
            <a:ext cx="3301092" cy="1121497"/>
          </a:xfrm>
          <a:prstGeom prst="rect">
            <a:avLst/>
          </a:prstGeom>
        </p:spPr>
      </p:pic>
      <p:sp>
        <p:nvSpPr>
          <p:cNvPr id="3" name="Rectangle: Rounded Corners 2">
            <a:extLst>
              <a:ext uri="{FF2B5EF4-FFF2-40B4-BE49-F238E27FC236}">
                <a16:creationId xmlns:a16="http://schemas.microsoft.com/office/drawing/2014/main" id="{48B6D2AE-7B4D-45F8-91A7-5DB64B92D4B5}"/>
              </a:ext>
            </a:extLst>
          </p:cNvPr>
          <p:cNvSpPr/>
          <p:nvPr/>
        </p:nvSpPr>
        <p:spPr>
          <a:xfrm>
            <a:off x="8631126" y="1486497"/>
            <a:ext cx="3378912" cy="7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By 2030 there will be </a:t>
            </a:r>
            <a:r>
              <a:rPr lang="en-US" sz="1600" u="sng" dirty="0"/>
              <a:t>1 million adults </a:t>
            </a:r>
            <a:r>
              <a:rPr lang="en-US" sz="1600" dirty="0"/>
              <a:t>age 65 or old in Oregon </a:t>
            </a:r>
            <a:r>
              <a:rPr lang="en-US" sz="1200" dirty="0"/>
              <a:t>(20% of the population)</a:t>
            </a:r>
            <a:endParaRPr lang="en-US" sz="1600" dirty="0"/>
          </a:p>
        </p:txBody>
      </p:sp>
      <p:sp>
        <p:nvSpPr>
          <p:cNvPr id="7" name="TextBox 6">
            <a:extLst>
              <a:ext uri="{FF2B5EF4-FFF2-40B4-BE49-F238E27FC236}">
                <a16:creationId xmlns:a16="http://schemas.microsoft.com/office/drawing/2014/main" id="{C9196A15-1498-4C79-B1CC-60B1FD4B79CA}"/>
              </a:ext>
            </a:extLst>
          </p:cNvPr>
          <p:cNvSpPr txBox="1"/>
          <p:nvPr/>
        </p:nvSpPr>
        <p:spPr>
          <a:xfrm>
            <a:off x="2832304" y="4657607"/>
            <a:ext cx="3096714" cy="1615827"/>
          </a:xfrm>
          <a:prstGeom prst="rect">
            <a:avLst/>
          </a:prstGeom>
          <a:solidFill>
            <a:schemeClr val="accent2">
              <a:lumMod val="75000"/>
            </a:schemeClr>
          </a:solidFill>
        </p:spPr>
        <p:txBody>
          <a:bodyPr wrap="square" rtlCol="0">
            <a:spAutoFit/>
          </a:bodyPr>
          <a:lstStyle/>
          <a:p>
            <a:pPr algn="ctr">
              <a:spcAft>
                <a:spcPts val="600"/>
              </a:spcAft>
              <a:buClr>
                <a:schemeClr val="bg1"/>
              </a:buClr>
              <a:buSzPct val="120000"/>
            </a:pPr>
            <a:r>
              <a:rPr lang="en-US" sz="1600" b="1" i="1" u="sng" dirty="0"/>
              <a:t>Oregon ranks among the nation’s worst</a:t>
            </a:r>
          </a:p>
          <a:p>
            <a:pPr marL="342900" indent="-342900">
              <a:spcAft>
                <a:spcPts val="600"/>
              </a:spcAft>
              <a:buClr>
                <a:schemeClr val="bg1"/>
              </a:buClr>
              <a:buSzPct val="120000"/>
              <a:buFont typeface="Wingdings" pitchFamily="2" charset="2"/>
              <a:buChar char="§"/>
            </a:pPr>
            <a:r>
              <a:rPr lang="en-US" sz="1200" b="1" i="1" dirty="0"/>
              <a:t>Heavy drinking among older adults</a:t>
            </a:r>
          </a:p>
          <a:p>
            <a:pPr marL="342900" indent="-342900">
              <a:spcAft>
                <a:spcPts val="600"/>
              </a:spcAft>
              <a:buClr>
                <a:schemeClr val="bg1"/>
              </a:buClr>
              <a:buSzPct val="120000"/>
              <a:buFont typeface="Wingdings" pitchFamily="2" charset="2"/>
              <a:buChar char="§"/>
            </a:pPr>
            <a:r>
              <a:rPr lang="en-US" sz="1200" b="1" i="1" dirty="0"/>
              <a:t>Lifetime diagnosis of depression </a:t>
            </a:r>
          </a:p>
          <a:p>
            <a:pPr marL="342900" indent="-342900">
              <a:spcAft>
                <a:spcPts val="600"/>
              </a:spcAft>
              <a:buClr>
                <a:schemeClr val="bg1"/>
              </a:buClr>
              <a:buSzPct val="120000"/>
              <a:buFont typeface="Wingdings" pitchFamily="2" charset="2"/>
              <a:buChar char="§"/>
            </a:pPr>
            <a:r>
              <a:rPr lang="en-US" sz="1200" b="1" i="1" dirty="0"/>
              <a:t>Hospitalization for opioid use or overdose</a:t>
            </a:r>
            <a:endParaRPr lang="en-US" sz="1400" b="1" dirty="0"/>
          </a:p>
        </p:txBody>
      </p:sp>
      <p:sp>
        <p:nvSpPr>
          <p:cNvPr id="9" name="TextBox 8">
            <a:extLst>
              <a:ext uri="{FF2B5EF4-FFF2-40B4-BE49-F238E27FC236}">
                <a16:creationId xmlns:a16="http://schemas.microsoft.com/office/drawing/2014/main" id="{C09238FE-50DD-4C59-97C9-BC8A77755D89}"/>
              </a:ext>
            </a:extLst>
          </p:cNvPr>
          <p:cNvSpPr txBox="1"/>
          <p:nvPr/>
        </p:nvSpPr>
        <p:spPr>
          <a:xfrm rot="20879014">
            <a:off x="166035" y="4828113"/>
            <a:ext cx="2775548" cy="1200329"/>
          </a:xfrm>
          <a:prstGeom prst="rect">
            <a:avLst/>
          </a:prstGeom>
          <a:noFill/>
        </p:spPr>
        <p:txBody>
          <a:bodyPr wrap="square" rtlCol="0">
            <a:spAutoFit/>
          </a:bodyPr>
          <a:lstStyle/>
          <a:p>
            <a:r>
              <a:rPr lang="en-US" dirty="0">
                <a:solidFill>
                  <a:srgbClr val="FFFFFF"/>
                </a:solidFill>
              </a:rPr>
              <a:t>In the US 25% of older adults experience anxiety and depression since the start of COVID-19</a:t>
            </a:r>
            <a:endParaRPr lang="en-US" dirty="0"/>
          </a:p>
        </p:txBody>
      </p:sp>
      <p:sp>
        <p:nvSpPr>
          <p:cNvPr id="10" name="TextBox 9">
            <a:extLst>
              <a:ext uri="{FF2B5EF4-FFF2-40B4-BE49-F238E27FC236}">
                <a16:creationId xmlns:a16="http://schemas.microsoft.com/office/drawing/2014/main" id="{9A5FC01E-8088-4F3F-90D8-0FC2CA0AAE26}"/>
              </a:ext>
            </a:extLst>
          </p:cNvPr>
          <p:cNvSpPr txBox="1"/>
          <p:nvPr/>
        </p:nvSpPr>
        <p:spPr>
          <a:xfrm>
            <a:off x="5637402" y="2973897"/>
            <a:ext cx="914400" cy="9144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62B0DB3F-DFE9-44B2-A3EA-4DF5F3236F12}"/>
              </a:ext>
            </a:extLst>
          </p:cNvPr>
          <p:cNvSpPr txBox="1"/>
          <p:nvPr/>
        </p:nvSpPr>
        <p:spPr>
          <a:xfrm rot="21202108">
            <a:off x="3640989" y="248166"/>
            <a:ext cx="3875098" cy="1754326"/>
          </a:xfrm>
          <a:prstGeom prst="rect">
            <a:avLst/>
          </a:prstGeom>
          <a:solidFill>
            <a:schemeClr val="tx1">
              <a:lumMod val="50000"/>
            </a:schemeClr>
          </a:solidFill>
        </p:spPr>
        <p:txBody>
          <a:bodyPr wrap="square" rtlCol="0">
            <a:spAutoFit/>
          </a:bodyPr>
          <a:lstStyle/>
          <a:p>
            <a:pPr lvl="0"/>
            <a:r>
              <a:rPr lang="en-US" dirty="0"/>
              <a:t>By 2035, older Americans are projected to outnumber children for the first time in U.S. history - there will be 78.0 million people 65 years and older compared to 76.7 million under the age of 18.</a:t>
            </a:r>
          </a:p>
        </p:txBody>
      </p:sp>
      <p:sp>
        <p:nvSpPr>
          <p:cNvPr id="14" name="TextBox 13">
            <a:extLst>
              <a:ext uri="{FF2B5EF4-FFF2-40B4-BE49-F238E27FC236}">
                <a16:creationId xmlns:a16="http://schemas.microsoft.com/office/drawing/2014/main" id="{5771C7AC-54A9-400A-9775-93053CA77E48}"/>
              </a:ext>
            </a:extLst>
          </p:cNvPr>
          <p:cNvSpPr txBox="1"/>
          <p:nvPr/>
        </p:nvSpPr>
        <p:spPr>
          <a:xfrm rot="21163264">
            <a:off x="307661" y="3638173"/>
            <a:ext cx="2476127" cy="923330"/>
          </a:xfrm>
          <a:prstGeom prst="rect">
            <a:avLst/>
          </a:prstGeom>
          <a:noFill/>
        </p:spPr>
        <p:txBody>
          <a:bodyPr wrap="square" rtlCol="0">
            <a:spAutoFit/>
          </a:bodyPr>
          <a:lstStyle/>
          <a:p>
            <a:r>
              <a:rPr lang="en-US" i="1" dirty="0">
                <a:solidFill>
                  <a:schemeClr val="tx1">
                    <a:lumMod val="65000"/>
                  </a:schemeClr>
                </a:solidFill>
              </a:rPr>
              <a:t>Up to 23% of old adults contend with prescription drug misuse</a:t>
            </a:r>
          </a:p>
        </p:txBody>
      </p:sp>
      <p:sp>
        <p:nvSpPr>
          <p:cNvPr id="17" name="TextBox 16">
            <a:extLst>
              <a:ext uri="{FF2B5EF4-FFF2-40B4-BE49-F238E27FC236}">
                <a16:creationId xmlns:a16="http://schemas.microsoft.com/office/drawing/2014/main" id="{72398199-C73B-8C04-855C-F400204B6180}"/>
              </a:ext>
            </a:extLst>
          </p:cNvPr>
          <p:cNvSpPr txBox="1"/>
          <p:nvPr/>
        </p:nvSpPr>
        <p:spPr>
          <a:xfrm rot="19123085">
            <a:off x="137497" y="608287"/>
            <a:ext cx="1982834" cy="923330"/>
          </a:xfrm>
          <a:prstGeom prst="rect">
            <a:avLst/>
          </a:prstGeom>
          <a:noFill/>
        </p:spPr>
        <p:txBody>
          <a:bodyPr wrap="square">
            <a:spAutoFit/>
          </a:bodyPr>
          <a:lstStyle/>
          <a:p>
            <a:r>
              <a:rPr lang="en-US" dirty="0"/>
              <a:t>18.6% of Oregon’s population is 65+ as of 2021</a:t>
            </a:r>
          </a:p>
        </p:txBody>
      </p:sp>
      <p:sp>
        <p:nvSpPr>
          <p:cNvPr id="19" name="TextBox 18">
            <a:extLst>
              <a:ext uri="{FF2B5EF4-FFF2-40B4-BE49-F238E27FC236}">
                <a16:creationId xmlns:a16="http://schemas.microsoft.com/office/drawing/2014/main" id="{2D4F7600-D0D2-E521-A358-EC3F21CE53AA}"/>
              </a:ext>
            </a:extLst>
          </p:cNvPr>
          <p:cNvSpPr txBox="1"/>
          <p:nvPr/>
        </p:nvSpPr>
        <p:spPr>
          <a:xfrm>
            <a:off x="930032" y="6324347"/>
            <a:ext cx="8321213" cy="369332"/>
          </a:xfrm>
          <a:prstGeom prst="rect">
            <a:avLst/>
          </a:prstGeom>
          <a:noFill/>
        </p:spPr>
        <p:txBody>
          <a:bodyPr wrap="square">
            <a:spAutoFit/>
          </a:bodyPr>
          <a:lstStyle/>
          <a:p>
            <a:r>
              <a:rPr lang="en-US" sz="1800" i="1" dirty="0">
                <a:latin typeface="Arial" panose="020B0604020202020204" pitchFamily="34" charset="0"/>
                <a:cs typeface="Arial" panose="020B0604020202020204" pitchFamily="34" charset="0"/>
              </a:rPr>
              <a:t>Suicide was the #9 cause of death in Oregon &amp; Dementia was the #5 as of 2020</a:t>
            </a:r>
          </a:p>
        </p:txBody>
      </p:sp>
      <p:sp>
        <p:nvSpPr>
          <p:cNvPr id="21" name="TextBox 20">
            <a:extLst>
              <a:ext uri="{FF2B5EF4-FFF2-40B4-BE49-F238E27FC236}">
                <a16:creationId xmlns:a16="http://schemas.microsoft.com/office/drawing/2014/main" id="{73AF4EAE-E579-9806-3D79-5C3FBB054809}"/>
              </a:ext>
            </a:extLst>
          </p:cNvPr>
          <p:cNvSpPr txBox="1"/>
          <p:nvPr/>
        </p:nvSpPr>
        <p:spPr>
          <a:xfrm>
            <a:off x="2782303" y="3571394"/>
            <a:ext cx="6150708" cy="830997"/>
          </a:xfrm>
          <a:prstGeom prst="rect">
            <a:avLst/>
          </a:prstGeom>
          <a:noFill/>
        </p:spPr>
        <p:txBody>
          <a:bodyPr wrap="square">
            <a:spAutoFit/>
          </a:bodyPr>
          <a:lstStyle/>
          <a:p>
            <a:pPr algn="ctr"/>
            <a:r>
              <a:rPr lang="en-US" sz="1600" b="1" i="0" dirty="0">
                <a:solidFill>
                  <a:schemeClr val="tx1"/>
                </a:solidFill>
                <a:latin typeface="Arial Black" panose="020B0604020202020204" pitchFamily="34" charset="0"/>
                <a:cs typeface="Arial Black" panose="020B0604020202020204" pitchFamily="34" charset="0"/>
              </a:rPr>
              <a:t>Loneliness and social isolation among older adults is associated with an estimated $6.7 Billion in additional Medicare spending annually  </a:t>
            </a:r>
          </a:p>
        </p:txBody>
      </p:sp>
      <p:sp>
        <p:nvSpPr>
          <p:cNvPr id="16" name="TextBox 15">
            <a:extLst>
              <a:ext uri="{FF2B5EF4-FFF2-40B4-BE49-F238E27FC236}">
                <a16:creationId xmlns:a16="http://schemas.microsoft.com/office/drawing/2014/main" id="{F9EB74D0-31B5-69AF-1A8E-DE40D83AFF24}"/>
              </a:ext>
            </a:extLst>
          </p:cNvPr>
          <p:cNvSpPr txBox="1"/>
          <p:nvPr/>
        </p:nvSpPr>
        <p:spPr>
          <a:xfrm>
            <a:off x="6262984" y="4803800"/>
            <a:ext cx="3354964" cy="1323439"/>
          </a:xfrm>
          <a:prstGeom prst="rect">
            <a:avLst/>
          </a:prstGeom>
          <a:solidFill>
            <a:schemeClr val="accent5">
              <a:lumMod val="75000"/>
            </a:schemeClr>
          </a:solidFill>
          <a:ln>
            <a:solidFill>
              <a:srgbClr val="0070C0"/>
            </a:solidFill>
          </a:ln>
        </p:spPr>
        <p:txBody>
          <a:bodyPr wrap="square" rtlCol="0">
            <a:spAutoFit/>
          </a:bodyPr>
          <a:lstStyle/>
          <a:p>
            <a:pPr algn="ctr"/>
            <a:r>
              <a:rPr lang="en-US" sz="1600" dirty="0"/>
              <a:t>In Oregon an estimated 103,000 older adults struggle with alcohol dependency and 9,500+ have a gamble disorder. On average, only 0.05% are getting treatment. </a:t>
            </a:r>
          </a:p>
        </p:txBody>
      </p:sp>
    </p:spTree>
    <p:extLst>
      <p:ext uri="{BB962C8B-B14F-4D97-AF65-F5344CB8AC3E}">
        <p14:creationId xmlns:p14="http://schemas.microsoft.com/office/powerpoint/2010/main" val="40162422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8A63283-341F-4135-BA45-31262AEEA8A6}"/>
              </a:ext>
            </a:extLst>
          </p:cNvPr>
          <p:cNvSpPr>
            <a:spLocks noGrp="1"/>
          </p:cNvSpPr>
          <p:nvPr>
            <p:ph type="title"/>
          </p:nvPr>
        </p:nvSpPr>
        <p:spPr>
          <a:xfrm>
            <a:off x="363197" y="824661"/>
            <a:ext cx="3481015" cy="232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r>
              <a:rPr lang="en-US" sz="4000" dirty="0">
                <a:solidFill>
                  <a:srgbClr val="FFFFFF"/>
                </a:solidFill>
                <a:latin typeface="Constantia" panose="02030602050306030303" pitchFamily="18" charset="0"/>
              </a:rPr>
              <a:t>Using the facts and understanding the needs</a:t>
            </a:r>
          </a:p>
        </p:txBody>
      </p:sp>
      <p:sp>
        <p:nvSpPr>
          <p:cNvPr id="3" name="Content Placeholder 2">
            <a:extLst>
              <a:ext uri="{FF2B5EF4-FFF2-40B4-BE49-F238E27FC236}">
                <a16:creationId xmlns:a16="http://schemas.microsoft.com/office/drawing/2014/main" id="{BB69E6DD-E5CC-48D5-80E4-15E959E0C3A6}"/>
              </a:ext>
            </a:extLst>
          </p:cNvPr>
          <p:cNvSpPr>
            <a:spLocks noGrp="1"/>
          </p:cNvSpPr>
          <p:nvPr>
            <p:ph sz="half" idx="1"/>
          </p:nvPr>
        </p:nvSpPr>
        <p:spPr>
          <a:xfrm>
            <a:off x="4442301" y="340448"/>
            <a:ext cx="3307398" cy="5412439"/>
          </a:xfrm>
        </p:spPr>
        <p:txBody>
          <a:bodyPr>
            <a:normAutofit/>
          </a:bodyPr>
          <a:lstStyle/>
          <a:p>
            <a:r>
              <a:rPr lang="en-US" sz="2000" dirty="0"/>
              <a:t>The Oregon Health Authority began statewide engagement in 2013. 35 individuals with diverse  backgrounds and expertise studied the challenges older adults and adults with physical disabilities face when trying to access behavioral health services. </a:t>
            </a:r>
          </a:p>
          <a:p>
            <a:r>
              <a:rPr lang="en-US" sz="2000" dirty="0"/>
              <a:t>The group completed their work and submitted the 2014 Senior Mental Health Specialist Investment report to the Senior Mental Health Budget Note Committee on August 13th 2014.</a:t>
            </a:r>
          </a:p>
          <a:p>
            <a:endParaRPr lang="en-US" sz="1700" dirty="0"/>
          </a:p>
        </p:txBody>
      </p:sp>
      <p:sp>
        <p:nvSpPr>
          <p:cNvPr id="4" name="Content Placeholder 3">
            <a:extLst>
              <a:ext uri="{FF2B5EF4-FFF2-40B4-BE49-F238E27FC236}">
                <a16:creationId xmlns:a16="http://schemas.microsoft.com/office/drawing/2014/main" id="{747769DE-A46E-4B61-867F-5C3F387197A5}"/>
              </a:ext>
            </a:extLst>
          </p:cNvPr>
          <p:cNvSpPr>
            <a:spLocks noGrp="1"/>
          </p:cNvSpPr>
          <p:nvPr>
            <p:ph sz="half" idx="2"/>
          </p:nvPr>
        </p:nvSpPr>
        <p:spPr>
          <a:xfrm>
            <a:off x="8354646" y="1599100"/>
            <a:ext cx="3532553" cy="4783037"/>
          </a:xfrm>
        </p:spPr>
        <p:txBody>
          <a:bodyPr>
            <a:normAutofit/>
          </a:bodyPr>
          <a:lstStyle/>
          <a:p>
            <a:pPr marL="0" indent="0">
              <a:buNone/>
            </a:pPr>
            <a:br>
              <a:rPr lang="en-US" sz="1600" dirty="0"/>
            </a:br>
            <a:br>
              <a:rPr lang="en-US" sz="1600" dirty="0"/>
            </a:br>
            <a:r>
              <a:rPr lang="en-US" sz="2000" dirty="0"/>
              <a:t>In 2014, advocates for older adults and people with disabilities succeeded in lobbying the Oregon Legislature to fund the Behavioral Health Initiative for Older Adults and People with Physical Disabilities. This investment created 25 new positions throughout the state to place professionals who specialize in behavioral health for older adults and people with disabilities in local and regional community. </a:t>
            </a:r>
          </a:p>
          <a:p>
            <a:pPr marL="0" indent="0">
              <a:buNone/>
            </a:pPr>
            <a:r>
              <a:rPr lang="en-US" sz="2000" dirty="0">
                <a:hlinkClick r:id="rId2"/>
              </a:rPr>
              <a:t>https://oregonbhi.org</a:t>
            </a:r>
            <a:endParaRPr lang="en-US" sz="1600" dirty="0"/>
          </a:p>
        </p:txBody>
      </p:sp>
    </p:spTree>
    <p:extLst>
      <p:ext uri="{BB962C8B-B14F-4D97-AF65-F5344CB8AC3E}">
        <p14:creationId xmlns:p14="http://schemas.microsoft.com/office/powerpoint/2010/main" val="321055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046988-4B64-CD47-8D62-DD73A10CFD0F}"/>
              </a:ext>
            </a:extLst>
          </p:cNvPr>
          <p:cNvPicPr>
            <a:picLocks noChangeAspect="1"/>
          </p:cNvPicPr>
          <p:nvPr/>
        </p:nvPicPr>
        <p:blipFill>
          <a:blip r:embed="rId3"/>
          <a:stretch>
            <a:fillRect/>
          </a:stretch>
        </p:blipFill>
        <p:spPr>
          <a:xfrm>
            <a:off x="6333027" y="1396826"/>
            <a:ext cx="1421737" cy="797376"/>
          </a:xfrm>
          <a:prstGeom prst="rect">
            <a:avLst/>
          </a:prstGeom>
        </p:spPr>
      </p:pic>
      <p:pic>
        <p:nvPicPr>
          <p:cNvPr id="6" name="Picture 5">
            <a:extLst>
              <a:ext uri="{FF2B5EF4-FFF2-40B4-BE49-F238E27FC236}">
                <a16:creationId xmlns:a16="http://schemas.microsoft.com/office/drawing/2014/main" id="{91D62E89-946E-B34A-BC65-8E7FA24AA60F}"/>
              </a:ext>
            </a:extLst>
          </p:cNvPr>
          <p:cNvPicPr>
            <a:picLocks noChangeAspect="1"/>
          </p:cNvPicPr>
          <p:nvPr/>
        </p:nvPicPr>
        <p:blipFill rotWithShape="1">
          <a:blip r:embed="rId4"/>
          <a:srcRect l="45858" t="44" r="20909" b="-44"/>
          <a:stretch/>
        </p:blipFill>
        <p:spPr>
          <a:xfrm>
            <a:off x="8773381" y="0"/>
            <a:ext cx="3418619" cy="6858000"/>
          </a:xfrm>
          <a:prstGeom prst="rect">
            <a:avLst/>
          </a:prstGeom>
        </p:spPr>
      </p:pic>
      <p:sp>
        <p:nvSpPr>
          <p:cNvPr id="7" name="TextBox 6">
            <a:extLst>
              <a:ext uri="{FF2B5EF4-FFF2-40B4-BE49-F238E27FC236}">
                <a16:creationId xmlns:a16="http://schemas.microsoft.com/office/drawing/2014/main" id="{0C169749-DD1F-2F42-9CE8-AE0923147E48}"/>
              </a:ext>
            </a:extLst>
          </p:cNvPr>
          <p:cNvSpPr txBox="1"/>
          <p:nvPr/>
        </p:nvSpPr>
        <p:spPr>
          <a:xfrm>
            <a:off x="357417" y="610207"/>
            <a:ext cx="2956306" cy="1831271"/>
          </a:xfrm>
          <a:prstGeom prst="rect">
            <a:avLst/>
          </a:prstGeom>
          <a:noFill/>
        </p:spPr>
        <p:txBody>
          <a:bodyPr wrap="square" rtlCol="0">
            <a:spAutoFit/>
          </a:bodyPr>
          <a:lstStyle/>
          <a:p>
            <a:pPr>
              <a:spcAft>
                <a:spcPts val="600"/>
              </a:spcAft>
            </a:pPr>
            <a:r>
              <a:rPr lang="en-US" sz="2800" b="1" dirty="0">
                <a:latin typeface="Eurostile" panose="020B0504020202050204" pitchFamily="34" charset="77"/>
              </a:rPr>
              <a:t>Behavioral health      +</a:t>
            </a:r>
          </a:p>
          <a:p>
            <a:pPr marL="800100" lvl="1" indent="-342900">
              <a:buClr>
                <a:schemeClr val="bg1">
                  <a:lumMod val="50000"/>
                </a:schemeClr>
              </a:buClr>
              <a:buSzPct val="120000"/>
              <a:buFont typeface="Wingdings" pitchFamily="2" charset="2"/>
              <a:buChar char="§"/>
            </a:pPr>
            <a:r>
              <a:rPr lang="en-US" sz="2000" i="1" dirty="0"/>
              <a:t>Mental health services 		</a:t>
            </a:r>
          </a:p>
          <a:p>
            <a:pPr marL="800100" lvl="1" indent="-342900">
              <a:buClr>
                <a:schemeClr val="bg1">
                  <a:lumMod val="50000"/>
                </a:schemeClr>
              </a:buClr>
              <a:buSzPct val="120000"/>
              <a:buFont typeface="Wingdings" pitchFamily="2" charset="2"/>
              <a:buChar char="§"/>
            </a:pPr>
            <a:r>
              <a:rPr lang="en-US" sz="2000" i="1" dirty="0"/>
              <a:t>Substance use disorder treatment </a:t>
            </a:r>
          </a:p>
        </p:txBody>
      </p:sp>
      <p:cxnSp>
        <p:nvCxnSpPr>
          <p:cNvPr id="8" name="Straight Connector 7">
            <a:extLst>
              <a:ext uri="{FF2B5EF4-FFF2-40B4-BE49-F238E27FC236}">
                <a16:creationId xmlns:a16="http://schemas.microsoft.com/office/drawing/2014/main" id="{8A4F8E54-C9EE-2A4D-B3CB-E3A025801DC9}"/>
              </a:ext>
            </a:extLst>
          </p:cNvPr>
          <p:cNvCxnSpPr>
            <a:cxnSpLocks/>
          </p:cNvCxnSpPr>
          <p:nvPr/>
        </p:nvCxnSpPr>
        <p:spPr>
          <a:xfrm>
            <a:off x="926926" y="2592889"/>
            <a:ext cx="735277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BD3AD48-CBDC-2D43-99E3-F5A4E04C4186}"/>
              </a:ext>
            </a:extLst>
          </p:cNvPr>
          <p:cNvSpPr txBox="1"/>
          <p:nvPr/>
        </p:nvSpPr>
        <p:spPr>
          <a:xfrm>
            <a:off x="839244" y="2744301"/>
            <a:ext cx="7858305" cy="2015936"/>
          </a:xfrm>
          <a:prstGeom prst="rect">
            <a:avLst/>
          </a:prstGeom>
          <a:noFill/>
        </p:spPr>
        <p:txBody>
          <a:bodyPr wrap="none" rtlCol="0">
            <a:spAutoFit/>
          </a:bodyPr>
          <a:lstStyle/>
          <a:p>
            <a:pPr>
              <a:spcAft>
                <a:spcPts val="600"/>
              </a:spcAft>
            </a:pPr>
            <a:r>
              <a:rPr lang="en-US" sz="2800" b="1" dirty="0">
                <a:latin typeface="Eurostile" panose="020B0504020202050204" pitchFamily="34" charset="77"/>
              </a:rPr>
              <a:t>Goal of the Initiative</a:t>
            </a:r>
          </a:p>
          <a:p>
            <a:r>
              <a:rPr lang="en-US" i="1" dirty="0"/>
              <a:t>To better meet the needs of older adults and people living with physical disabilities</a:t>
            </a:r>
            <a:br>
              <a:rPr lang="en-US" i="1" dirty="0"/>
            </a:br>
            <a:r>
              <a:rPr lang="en-US" i="1" dirty="0"/>
              <a:t>by improving timely access to care from qualified providers who work</a:t>
            </a:r>
            <a:br>
              <a:rPr lang="en-US" i="1" dirty="0"/>
            </a:br>
            <a:r>
              <a:rPr lang="en-US" i="1" dirty="0"/>
              <a:t>together to provide coordinated, quality and culturally responsive</a:t>
            </a:r>
            <a:br>
              <a:rPr lang="en-US" i="1" dirty="0"/>
            </a:br>
            <a:r>
              <a:rPr lang="en-US" i="1" dirty="0"/>
              <a:t>behavioral health and wellness services.</a:t>
            </a:r>
          </a:p>
          <a:p>
            <a:pPr marL="800100" lvl="1" indent="-342900">
              <a:buClr>
                <a:schemeClr val="bg1">
                  <a:lumMod val="50000"/>
                </a:schemeClr>
              </a:buClr>
              <a:buSzPct val="120000"/>
              <a:buFont typeface="Wingdings" pitchFamily="2" charset="2"/>
              <a:buChar char="§"/>
            </a:pPr>
            <a:endParaRPr lang="en-US" sz="2000" i="1" dirty="0">
              <a:latin typeface="Eurostile" panose="020B0504020202050204" pitchFamily="34" charset="77"/>
            </a:endParaRPr>
          </a:p>
        </p:txBody>
      </p:sp>
      <p:cxnSp>
        <p:nvCxnSpPr>
          <p:cNvPr id="11" name="Straight Connector 10">
            <a:extLst>
              <a:ext uri="{FF2B5EF4-FFF2-40B4-BE49-F238E27FC236}">
                <a16:creationId xmlns:a16="http://schemas.microsoft.com/office/drawing/2014/main" id="{8464831D-0191-4D46-B6D5-118EEAF1BC98}"/>
              </a:ext>
            </a:extLst>
          </p:cNvPr>
          <p:cNvCxnSpPr>
            <a:cxnSpLocks/>
          </p:cNvCxnSpPr>
          <p:nvPr/>
        </p:nvCxnSpPr>
        <p:spPr>
          <a:xfrm>
            <a:off x="839244" y="4885498"/>
            <a:ext cx="735277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image16.png">
            <a:extLst>
              <a:ext uri="{FF2B5EF4-FFF2-40B4-BE49-F238E27FC236}">
                <a16:creationId xmlns:a16="http://schemas.microsoft.com/office/drawing/2014/main" id="{140FF884-1F60-DA43-9CD4-BB9F92EC4522}"/>
              </a:ext>
            </a:extLst>
          </p:cNvPr>
          <p:cNvPicPr/>
          <p:nvPr/>
        </p:nvPicPr>
        <p:blipFill>
          <a:blip r:embed="rId5"/>
          <a:srcRect/>
          <a:stretch>
            <a:fillRect/>
          </a:stretch>
        </p:blipFill>
        <p:spPr>
          <a:xfrm>
            <a:off x="706326" y="4508533"/>
            <a:ext cx="2962820" cy="2180364"/>
          </a:xfrm>
          <a:prstGeom prst="rect">
            <a:avLst/>
          </a:prstGeom>
          <a:ln/>
        </p:spPr>
      </p:pic>
      <p:sp>
        <p:nvSpPr>
          <p:cNvPr id="14" name="TextBox 13">
            <a:extLst>
              <a:ext uri="{FF2B5EF4-FFF2-40B4-BE49-F238E27FC236}">
                <a16:creationId xmlns:a16="http://schemas.microsoft.com/office/drawing/2014/main" id="{262EA1F9-D361-E140-9987-A64B6712656E}"/>
              </a:ext>
            </a:extLst>
          </p:cNvPr>
          <p:cNvSpPr txBox="1"/>
          <p:nvPr/>
        </p:nvSpPr>
        <p:spPr>
          <a:xfrm>
            <a:off x="3669146" y="5106329"/>
            <a:ext cx="4284250" cy="1461939"/>
          </a:xfrm>
          <a:prstGeom prst="rect">
            <a:avLst/>
          </a:prstGeom>
          <a:noFill/>
        </p:spPr>
        <p:txBody>
          <a:bodyPr wrap="none" rtlCol="0">
            <a:spAutoFit/>
          </a:bodyPr>
          <a:lstStyle/>
          <a:p>
            <a:pPr>
              <a:spcAft>
                <a:spcPts val="600"/>
              </a:spcAft>
            </a:pPr>
            <a:r>
              <a:rPr lang="en-US" sz="2800" b="1" dirty="0">
                <a:latin typeface="Eurostile" panose="020B0504020202050204" pitchFamily="34" charset="77"/>
              </a:rPr>
              <a:t>Behavioral health specialists</a:t>
            </a:r>
          </a:p>
          <a:p>
            <a:r>
              <a:rPr lang="en-US" i="1" dirty="0"/>
              <a:t>There are 24 specialists statewide who have</a:t>
            </a:r>
            <a:br>
              <a:rPr lang="en-US" i="1" dirty="0"/>
            </a:br>
            <a:r>
              <a:rPr lang="en-US" i="1" dirty="0"/>
              <a:t>social work and psychology training. </a:t>
            </a:r>
          </a:p>
          <a:p>
            <a:pPr marL="800100" lvl="1" indent="-342900">
              <a:buClr>
                <a:schemeClr val="bg1">
                  <a:lumMod val="50000"/>
                </a:schemeClr>
              </a:buClr>
              <a:buSzPct val="120000"/>
              <a:buFont typeface="Wingdings" pitchFamily="2" charset="2"/>
              <a:buChar char="§"/>
            </a:pPr>
            <a:endParaRPr lang="en-US" sz="2000" i="1" dirty="0">
              <a:latin typeface="Eurostile" panose="020B0504020202050204" pitchFamily="34" charset="77"/>
            </a:endParaRPr>
          </a:p>
        </p:txBody>
      </p:sp>
      <p:sp>
        <p:nvSpPr>
          <p:cNvPr id="2" name="TextBox 1">
            <a:extLst>
              <a:ext uri="{FF2B5EF4-FFF2-40B4-BE49-F238E27FC236}">
                <a16:creationId xmlns:a16="http://schemas.microsoft.com/office/drawing/2014/main" id="{DE8CA8E7-815A-40BC-81D8-9920D16BE460}"/>
              </a:ext>
            </a:extLst>
          </p:cNvPr>
          <p:cNvSpPr txBox="1"/>
          <p:nvPr/>
        </p:nvSpPr>
        <p:spPr>
          <a:xfrm flipH="1">
            <a:off x="3421725" y="630433"/>
            <a:ext cx="2471075" cy="1415772"/>
          </a:xfrm>
          <a:prstGeom prst="rect">
            <a:avLst/>
          </a:prstGeom>
          <a:noFill/>
        </p:spPr>
        <p:txBody>
          <a:bodyPr wrap="square" rtlCol="0">
            <a:spAutoFit/>
          </a:bodyPr>
          <a:lstStyle/>
          <a:p>
            <a:r>
              <a:rPr lang="en-US" sz="2400" b="1" dirty="0"/>
              <a:t>     APD		=</a:t>
            </a:r>
          </a:p>
          <a:p>
            <a:pPr marL="285750" indent="-285750">
              <a:buFont typeface="Wingdings" panose="05000000000000000000" pitchFamily="2" charset="2"/>
              <a:buChar char="§"/>
            </a:pPr>
            <a:r>
              <a:rPr lang="en-US" dirty="0"/>
              <a:t>Aging and People with Disabilities</a:t>
            </a:r>
          </a:p>
          <a:p>
            <a:pPr algn="ctr"/>
            <a:r>
              <a:rPr lang="en-US" sz="1400" dirty="0"/>
              <a:t>(</a:t>
            </a:r>
            <a:r>
              <a:rPr lang="en-US" sz="1200" dirty="0"/>
              <a:t>Locally Northwest Senior and Disability Services, NWSDS)</a:t>
            </a:r>
            <a:endParaRPr lang="en-US" sz="1400" dirty="0"/>
          </a:p>
        </p:txBody>
      </p:sp>
      <p:sp>
        <p:nvSpPr>
          <p:cNvPr id="5" name="TextBox 4">
            <a:extLst>
              <a:ext uri="{FF2B5EF4-FFF2-40B4-BE49-F238E27FC236}">
                <a16:creationId xmlns:a16="http://schemas.microsoft.com/office/drawing/2014/main" id="{AC173BAD-B960-1E70-39A1-75A31F018CA2}"/>
              </a:ext>
            </a:extLst>
          </p:cNvPr>
          <p:cNvSpPr txBox="1"/>
          <p:nvPr/>
        </p:nvSpPr>
        <p:spPr>
          <a:xfrm>
            <a:off x="5729466" y="630433"/>
            <a:ext cx="2688492" cy="707886"/>
          </a:xfrm>
          <a:prstGeom prst="rect">
            <a:avLst/>
          </a:prstGeom>
          <a:noFill/>
        </p:spPr>
        <p:txBody>
          <a:bodyPr wrap="square" rtlCol="0">
            <a:spAutoFit/>
          </a:bodyPr>
          <a:lstStyle/>
          <a:p>
            <a:pPr algn="ctr"/>
            <a:r>
              <a:rPr lang="en-US" sz="2000" b="1" dirty="0"/>
              <a:t>Older Adult Behavioral Health Specialist</a:t>
            </a:r>
          </a:p>
        </p:txBody>
      </p:sp>
    </p:spTree>
    <p:extLst>
      <p:ext uri="{BB962C8B-B14F-4D97-AF65-F5344CB8AC3E}">
        <p14:creationId xmlns:p14="http://schemas.microsoft.com/office/powerpoint/2010/main" val="1848764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7"/>
          <p:cNvPicPr preferRelativeResize="0"/>
          <p:nvPr/>
        </p:nvPicPr>
        <p:blipFill rotWithShape="1">
          <a:blip r:embed="rId3">
            <a:alphaModFix/>
          </a:blip>
          <a:srcRect/>
          <a:stretch/>
        </p:blipFill>
        <p:spPr>
          <a:xfrm>
            <a:off x="10975148" y="6169552"/>
            <a:ext cx="1152714" cy="646500"/>
          </a:xfrm>
          <a:prstGeom prst="rect">
            <a:avLst/>
          </a:prstGeom>
          <a:noFill/>
          <a:ln>
            <a:noFill/>
          </a:ln>
        </p:spPr>
      </p:pic>
      <p:pic>
        <p:nvPicPr>
          <p:cNvPr id="369" name="Google Shape;369;p7"/>
          <p:cNvPicPr preferRelativeResize="0"/>
          <p:nvPr/>
        </p:nvPicPr>
        <p:blipFill rotWithShape="1">
          <a:blip r:embed="rId4">
            <a:alphaModFix/>
          </a:blip>
          <a:srcRect l="34176" r="3821"/>
          <a:stretch/>
        </p:blipFill>
        <p:spPr>
          <a:xfrm>
            <a:off x="5797543" y="10"/>
            <a:ext cx="6394152" cy="6857990"/>
          </a:xfrm>
          <a:prstGeom prst="rect">
            <a:avLst/>
          </a:prstGeom>
          <a:noFill/>
          <a:ln>
            <a:noFill/>
          </a:ln>
        </p:spPr>
      </p:pic>
      <p:pic>
        <p:nvPicPr>
          <p:cNvPr id="370" name="Google Shape;370;p7"/>
          <p:cNvPicPr preferRelativeResize="0"/>
          <p:nvPr/>
        </p:nvPicPr>
        <p:blipFill rotWithShape="1">
          <a:blip r:embed="rId5">
            <a:alphaModFix/>
          </a:blip>
          <a:srcRect/>
          <a:stretch/>
        </p:blipFill>
        <p:spPr>
          <a:xfrm rot="10800000">
            <a:off x="133575" y="0"/>
            <a:ext cx="12192000" cy="6858000"/>
          </a:xfrm>
          <a:prstGeom prst="rect">
            <a:avLst/>
          </a:prstGeom>
          <a:noFill/>
          <a:ln>
            <a:noFill/>
          </a:ln>
        </p:spPr>
      </p:pic>
      <p:grpSp>
        <p:nvGrpSpPr>
          <p:cNvPr id="371" name="Google Shape;371;p7"/>
          <p:cNvGrpSpPr/>
          <p:nvPr/>
        </p:nvGrpSpPr>
        <p:grpSpPr>
          <a:xfrm>
            <a:off x="995594" y="1844933"/>
            <a:ext cx="4179191" cy="3670757"/>
            <a:chOff x="1031220" y="2432912"/>
            <a:chExt cx="4179191" cy="3670757"/>
          </a:xfrm>
        </p:grpSpPr>
        <p:grpSp>
          <p:nvGrpSpPr>
            <p:cNvPr id="372" name="Google Shape;372;p7"/>
            <p:cNvGrpSpPr/>
            <p:nvPr/>
          </p:nvGrpSpPr>
          <p:grpSpPr>
            <a:xfrm>
              <a:off x="1031220" y="2432912"/>
              <a:ext cx="4179191" cy="3670757"/>
              <a:chOff x="-38026" y="-51943"/>
              <a:chExt cx="4179191" cy="3670757"/>
            </a:xfrm>
          </p:grpSpPr>
          <p:sp>
            <p:nvSpPr>
              <p:cNvPr id="373" name="Google Shape;373;p7"/>
              <p:cNvSpPr/>
              <p:nvPr/>
            </p:nvSpPr>
            <p:spPr>
              <a:xfrm>
                <a:off x="-38026" y="-51943"/>
                <a:ext cx="2353120" cy="2353086"/>
              </a:xfrm>
              <a:prstGeom prst="ellipse">
                <a:avLst/>
              </a:prstGeom>
              <a:solidFill>
                <a:srgbClr val="4372C3">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7"/>
              <p:cNvSpPr txBox="1"/>
              <p:nvPr/>
            </p:nvSpPr>
            <p:spPr>
              <a:xfrm>
                <a:off x="306580" y="292658"/>
                <a:ext cx="1663908" cy="1663884"/>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dk1"/>
                  </a:buClr>
                  <a:buSzPts val="2500"/>
                  <a:buFont typeface="Calibri"/>
                  <a:buNone/>
                </a:pPr>
                <a:endParaRPr sz="2500" dirty="0">
                  <a:solidFill>
                    <a:schemeClr val="dk1"/>
                  </a:solidFill>
                  <a:latin typeface="Calibri"/>
                  <a:ea typeface="Calibri"/>
                  <a:cs typeface="Calibri"/>
                  <a:sym typeface="Calibri"/>
                </a:endParaRPr>
              </a:p>
            </p:txBody>
          </p:sp>
          <p:sp>
            <p:nvSpPr>
              <p:cNvPr id="375" name="Google Shape;375;p7"/>
              <p:cNvSpPr/>
              <p:nvPr/>
            </p:nvSpPr>
            <p:spPr>
              <a:xfrm>
                <a:off x="982393" y="1473501"/>
                <a:ext cx="2145343" cy="2145313"/>
              </a:xfrm>
              <a:prstGeom prst="ellipse">
                <a:avLst/>
              </a:prstGeom>
              <a:solidFill>
                <a:srgbClr val="4372C3">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7"/>
              <p:cNvSpPr txBox="1"/>
              <p:nvPr/>
            </p:nvSpPr>
            <p:spPr>
              <a:xfrm>
                <a:off x="1296571" y="1787675"/>
                <a:ext cx="1516987" cy="1516965"/>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dk1"/>
                  </a:buClr>
                  <a:buSzPts val="2500"/>
                  <a:buFont typeface="Calibri"/>
                  <a:buNone/>
                </a:pPr>
                <a:endParaRPr sz="2500" dirty="0">
                  <a:solidFill>
                    <a:schemeClr val="dk1"/>
                  </a:solidFill>
                  <a:latin typeface="Calibri"/>
                  <a:ea typeface="Calibri"/>
                  <a:cs typeface="Calibri"/>
                  <a:sym typeface="Calibri"/>
                </a:endParaRPr>
              </a:p>
              <a:p>
                <a:pPr marL="0" marR="0" lvl="0" indent="0" algn="ctr" rtl="0">
                  <a:lnSpc>
                    <a:spcPct val="90000"/>
                  </a:lnSpc>
                  <a:spcBef>
                    <a:spcPts val="875"/>
                  </a:spcBef>
                  <a:spcAft>
                    <a:spcPts val="0"/>
                  </a:spcAft>
                  <a:buClr>
                    <a:schemeClr val="dk1"/>
                  </a:buClr>
                  <a:buSzPts val="2500"/>
                  <a:buFont typeface="Calibri"/>
                  <a:buNone/>
                </a:pPr>
                <a:endParaRPr sz="2500" dirty="0">
                  <a:solidFill>
                    <a:schemeClr val="dk1"/>
                  </a:solidFill>
                  <a:latin typeface="Calibri"/>
                  <a:ea typeface="Calibri"/>
                  <a:cs typeface="Calibri"/>
                  <a:sym typeface="Calibri"/>
                </a:endParaRPr>
              </a:p>
              <a:p>
                <a:pPr marL="0" marR="0" lvl="0" indent="0" algn="ctr" rtl="0">
                  <a:lnSpc>
                    <a:spcPct val="90000"/>
                  </a:lnSpc>
                  <a:spcBef>
                    <a:spcPts val="875"/>
                  </a:spcBef>
                  <a:spcAft>
                    <a:spcPts val="0"/>
                  </a:spcAft>
                  <a:buClr>
                    <a:schemeClr val="dk1"/>
                  </a:buClr>
                  <a:buSzPts val="2500"/>
                  <a:buFont typeface="Calibri"/>
                  <a:buNone/>
                </a:pPr>
                <a:endParaRPr sz="2500" dirty="0">
                  <a:solidFill>
                    <a:schemeClr val="dk1"/>
                  </a:solidFill>
                  <a:latin typeface="Calibri"/>
                  <a:ea typeface="Calibri"/>
                  <a:cs typeface="Calibri"/>
                  <a:sym typeface="Calibri"/>
                </a:endParaRPr>
              </a:p>
            </p:txBody>
          </p:sp>
          <p:sp>
            <p:nvSpPr>
              <p:cNvPr id="377" name="Google Shape;377;p7"/>
              <p:cNvSpPr/>
              <p:nvPr/>
            </p:nvSpPr>
            <p:spPr>
              <a:xfrm>
                <a:off x="1871370" y="8007"/>
                <a:ext cx="2269795" cy="2271672"/>
              </a:xfrm>
              <a:prstGeom prst="ellipse">
                <a:avLst/>
              </a:prstGeom>
              <a:solidFill>
                <a:srgbClr val="4372C3">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7"/>
              <p:cNvSpPr txBox="1"/>
              <p:nvPr/>
            </p:nvSpPr>
            <p:spPr>
              <a:xfrm>
                <a:off x="2203774" y="340686"/>
                <a:ext cx="1604987" cy="1606314"/>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dk1"/>
                  </a:buClr>
                  <a:buSzPts val="2500"/>
                  <a:buFont typeface="Calibri"/>
                  <a:buNone/>
                </a:pPr>
                <a:endParaRPr sz="2500" dirty="0">
                  <a:solidFill>
                    <a:schemeClr val="dk1"/>
                  </a:solidFill>
                  <a:latin typeface="Calibri"/>
                  <a:ea typeface="Calibri"/>
                  <a:cs typeface="Calibri"/>
                  <a:sym typeface="Calibri"/>
                </a:endParaRPr>
              </a:p>
            </p:txBody>
          </p:sp>
        </p:grpSp>
        <p:grpSp>
          <p:nvGrpSpPr>
            <p:cNvPr id="379" name="Google Shape;379;p7"/>
            <p:cNvGrpSpPr/>
            <p:nvPr/>
          </p:nvGrpSpPr>
          <p:grpSpPr>
            <a:xfrm>
              <a:off x="1229130" y="2942336"/>
              <a:ext cx="3745050" cy="2756881"/>
              <a:chOff x="1229130" y="2942336"/>
              <a:chExt cx="3745050" cy="2756881"/>
            </a:xfrm>
          </p:grpSpPr>
          <p:sp>
            <p:nvSpPr>
              <p:cNvPr id="380" name="Google Shape;380;p7"/>
              <p:cNvSpPr txBox="1"/>
              <p:nvPr/>
            </p:nvSpPr>
            <p:spPr>
              <a:xfrm>
                <a:off x="1229130" y="2942336"/>
                <a:ext cx="182952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People with physical disabilities</a:t>
                </a:r>
                <a:endParaRPr dirty="0"/>
              </a:p>
            </p:txBody>
          </p:sp>
          <p:sp>
            <p:nvSpPr>
              <p:cNvPr id="381" name="Google Shape;381;p7"/>
              <p:cNvSpPr txBox="1"/>
              <p:nvPr/>
            </p:nvSpPr>
            <p:spPr>
              <a:xfrm>
                <a:off x="3290523" y="3127003"/>
                <a:ext cx="168365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Older adults</a:t>
                </a:r>
                <a:endParaRPr dirty="0"/>
              </a:p>
            </p:txBody>
          </p:sp>
          <p:sp>
            <p:nvSpPr>
              <p:cNvPr id="382" name="Google Shape;382;p7"/>
              <p:cNvSpPr txBox="1"/>
              <p:nvPr/>
            </p:nvSpPr>
            <p:spPr>
              <a:xfrm>
                <a:off x="2143893" y="4498888"/>
                <a:ext cx="198845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People with behavioral health needs</a:t>
                </a:r>
                <a:endParaRPr dirty="0"/>
              </a:p>
            </p:txBody>
          </p:sp>
        </p:grpSp>
      </p:grpSp>
      <p:sp>
        <p:nvSpPr>
          <p:cNvPr id="383" name="Google Shape;383;p7"/>
          <p:cNvSpPr/>
          <p:nvPr/>
        </p:nvSpPr>
        <p:spPr>
          <a:xfrm>
            <a:off x="459180" y="371362"/>
            <a:ext cx="6096000" cy="1154162"/>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Monda"/>
                <a:ea typeface="Monda"/>
                <a:cs typeface="Monda"/>
                <a:sym typeface="Monda"/>
              </a:rPr>
              <a:t>Who the Initiative serves</a:t>
            </a:r>
            <a:endParaRPr dirty="0"/>
          </a:p>
          <a:p>
            <a:pPr marL="0" marR="0" lvl="0" indent="0" algn="l" rtl="0">
              <a:spcBef>
                <a:spcPts val="600"/>
              </a:spcBef>
              <a:spcAft>
                <a:spcPts val="0"/>
              </a:spcAft>
              <a:buNone/>
            </a:pPr>
            <a:r>
              <a:rPr lang="en-US" sz="1800" i="1" dirty="0">
                <a:solidFill>
                  <a:schemeClr val="dk1"/>
                </a:solidFill>
                <a:latin typeface="Calibri"/>
                <a:ea typeface="Calibri"/>
                <a:cs typeface="Calibri"/>
                <a:sym typeface="Calibri"/>
              </a:rPr>
              <a:t>The Initiative serves older adults and people living with</a:t>
            </a:r>
            <a:br>
              <a:rPr lang="en-US" sz="1800" i="1" dirty="0">
                <a:solidFill>
                  <a:schemeClr val="dk1"/>
                </a:solidFill>
                <a:latin typeface="Calibri"/>
                <a:ea typeface="Calibri"/>
                <a:cs typeface="Calibri"/>
                <a:sym typeface="Calibri"/>
              </a:rPr>
            </a:br>
            <a:r>
              <a:rPr lang="en-US" sz="1800" i="1" dirty="0">
                <a:solidFill>
                  <a:schemeClr val="dk1"/>
                </a:solidFill>
                <a:latin typeface="Calibri"/>
                <a:ea typeface="Calibri"/>
                <a:cs typeface="Calibri"/>
                <a:sym typeface="Calibri"/>
              </a:rPr>
              <a:t>disabilities who also have behavioral health needs.</a:t>
            </a:r>
            <a:endParaRPr dirty="0"/>
          </a:p>
        </p:txBody>
      </p:sp>
      <p:sp>
        <p:nvSpPr>
          <p:cNvPr id="384" name="Google Shape;384;p7"/>
          <p:cNvSpPr/>
          <p:nvPr/>
        </p:nvSpPr>
        <p:spPr>
          <a:xfrm>
            <a:off x="459180" y="5785816"/>
            <a:ext cx="6096000" cy="646331"/>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The needs of older adults and people living with disabilities</a:t>
            </a:r>
            <a:br>
              <a:rPr lang="en-US" sz="1800" i="1" dirty="0">
                <a:solidFill>
                  <a:schemeClr val="dk1"/>
                </a:solidFill>
                <a:latin typeface="Calibri"/>
                <a:ea typeface="Calibri"/>
                <a:cs typeface="Calibri"/>
                <a:sym typeface="Calibri"/>
              </a:rPr>
            </a:br>
            <a:r>
              <a:rPr lang="en-US" sz="1800" i="1" dirty="0">
                <a:solidFill>
                  <a:schemeClr val="dk1"/>
                </a:solidFill>
                <a:latin typeface="Calibri"/>
                <a:ea typeface="Calibri"/>
                <a:cs typeface="Calibri"/>
                <a:sym typeface="Calibri"/>
              </a:rPr>
              <a:t>overlap, but each group has unique characteristics and needs.</a:t>
            </a:r>
            <a:endParaRPr dirty="0"/>
          </a:p>
        </p:txBody>
      </p:sp>
      <p:sp>
        <p:nvSpPr>
          <p:cNvPr id="385" name="Google Shape;385;p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pic>
        <p:nvPicPr>
          <p:cNvPr id="386" name="Google Shape;386;p7"/>
          <p:cNvPicPr preferRelativeResize="0"/>
          <p:nvPr/>
        </p:nvPicPr>
        <p:blipFill rotWithShape="1">
          <a:blip r:embed="rId3">
            <a:alphaModFix/>
          </a:blip>
          <a:srcRect/>
          <a:stretch/>
        </p:blipFill>
        <p:spPr>
          <a:xfrm>
            <a:off x="4793998" y="272339"/>
            <a:ext cx="1152714" cy="64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3BA1E-8624-4735-813E-52A9A7C67040}"/>
              </a:ext>
            </a:extLst>
          </p:cNvPr>
          <p:cNvSpPr>
            <a:spLocks noGrp="1"/>
          </p:cNvSpPr>
          <p:nvPr>
            <p:ph type="title"/>
          </p:nvPr>
        </p:nvSpPr>
        <p:spPr>
          <a:xfrm>
            <a:off x="1043631" y="873940"/>
            <a:ext cx="4928291" cy="1035781"/>
          </a:xfrm>
        </p:spPr>
        <p:txBody>
          <a:bodyPr anchor="ctr">
            <a:normAutofit/>
          </a:bodyPr>
          <a:lstStyle/>
          <a:p>
            <a:pPr algn="ctr"/>
            <a:r>
              <a:rPr lang="en-US" sz="3000" dirty="0">
                <a:latin typeface="Constantia" panose="02030602050306030303" pitchFamily="18" charset="0"/>
              </a:rPr>
              <a:t>What Do the Specialist Do? </a:t>
            </a:r>
          </a:p>
        </p:txBody>
      </p:sp>
      <p:pic>
        <p:nvPicPr>
          <p:cNvPr id="5" name="Content Placeholder 4">
            <a:extLst>
              <a:ext uri="{FF2B5EF4-FFF2-40B4-BE49-F238E27FC236}">
                <a16:creationId xmlns:a16="http://schemas.microsoft.com/office/drawing/2014/main" id="{D79061CB-0AE9-4B7F-BB4D-76FB632E0497}"/>
              </a:ext>
            </a:extLst>
          </p:cNvPr>
          <p:cNvPicPr>
            <a:picLocks noGrp="1" noChangeAspect="1"/>
          </p:cNvPicPr>
          <p:nvPr>
            <p:ph idx="1"/>
          </p:nvPr>
        </p:nvPicPr>
        <p:blipFill>
          <a:blip r:embed="rId2"/>
          <a:stretch>
            <a:fillRect/>
          </a:stretch>
        </p:blipFill>
        <p:spPr>
          <a:xfrm>
            <a:off x="535670" y="2600243"/>
            <a:ext cx="2828925" cy="1619250"/>
          </a:xfrm>
          <a:prstGeom prst="rect">
            <a:avLst/>
          </a:prstGeom>
        </p:spPr>
      </p:pic>
      <p:pic>
        <p:nvPicPr>
          <p:cNvPr id="4" name="Content Placeholder 3">
            <a:extLst>
              <a:ext uri="{FF2B5EF4-FFF2-40B4-BE49-F238E27FC236}">
                <a16:creationId xmlns:a16="http://schemas.microsoft.com/office/drawing/2014/main" id="{01DC0089-6F3C-4D6D-AED9-190E11A7E3C0}"/>
              </a:ext>
            </a:extLst>
          </p:cNvPr>
          <p:cNvPicPr>
            <a:picLocks noChangeAspect="1"/>
          </p:cNvPicPr>
          <p:nvPr/>
        </p:nvPicPr>
        <p:blipFill rotWithShape="1">
          <a:blip r:embed="rId3"/>
          <a:srcRect r="1367" b="3"/>
          <a:stretch/>
        </p:blipFill>
        <p:spPr>
          <a:xfrm>
            <a:off x="6096000" y="209727"/>
            <a:ext cx="5767754" cy="6282512"/>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3773EDA-FC86-4E80-BE36-8459422B0950}"/>
              </a:ext>
            </a:extLst>
          </p:cNvPr>
          <p:cNvPicPr>
            <a:picLocks noChangeAspect="1"/>
          </p:cNvPicPr>
          <p:nvPr/>
        </p:nvPicPr>
        <p:blipFill>
          <a:blip r:embed="rId4"/>
          <a:stretch>
            <a:fillRect/>
          </a:stretch>
        </p:blipFill>
        <p:spPr>
          <a:xfrm>
            <a:off x="1831070" y="4343318"/>
            <a:ext cx="3067050" cy="1495425"/>
          </a:xfrm>
          <a:prstGeom prst="rect">
            <a:avLst/>
          </a:prstGeom>
        </p:spPr>
      </p:pic>
      <p:pic>
        <p:nvPicPr>
          <p:cNvPr id="7" name="Picture 6">
            <a:extLst>
              <a:ext uri="{FF2B5EF4-FFF2-40B4-BE49-F238E27FC236}">
                <a16:creationId xmlns:a16="http://schemas.microsoft.com/office/drawing/2014/main" id="{F97605F9-9A98-4A68-A25A-CF8555949436}"/>
              </a:ext>
            </a:extLst>
          </p:cNvPr>
          <p:cNvPicPr>
            <a:picLocks noChangeAspect="1"/>
          </p:cNvPicPr>
          <p:nvPr/>
        </p:nvPicPr>
        <p:blipFill>
          <a:blip r:embed="rId5"/>
          <a:stretch>
            <a:fillRect/>
          </a:stretch>
        </p:blipFill>
        <p:spPr>
          <a:xfrm>
            <a:off x="3364595" y="2476418"/>
            <a:ext cx="2619375" cy="1743075"/>
          </a:xfrm>
          <a:prstGeom prst="rect">
            <a:avLst/>
          </a:prstGeom>
        </p:spPr>
      </p:pic>
    </p:spTree>
    <p:extLst>
      <p:ext uri="{BB962C8B-B14F-4D97-AF65-F5344CB8AC3E}">
        <p14:creationId xmlns:p14="http://schemas.microsoft.com/office/powerpoint/2010/main" val="303242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D58A52-1402-4C5E-B678-C0E033D6A540}"/>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dirty="0">
                <a:solidFill>
                  <a:srgbClr val="FFFFFF"/>
                </a:solidFill>
                <a:latin typeface="Constantia" panose="02030602050306030303" pitchFamily="18" charset="0"/>
              </a:rPr>
              <a:t>Three Primary Job </a:t>
            </a:r>
            <a:r>
              <a:rPr lang="en-US" sz="4400" dirty="0">
                <a:solidFill>
                  <a:srgbClr val="FFFFFF"/>
                </a:solidFill>
                <a:latin typeface="Constantia" panose="02030602050306030303" pitchFamily="18" charset="0"/>
              </a:rPr>
              <a:t>F</a:t>
            </a:r>
            <a:r>
              <a:rPr lang="en-US" sz="4400" kern="1200" dirty="0">
                <a:solidFill>
                  <a:srgbClr val="FFFFFF"/>
                </a:solidFill>
                <a:latin typeface="Constantia" panose="02030602050306030303" pitchFamily="18" charset="0"/>
              </a:rPr>
              <a:t>unctions:</a:t>
            </a:r>
            <a:br>
              <a:rPr lang="en-US" sz="4400" kern="1200" dirty="0">
                <a:solidFill>
                  <a:srgbClr val="FFFFFF"/>
                </a:solidFill>
                <a:latin typeface="+mj-lt"/>
                <a:ea typeface="+mj-ea"/>
                <a:cs typeface="+mj-cs"/>
              </a:rPr>
            </a:br>
            <a:endParaRPr lang="en-US" sz="4400" kern="1200" dirty="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CF9AA940-1232-492D-929F-765BDE92FBAE}"/>
              </a:ext>
            </a:extLst>
          </p:cNvPr>
          <p:cNvSpPr>
            <a:spLocks noGrp="1"/>
          </p:cNvSpPr>
          <p:nvPr>
            <p:ph type="subTitle" idx="1"/>
          </p:nvPr>
        </p:nvSpPr>
        <p:spPr>
          <a:xfrm>
            <a:off x="4167272" y="109058"/>
            <a:ext cx="7466563" cy="6429854"/>
          </a:xfrm>
        </p:spPr>
        <p:txBody>
          <a:bodyPr vert="horz" lIns="91440" tIns="45720" rIns="91440" bIns="45720" rtlCol="0" anchor="ctr">
            <a:normAutofit/>
          </a:bodyPr>
          <a:lstStyle/>
          <a:p>
            <a:pPr algn="l"/>
            <a:r>
              <a:rPr lang="en-US" sz="1300" b="1" u="sng" dirty="0">
                <a:latin typeface="Constantia" panose="02030602050306030303" pitchFamily="18" charset="0"/>
              </a:rPr>
              <a:t>Work Force Development and Community Education:</a:t>
            </a:r>
          </a:p>
          <a:p>
            <a:pPr indent="-228600" algn="l">
              <a:buFont typeface="Arial" panose="020B0604020202020204" pitchFamily="34" charset="0"/>
              <a:buChar char="•"/>
            </a:pPr>
            <a:r>
              <a:rPr lang="en-US" sz="1300" dirty="0">
                <a:latin typeface="Constantia" panose="02030602050306030303" pitchFamily="18" charset="0"/>
              </a:rPr>
              <a:t>Stage &amp; host trainings and community health education events</a:t>
            </a:r>
          </a:p>
          <a:p>
            <a:pPr indent="-228600" algn="l">
              <a:buFont typeface="Arial" panose="020B0604020202020204" pitchFamily="34" charset="0"/>
              <a:buChar char="•"/>
            </a:pPr>
            <a:r>
              <a:rPr lang="en-US" sz="1300" dirty="0">
                <a:latin typeface="Constantia" panose="02030602050306030303" pitchFamily="18" charset="0"/>
              </a:rPr>
              <a:t>Increase direct service staff knowledge of normal aging processes, as well as services provided by aging services, behavioral health, and primary care </a:t>
            </a:r>
          </a:p>
          <a:p>
            <a:pPr indent="-228600" algn="l">
              <a:buFont typeface="Arial" panose="020B0604020202020204" pitchFamily="34" charset="0"/>
              <a:buChar char="•"/>
            </a:pPr>
            <a:r>
              <a:rPr lang="en-US" sz="1300" dirty="0">
                <a:latin typeface="Constantia" panose="02030602050306030303" pitchFamily="18" charset="0"/>
              </a:rPr>
              <a:t> Increase direct service staff knowledge of how behavioral health conditions/disorders present in an older population and best practices for addressing them </a:t>
            </a:r>
          </a:p>
          <a:p>
            <a:pPr indent="-228600" algn="l">
              <a:buFont typeface="Arial" panose="020B0604020202020204" pitchFamily="34" charset="0"/>
              <a:buChar char="•"/>
            </a:pPr>
            <a:r>
              <a:rPr lang="en-US" sz="1300" dirty="0">
                <a:latin typeface="Constantia" panose="02030602050306030303" pitchFamily="18" charset="0"/>
              </a:rPr>
              <a:t>Promote local education and awareness activities that focus on risk and protective factors for older adults and people with disabilities </a:t>
            </a:r>
          </a:p>
          <a:p>
            <a:pPr algn="l"/>
            <a:r>
              <a:rPr lang="en-US" sz="1300" b="1" u="sng" dirty="0">
                <a:latin typeface="Constantia" panose="02030602050306030303" pitchFamily="18" charset="0"/>
              </a:rPr>
              <a:t>Complex Case/Care Consultation:</a:t>
            </a:r>
          </a:p>
          <a:p>
            <a:pPr indent="-228600" algn="l">
              <a:buFont typeface="Arial" panose="020B0604020202020204" pitchFamily="34" charset="0"/>
              <a:buChar char="•"/>
            </a:pPr>
            <a:r>
              <a:rPr lang="en-US" sz="1300" dirty="0">
                <a:latin typeface="Constantia" panose="02030602050306030303" pitchFamily="18" charset="0"/>
              </a:rPr>
              <a:t>Facilitate and accept referrals for complex case consultations </a:t>
            </a:r>
          </a:p>
          <a:p>
            <a:pPr indent="-228600" algn="l">
              <a:buFont typeface="Arial" panose="020B0604020202020204" pitchFamily="34" charset="0"/>
              <a:buChar char="•"/>
            </a:pPr>
            <a:r>
              <a:rPr lang="en-US" sz="1300" dirty="0">
                <a:latin typeface="Constantia" panose="02030602050306030303" pitchFamily="18" charset="0"/>
              </a:rPr>
              <a:t> Promote a multi-disciplinary team and multi-morbidity approach </a:t>
            </a:r>
          </a:p>
          <a:p>
            <a:pPr indent="-228600" algn="l">
              <a:buFont typeface="Arial" panose="020B0604020202020204" pitchFamily="34" charset="0"/>
              <a:buChar char="•"/>
            </a:pPr>
            <a:r>
              <a:rPr lang="en-US" sz="1300" dirty="0">
                <a:latin typeface="Constantia" panose="02030602050306030303" pitchFamily="18" charset="0"/>
              </a:rPr>
              <a:t>Track trends and promote best practices</a:t>
            </a:r>
          </a:p>
          <a:p>
            <a:pPr indent="-228600" algn="l">
              <a:buFont typeface="Arial" panose="020B0604020202020204" pitchFamily="34" charset="0"/>
              <a:buChar char="•"/>
            </a:pPr>
            <a:r>
              <a:rPr lang="en-US" sz="1300" dirty="0">
                <a:latin typeface="Constantia" panose="02030602050306030303" pitchFamily="18" charset="0"/>
              </a:rPr>
              <a:t>Payer blind</a:t>
            </a:r>
          </a:p>
          <a:p>
            <a:pPr indent="-228600" algn="l">
              <a:buFont typeface="Arial" panose="020B0604020202020204" pitchFamily="34" charset="0"/>
              <a:buChar char="•"/>
            </a:pPr>
            <a:r>
              <a:rPr lang="en-US" sz="1300" dirty="0">
                <a:latin typeface="Constantia" panose="02030602050306030303" pitchFamily="18" charset="0"/>
              </a:rPr>
              <a:t>Make sure older adults and people with disabilities receive the appropriate help at the right time and at the right level of care </a:t>
            </a:r>
          </a:p>
          <a:p>
            <a:pPr algn="l"/>
            <a:r>
              <a:rPr lang="en-US" sz="1300" b="1" u="sng" dirty="0">
                <a:latin typeface="Constantia" panose="02030602050306030303" pitchFamily="18" charset="0"/>
              </a:rPr>
              <a:t>Collaboration and Coordination:</a:t>
            </a:r>
          </a:p>
          <a:p>
            <a:pPr marL="285750" indent="-285750" algn="l">
              <a:buFont typeface="Arial" panose="020B0604020202020204" pitchFamily="34" charset="0"/>
              <a:buChar char="•"/>
            </a:pPr>
            <a:r>
              <a:rPr lang="en-US" sz="1300" dirty="0">
                <a:latin typeface="Constantia" panose="02030602050306030303" pitchFamily="18" charset="0"/>
              </a:rPr>
              <a:t>Promote partnerships and linkages </a:t>
            </a:r>
          </a:p>
          <a:p>
            <a:pPr marL="285750" indent="-285750" algn="l">
              <a:buFont typeface="Arial" panose="020B0604020202020204" pitchFamily="34" charset="0"/>
              <a:buChar char="•"/>
            </a:pPr>
            <a:r>
              <a:rPr lang="en-US" sz="1300" dirty="0">
                <a:latin typeface="Constantia" panose="02030602050306030303" pitchFamily="18" charset="0"/>
              </a:rPr>
              <a:t>Interagency/multi-system planning for better coordination among </a:t>
            </a:r>
            <a:r>
              <a:rPr lang="en-US" sz="1300" u="sng" dirty="0">
                <a:latin typeface="Constantia" panose="02030602050306030303" pitchFamily="18" charset="0"/>
              </a:rPr>
              <a:t>behavioral health, aging services</a:t>
            </a:r>
            <a:r>
              <a:rPr lang="en-US" sz="1300" dirty="0">
                <a:latin typeface="Constantia" panose="02030602050306030303" pitchFamily="18" charset="0"/>
              </a:rPr>
              <a:t>, primary care providers and hospitals. </a:t>
            </a:r>
          </a:p>
          <a:p>
            <a:pPr marL="285750" indent="-285750" algn="l">
              <a:buFont typeface="Arial" panose="020B0604020202020204" pitchFamily="34" charset="0"/>
              <a:buChar char="•"/>
            </a:pPr>
            <a:r>
              <a:rPr lang="en-US" sz="1300" dirty="0">
                <a:latin typeface="Constantia" panose="02030602050306030303" pitchFamily="18" charset="0"/>
              </a:rPr>
              <a:t>Create a stakeholder group with a focus on the needs of older adults</a:t>
            </a:r>
          </a:p>
          <a:p>
            <a:pPr indent="-228600" algn="l">
              <a:buFont typeface="Arial" panose="020B0604020202020204" pitchFamily="34" charset="0"/>
              <a:buChar char="•"/>
            </a:pPr>
            <a:r>
              <a:rPr lang="en-US" sz="1300" dirty="0">
                <a:latin typeface="Constantia" panose="02030602050306030303" pitchFamily="18" charset="0"/>
              </a:rPr>
              <a:t>Identify systems that need improvement; remove barriers to care, break down “silos”</a:t>
            </a:r>
            <a:endParaRPr lang="en-US" sz="1300" dirty="0"/>
          </a:p>
        </p:txBody>
      </p:sp>
    </p:spTree>
    <p:extLst>
      <p:ext uri="{BB962C8B-B14F-4D97-AF65-F5344CB8AC3E}">
        <p14:creationId xmlns:p14="http://schemas.microsoft.com/office/powerpoint/2010/main" val="343623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AB3B8F-C694-4FE4-8054-724694EB8485}"/>
              </a:ext>
            </a:extLst>
          </p:cNvPr>
          <p:cNvPicPr>
            <a:picLocks noChangeAspect="1"/>
          </p:cNvPicPr>
          <p:nvPr/>
        </p:nvPicPr>
        <p:blipFill>
          <a:blip r:embed="rId2"/>
          <a:stretch>
            <a:fillRect/>
          </a:stretch>
        </p:blipFill>
        <p:spPr>
          <a:xfrm>
            <a:off x="429448" y="132464"/>
            <a:ext cx="5006793" cy="6474300"/>
          </a:xfrm>
          <a:prstGeom prst="rect">
            <a:avLst/>
          </a:prstGeom>
        </p:spPr>
      </p:pic>
      <p:sp>
        <p:nvSpPr>
          <p:cNvPr id="3" name="TextBox 2">
            <a:extLst>
              <a:ext uri="{FF2B5EF4-FFF2-40B4-BE49-F238E27FC236}">
                <a16:creationId xmlns:a16="http://schemas.microsoft.com/office/drawing/2014/main" id="{93C21AAD-398B-42FF-8861-272DBFA96E22}"/>
              </a:ext>
            </a:extLst>
          </p:cNvPr>
          <p:cNvSpPr txBox="1"/>
          <p:nvPr/>
        </p:nvSpPr>
        <p:spPr>
          <a:xfrm>
            <a:off x="6862195" y="226502"/>
            <a:ext cx="3506597" cy="707886"/>
          </a:xfrm>
          <a:prstGeom prst="rect">
            <a:avLst/>
          </a:prstGeom>
          <a:noFill/>
        </p:spPr>
        <p:txBody>
          <a:bodyPr wrap="square" rtlCol="0">
            <a:spAutoFit/>
          </a:bodyPr>
          <a:lstStyle/>
          <a:p>
            <a:pPr algn="ctr"/>
            <a:r>
              <a:rPr lang="en-US" sz="4000" dirty="0">
                <a:solidFill>
                  <a:schemeClr val="bg2">
                    <a:lumMod val="25000"/>
                  </a:schemeClr>
                </a:solidFill>
                <a:latin typeface="Constantia" panose="02030602050306030303" pitchFamily="18" charset="0"/>
              </a:rPr>
              <a:t>Outcomes</a:t>
            </a:r>
          </a:p>
        </p:txBody>
      </p:sp>
      <p:sp>
        <p:nvSpPr>
          <p:cNvPr id="20" name="TextBox 19">
            <a:extLst>
              <a:ext uri="{FF2B5EF4-FFF2-40B4-BE49-F238E27FC236}">
                <a16:creationId xmlns:a16="http://schemas.microsoft.com/office/drawing/2014/main" id="{0D0E0FB9-A7A9-42FD-B9B5-D1CE64D21481}"/>
              </a:ext>
            </a:extLst>
          </p:cNvPr>
          <p:cNvSpPr txBox="1"/>
          <p:nvPr/>
        </p:nvSpPr>
        <p:spPr>
          <a:xfrm>
            <a:off x="5932203" y="1031846"/>
            <a:ext cx="6014907" cy="4370427"/>
          </a:xfrm>
          <a:prstGeom prst="rect">
            <a:avLst/>
          </a:prstGeom>
          <a:noFill/>
        </p:spPr>
        <p:txBody>
          <a:bodyPr wrap="square" rtlCol="0">
            <a:spAutoFit/>
          </a:bodyPr>
          <a:lstStyle/>
          <a:p>
            <a:pPr algn="ctr">
              <a:buNone/>
            </a:pPr>
            <a:r>
              <a:rPr lang="en-US" sz="2000" u="sng" dirty="0">
                <a:solidFill>
                  <a:schemeClr val="tx1"/>
                </a:solidFill>
                <a:latin typeface="Constantia" panose="02030602050306030303" pitchFamily="18" charset="0"/>
              </a:rPr>
              <a:t>Oregon is Investing in Senior BH by</a:t>
            </a:r>
            <a:r>
              <a:rPr lang="en-US" sz="2000" dirty="0">
                <a:solidFill>
                  <a:schemeClr val="tx1"/>
                </a:solidFill>
                <a:latin typeface="Constantia" panose="02030602050306030303" pitchFamily="18" charset="0"/>
              </a:rPr>
              <a:t>;</a:t>
            </a:r>
          </a:p>
          <a:p>
            <a:pPr marL="342900" indent="-342900">
              <a:buFont typeface="Wingdings" panose="05000000000000000000" pitchFamily="2" charset="2"/>
              <a:buChar char="Ø"/>
            </a:pPr>
            <a:r>
              <a:rPr lang="en-US" sz="2000" dirty="0">
                <a:solidFill>
                  <a:schemeClr val="tx1"/>
                </a:solidFill>
                <a:latin typeface="Constantia" panose="02030602050306030303" pitchFamily="18" charset="0"/>
              </a:rPr>
              <a:t>Improving Access to Care</a:t>
            </a:r>
          </a:p>
          <a:p>
            <a:pPr marL="342900" indent="-342900">
              <a:buFont typeface="Wingdings" panose="05000000000000000000" pitchFamily="2" charset="2"/>
              <a:buChar char="Ø"/>
            </a:pPr>
            <a:r>
              <a:rPr lang="en-US" sz="2000" dirty="0">
                <a:solidFill>
                  <a:schemeClr val="tx1"/>
                </a:solidFill>
                <a:latin typeface="Constantia" panose="02030602050306030303" pitchFamily="18" charset="0"/>
              </a:rPr>
              <a:t>Promoting/Coordinating Quality Physical &amp; BH Services</a:t>
            </a:r>
          </a:p>
          <a:p>
            <a:pPr marL="342900" indent="-342900">
              <a:buFont typeface="Wingdings" panose="05000000000000000000" pitchFamily="2" charset="2"/>
              <a:buChar char="Ø"/>
            </a:pPr>
            <a:r>
              <a:rPr lang="en-US" sz="2000" dirty="0">
                <a:solidFill>
                  <a:schemeClr val="tx1"/>
                </a:solidFill>
                <a:latin typeface="Constantia" panose="02030602050306030303" pitchFamily="18" charset="0"/>
              </a:rPr>
              <a:t>Promoting the Use of Clinical Best Practices</a:t>
            </a:r>
          </a:p>
          <a:p>
            <a:pPr marL="342900" indent="-342900">
              <a:buFont typeface="Wingdings" panose="05000000000000000000" pitchFamily="2" charset="2"/>
              <a:buChar char="Ø"/>
            </a:pPr>
            <a:r>
              <a:rPr lang="en-US" sz="2000" b="0" i="0" dirty="0">
                <a:effectLst/>
                <a:latin typeface="Constantia" panose="02030602050306030303" pitchFamily="18" charset="0"/>
              </a:rPr>
              <a:t>Improve the population’s knowledge about signs and symptoms of behavioral health problems and how to address them</a:t>
            </a:r>
            <a:endParaRPr lang="en-US" sz="2000" dirty="0">
              <a:latin typeface="Constantia" panose="02030602050306030303" pitchFamily="18" charset="0"/>
            </a:endParaRPr>
          </a:p>
          <a:p>
            <a:pPr marL="342900" indent="-342900">
              <a:buFont typeface="Wingdings" panose="05000000000000000000" pitchFamily="2" charset="2"/>
              <a:buChar char="Ø"/>
            </a:pPr>
            <a:r>
              <a:rPr lang="en-US" sz="2000" dirty="0">
                <a:solidFill>
                  <a:schemeClr val="tx1"/>
                </a:solidFill>
                <a:latin typeface="Constantia" panose="02030602050306030303" pitchFamily="18" charset="0"/>
              </a:rPr>
              <a:t>Increasing the Knowledge/Skills of the Workforce</a:t>
            </a:r>
          </a:p>
          <a:p>
            <a:pPr lvl="1">
              <a:buNone/>
            </a:pPr>
            <a:endParaRPr lang="en-US" dirty="0">
              <a:solidFill>
                <a:schemeClr val="tx1"/>
              </a:solidFill>
              <a:latin typeface="Constantia" panose="02030602050306030303" pitchFamily="18" charset="0"/>
            </a:endParaRPr>
          </a:p>
          <a:p>
            <a:pPr algn="ctr">
              <a:buNone/>
            </a:pPr>
            <a:r>
              <a:rPr lang="en-US" sz="2000" u="sng" dirty="0">
                <a:solidFill>
                  <a:schemeClr val="tx1"/>
                </a:solidFill>
                <a:latin typeface="Constantia" panose="02030602050306030303" pitchFamily="18" charset="0"/>
              </a:rPr>
              <a:t>State Funders &amp; Taxpayers Expect</a:t>
            </a:r>
            <a:r>
              <a:rPr lang="en-US" sz="2000" dirty="0">
                <a:solidFill>
                  <a:schemeClr val="tx1"/>
                </a:solidFill>
                <a:latin typeface="Constantia" panose="02030602050306030303" pitchFamily="18" charset="0"/>
              </a:rPr>
              <a:t>;</a:t>
            </a:r>
          </a:p>
          <a:p>
            <a:pPr marL="342900" indent="-342900">
              <a:buFont typeface="Wingdings" panose="05000000000000000000" pitchFamily="2" charset="2"/>
              <a:buChar char="Ø"/>
            </a:pPr>
            <a:r>
              <a:rPr lang="en-US" sz="2000" dirty="0">
                <a:solidFill>
                  <a:schemeClr val="tx1"/>
                </a:solidFill>
                <a:latin typeface="Constantia" panose="02030602050306030303" pitchFamily="18" charset="0"/>
              </a:rPr>
              <a:t>Improved Quality of Life </a:t>
            </a:r>
          </a:p>
          <a:p>
            <a:pPr marL="342900" indent="-342900">
              <a:buFont typeface="Wingdings" panose="05000000000000000000" pitchFamily="2" charset="2"/>
              <a:buChar char="Ø"/>
            </a:pPr>
            <a:r>
              <a:rPr lang="en-US" sz="2000" dirty="0">
                <a:solidFill>
                  <a:schemeClr val="tx1"/>
                </a:solidFill>
                <a:latin typeface="Constantia" panose="02030602050306030303" pitchFamily="18" charset="0"/>
              </a:rPr>
              <a:t>Decrease in Cost of Care</a:t>
            </a:r>
          </a:p>
          <a:p>
            <a:pPr marL="342900" indent="-342900">
              <a:buFont typeface="Wingdings" panose="05000000000000000000" pitchFamily="2" charset="2"/>
              <a:buChar char="Ø"/>
            </a:pPr>
            <a:r>
              <a:rPr lang="en-US" sz="2000" dirty="0">
                <a:solidFill>
                  <a:schemeClr val="tx1"/>
                </a:solidFill>
                <a:latin typeface="Constantia" panose="02030602050306030303" pitchFamily="18" charset="0"/>
              </a:rPr>
              <a:t>Health System Efficiency &amp; Effectiveness</a:t>
            </a:r>
            <a:endParaRPr lang="en-US" sz="1600" dirty="0">
              <a:latin typeface="Constantia" panose="02030602050306030303" pitchFamily="18" charset="0"/>
            </a:endParaRPr>
          </a:p>
        </p:txBody>
      </p:sp>
    </p:spTree>
    <p:extLst>
      <p:ext uri="{BB962C8B-B14F-4D97-AF65-F5344CB8AC3E}">
        <p14:creationId xmlns:p14="http://schemas.microsoft.com/office/powerpoint/2010/main" val="304258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9B778-CCD9-4936-A396-81E85DC40CF5}"/>
              </a:ext>
            </a:extLst>
          </p:cNvPr>
          <p:cNvSpPr>
            <a:spLocks noGrp="1"/>
          </p:cNvSpPr>
          <p:nvPr>
            <p:ph type="title"/>
          </p:nvPr>
        </p:nvSpPr>
        <p:spPr>
          <a:xfrm>
            <a:off x="6742873" y="2164703"/>
            <a:ext cx="4645629" cy="2649894"/>
          </a:xfrm>
        </p:spPr>
        <p:txBody>
          <a:bodyPr vert="horz" lIns="91440" tIns="45720" rIns="91440" bIns="45720" rtlCol="0" anchor="t">
            <a:normAutofit fontScale="90000"/>
          </a:bodyPr>
          <a:lstStyle/>
          <a:p>
            <a:r>
              <a:rPr lang="en-US" sz="2400" dirty="0">
                <a:latin typeface="Constantia" panose="02030602050306030303" pitchFamily="18" charset="0"/>
              </a:rPr>
              <a:t>For more information, complex case/care consult or for upcoming trainings/educational events contact:</a:t>
            </a:r>
            <a:br>
              <a:rPr lang="en-US" sz="2400" dirty="0">
                <a:latin typeface="Constantia" panose="02030602050306030303" pitchFamily="18" charset="0"/>
              </a:rPr>
            </a:br>
            <a:br>
              <a:rPr lang="en-US" sz="2200" dirty="0"/>
            </a:br>
            <a:r>
              <a:rPr lang="en-US" sz="2800" dirty="0">
                <a:latin typeface="Constantia" panose="02030602050306030303" pitchFamily="18" charset="0"/>
              </a:rPr>
              <a:t>Lacey Plasker  </a:t>
            </a:r>
            <a:br>
              <a:rPr lang="en-US" sz="2800" dirty="0">
                <a:latin typeface="Constantia" panose="02030602050306030303" pitchFamily="18" charset="0"/>
              </a:rPr>
            </a:br>
            <a:r>
              <a:rPr lang="en-US" sz="1800" dirty="0">
                <a:latin typeface="Constantia" panose="02030602050306030303" pitchFamily="18" charset="0"/>
                <a:hlinkClick r:id="rId2"/>
              </a:rPr>
              <a:t>plaskerl@co.yamhill.or.us</a:t>
            </a:r>
            <a:br>
              <a:rPr lang="en-US" sz="1800" dirty="0">
                <a:latin typeface="Constantia" panose="02030602050306030303" pitchFamily="18" charset="0"/>
              </a:rPr>
            </a:br>
            <a:r>
              <a:rPr lang="en-US" sz="1800" dirty="0">
                <a:latin typeface="Constantia" panose="02030602050306030303" pitchFamily="18" charset="0"/>
              </a:rPr>
              <a:t>desk:503-474-6853</a:t>
            </a:r>
            <a:br>
              <a:rPr lang="en-US" sz="1800" dirty="0">
                <a:latin typeface="Constantia" panose="02030602050306030303" pitchFamily="18" charset="0"/>
              </a:rPr>
            </a:br>
            <a:r>
              <a:rPr lang="en-US" sz="1800" dirty="0">
                <a:latin typeface="Constantia" panose="02030602050306030303" pitchFamily="18" charset="0"/>
              </a:rPr>
              <a:t>cell: 971-267-0548</a:t>
            </a:r>
            <a:endParaRPr lang="en-US" sz="2200" dirty="0">
              <a:latin typeface="Constantia" panose="02030602050306030303" pitchFamily="18" charset="0"/>
            </a:endParaRPr>
          </a:p>
        </p:txBody>
      </p:sp>
      <p:sp>
        <p:nvSpPr>
          <p:cNvPr id="22"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C25C3E0-B5CA-419F-AAE5-F39C6B0DD3C4}"/>
              </a:ext>
            </a:extLst>
          </p:cNvPr>
          <p:cNvPicPr>
            <a:picLocks noGrp="1" noChangeAspect="1"/>
          </p:cNvPicPr>
          <p:nvPr>
            <p:ph idx="1"/>
          </p:nvPr>
        </p:nvPicPr>
        <p:blipFill rotWithShape="1">
          <a:blip r:embed="rId3"/>
          <a:srcRect b="1268"/>
          <a:stretch/>
        </p:blipFill>
        <p:spPr>
          <a:xfrm>
            <a:off x="733507" y="666728"/>
            <a:ext cx="5536001" cy="5465791"/>
          </a:xfrm>
          <a:prstGeom prst="rect">
            <a:avLst/>
          </a:prstGeom>
        </p:spPr>
      </p:pic>
      <p:grpSp>
        <p:nvGrpSpPr>
          <p:cNvPr id="24"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25"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687902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1493</TotalTime>
  <Words>1429</Words>
  <Application>Microsoft Office PowerPoint</Application>
  <PresentationFormat>Widescreen</PresentationFormat>
  <Paragraphs>90</Paragraphs>
  <Slides>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Arial Black</vt:lpstr>
      <vt:lpstr>Avenir Next LT Pro</vt:lpstr>
      <vt:lpstr>Calibri</vt:lpstr>
      <vt:lpstr>Calibri Light</vt:lpstr>
      <vt:lpstr>Constantia</vt:lpstr>
      <vt:lpstr>Eurostile</vt:lpstr>
      <vt:lpstr>Monda</vt:lpstr>
      <vt:lpstr>Wingdings</vt:lpstr>
      <vt:lpstr>Office Theme</vt:lpstr>
      <vt:lpstr>Older Adult Behavioral Health Initiative An overview of the initiate and the role of the specialist</vt:lpstr>
      <vt:lpstr>    Facts that led to the creation of the OABHI    </vt:lpstr>
      <vt:lpstr>Using the facts and understanding the needs</vt:lpstr>
      <vt:lpstr>PowerPoint Presentation</vt:lpstr>
      <vt:lpstr>PowerPoint Presentation</vt:lpstr>
      <vt:lpstr>What Do the Specialist Do? </vt:lpstr>
      <vt:lpstr>Three Primary Job Functions: </vt:lpstr>
      <vt:lpstr>PowerPoint Presentation</vt:lpstr>
      <vt:lpstr>For more information, complex case/care consult or for upcoming trainings/educational events contact:  Lacey Plasker   plaskerl@co.yamhill.or.us desk:503-474-6853 cell: 971-267-0548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Primary job functions:</dc:title>
  <dc:creator>Lacey Plasker</dc:creator>
  <cp:lastModifiedBy>Krisan Pendleton</cp:lastModifiedBy>
  <cp:revision>46</cp:revision>
  <dcterms:created xsi:type="dcterms:W3CDTF">2022-01-18T21:32:01Z</dcterms:created>
  <dcterms:modified xsi:type="dcterms:W3CDTF">2023-08-23T18:20:51Z</dcterms:modified>
</cp:coreProperties>
</file>