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46" r:id="rId4"/>
  </p:sldMasterIdLst>
  <p:notesMasterIdLst>
    <p:notesMasterId r:id="rId44"/>
  </p:notesMasterIdLst>
  <p:sldIdLst>
    <p:sldId id="257" r:id="rId5"/>
    <p:sldId id="289" r:id="rId6"/>
    <p:sldId id="258" r:id="rId7"/>
    <p:sldId id="283" r:id="rId8"/>
    <p:sldId id="381" r:id="rId9"/>
    <p:sldId id="269" r:id="rId10"/>
    <p:sldId id="431" r:id="rId11"/>
    <p:sldId id="271" r:id="rId12"/>
    <p:sldId id="358" r:id="rId13"/>
    <p:sldId id="261" r:id="rId14"/>
    <p:sldId id="284" r:id="rId15"/>
    <p:sldId id="286" r:id="rId16"/>
    <p:sldId id="335" r:id="rId17"/>
    <p:sldId id="386" r:id="rId18"/>
    <p:sldId id="287" r:id="rId19"/>
    <p:sldId id="285" r:id="rId20"/>
    <p:sldId id="288" r:id="rId21"/>
    <p:sldId id="450" r:id="rId22"/>
    <p:sldId id="396" r:id="rId23"/>
    <p:sldId id="435" r:id="rId24"/>
    <p:sldId id="267" r:id="rId25"/>
    <p:sldId id="276" r:id="rId26"/>
    <p:sldId id="268" r:id="rId27"/>
    <p:sldId id="447" r:id="rId28"/>
    <p:sldId id="448" r:id="rId29"/>
    <p:sldId id="404" r:id="rId30"/>
    <p:sldId id="433" r:id="rId31"/>
    <p:sldId id="436" r:id="rId32"/>
    <p:sldId id="437" r:id="rId33"/>
    <p:sldId id="438" r:id="rId34"/>
    <p:sldId id="439" r:id="rId35"/>
    <p:sldId id="440" r:id="rId36"/>
    <p:sldId id="449" r:id="rId37"/>
    <p:sldId id="441" r:id="rId38"/>
    <p:sldId id="442" r:id="rId39"/>
    <p:sldId id="277" r:id="rId40"/>
    <p:sldId id="443" r:id="rId41"/>
    <p:sldId id="282" r:id="rId42"/>
    <p:sldId id="44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99FF"/>
    <a:srgbClr val="00FFFF"/>
    <a:srgbClr val="00CC00"/>
    <a:srgbClr val="CC0099"/>
    <a:srgbClr val="CC99FF"/>
    <a:srgbClr val="009999"/>
    <a:srgbClr val="FF99CC"/>
    <a:srgbClr val="9BA8B7"/>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80837"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8B7DB-418B-49BE-AC0C-CC934E79241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C4688FF-9065-4C8D-BCC7-61BA88003CD8}">
      <dgm:prSet/>
      <dgm:spPr/>
      <dgm:t>
        <a:bodyPr/>
        <a:lstStyle/>
        <a:p>
          <a:r>
            <a:rPr lang="en-US"/>
            <a:t>Health problems – unsanitary living conditions</a:t>
          </a:r>
        </a:p>
      </dgm:t>
    </dgm:pt>
    <dgm:pt modelId="{AD5A5F32-02B6-47D5-8D65-361B9765E326}" type="parTrans" cxnId="{97A645FA-134B-4D16-BBFC-3117C3003764}">
      <dgm:prSet/>
      <dgm:spPr/>
      <dgm:t>
        <a:bodyPr/>
        <a:lstStyle/>
        <a:p>
          <a:endParaRPr lang="en-US"/>
        </a:p>
      </dgm:t>
    </dgm:pt>
    <dgm:pt modelId="{72725E0E-2DC6-4988-8AFE-B0B1CB407549}" type="sibTrans" cxnId="{97A645FA-134B-4D16-BBFC-3117C3003764}">
      <dgm:prSet/>
      <dgm:spPr/>
      <dgm:t>
        <a:bodyPr/>
        <a:lstStyle/>
        <a:p>
          <a:endParaRPr lang="en-US"/>
        </a:p>
      </dgm:t>
    </dgm:pt>
    <dgm:pt modelId="{04D35422-1170-4C6D-96A9-FFBABA1927A5}">
      <dgm:prSet/>
      <dgm:spPr/>
      <dgm:t>
        <a:bodyPr/>
        <a:lstStyle/>
        <a:p>
          <a:r>
            <a:rPr lang="en-US"/>
            <a:t>Safety threats – fire, falls, infestation, structural (weight of items), blocked egress</a:t>
          </a:r>
        </a:p>
      </dgm:t>
    </dgm:pt>
    <dgm:pt modelId="{740444C9-F34B-40BC-9925-906F3245DB15}" type="parTrans" cxnId="{36371E8D-D799-4F5D-A81A-34016D5678FB}">
      <dgm:prSet/>
      <dgm:spPr/>
      <dgm:t>
        <a:bodyPr/>
        <a:lstStyle/>
        <a:p>
          <a:endParaRPr lang="en-US"/>
        </a:p>
      </dgm:t>
    </dgm:pt>
    <dgm:pt modelId="{9CCBF0F2-6EE7-42F4-8C44-5876717F7ADF}" type="sibTrans" cxnId="{36371E8D-D799-4F5D-A81A-34016D5678FB}">
      <dgm:prSet/>
      <dgm:spPr/>
      <dgm:t>
        <a:bodyPr/>
        <a:lstStyle/>
        <a:p>
          <a:endParaRPr lang="en-US"/>
        </a:p>
      </dgm:t>
    </dgm:pt>
    <dgm:pt modelId="{6EEDAE15-3EA3-42CD-A9DF-7D8CD234F6B6}">
      <dgm:prSet/>
      <dgm:spPr/>
      <dgm:t>
        <a:bodyPr/>
        <a:lstStyle/>
        <a:p>
          <a:r>
            <a:rPr lang="en-US"/>
            <a:t>Interpersonal difficulties –with family members, neighbors, social isolation, poor personal hygiene</a:t>
          </a:r>
        </a:p>
      </dgm:t>
    </dgm:pt>
    <dgm:pt modelId="{3D9FEE39-AFAA-49BF-ACF2-8DF8EA49EF3D}" type="parTrans" cxnId="{4D4E185F-33F2-44DB-A884-B0392F5F11AB}">
      <dgm:prSet/>
      <dgm:spPr/>
      <dgm:t>
        <a:bodyPr/>
        <a:lstStyle/>
        <a:p>
          <a:endParaRPr lang="en-US"/>
        </a:p>
      </dgm:t>
    </dgm:pt>
    <dgm:pt modelId="{135A12A7-3638-4D95-82C6-58B0C4F351FF}" type="sibTrans" cxnId="{4D4E185F-33F2-44DB-A884-B0392F5F11AB}">
      <dgm:prSet/>
      <dgm:spPr/>
      <dgm:t>
        <a:bodyPr/>
        <a:lstStyle/>
        <a:p>
          <a:endParaRPr lang="en-US"/>
        </a:p>
      </dgm:t>
    </dgm:pt>
    <dgm:pt modelId="{EAB57FEA-042A-41FC-B8C8-63E9C9984B19}">
      <dgm:prSet/>
      <dgm:spPr/>
      <dgm:t>
        <a:bodyPr/>
        <a:lstStyle/>
        <a:p>
          <a:r>
            <a:rPr lang="en-US"/>
            <a:t>Legal problems – threat of eviction, child welfare involvement</a:t>
          </a:r>
        </a:p>
      </dgm:t>
    </dgm:pt>
    <dgm:pt modelId="{1DE7223F-BEC7-4B88-83C2-A9AC6FF0BF50}" type="parTrans" cxnId="{27717149-1702-4A9E-AB55-B78E643A108D}">
      <dgm:prSet/>
      <dgm:spPr/>
      <dgm:t>
        <a:bodyPr/>
        <a:lstStyle/>
        <a:p>
          <a:endParaRPr lang="en-US"/>
        </a:p>
      </dgm:t>
    </dgm:pt>
    <dgm:pt modelId="{592C676E-5793-4F19-B807-376F3D56065C}" type="sibTrans" cxnId="{27717149-1702-4A9E-AB55-B78E643A108D}">
      <dgm:prSet/>
      <dgm:spPr/>
      <dgm:t>
        <a:bodyPr/>
        <a:lstStyle/>
        <a:p>
          <a:endParaRPr lang="en-US"/>
        </a:p>
      </dgm:t>
    </dgm:pt>
    <dgm:pt modelId="{D964615D-3019-43A2-9386-8C15FD163760}">
      <dgm:prSet/>
      <dgm:spPr/>
      <dgm:t>
        <a:bodyPr/>
        <a:lstStyle/>
        <a:p>
          <a:r>
            <a:rPr lang="en-US"/>
            <a:t>Diminished self-esteem – shame, guilt</a:t>
          </a:r>
        </a:p>
      </dgm:t>
    </dgm:pt>
    <dgm:pt modelId="{5A8C5A07-9223-4033-8FB0-52B3547A2C1A}" type="parTrans" cxnId="{E9BD7A94-8486-43B1-A2D0-57437B972EA9}">
      <dgm:prSet/>
      <dgm:spPr/>
      <dgm:t>
        <a:bodyPr/>
        <a:lstStyle/>
        <a:p>
          <a:endParaRPr lang="en-US"/>
        </a:p>
      </dgm:t>
    </dgm:pt>
    <dgm:pt modelId="{2A4C7E0E-D866-433A-9B60-1390C6094B53}" type="sibTrans" cxnId="{E9BD7A94-8486-43B1-A2D0-57437B972EA9}">
      <dgm:prSet/>
      <dgm:spPr/>
      <dgm:t>
        <a:bodyPr/>
        <a:lstStyle/>
        <a:p>
          <a:endParaRPr lang="en-US"/>
        </a:p>
      </dgm:t>
    </dgm:pt>
    <dgm:pt modelId="{3A0DE476-2D91-4B95-A841-AB9BE2263643}">
      <dgm:prSet/>
      <dgm:spPr/>
      <dgm:t>
        <a:bodyPr/>
        <a:lstStyle/>
        <a:p>
          <a:r>
            <a:rPr lang="en-US"/>
            <a:t>Work impairment or loss of employment</a:t>
          </a:r>
        </a:p>
      </dgm:t>
    </dgm:pt>
    <dgm:pt modelId="{4A0F5468-F470-427D-B676-5E2EC688C844}" type="parTrans" cxnId="{DB340CDC-C0AB-446D-B801-D0DC84E18B23}">
      <dgm:prSet/>
      <dgm:spPr/>
      <dgm:t>
        <a:bodyPr/>
        <a:lstStyle/>
        <a:p>
          <a:endParaRPr lang="en-US"/>
        </a:p>
      </dgm:t>
    </dgm:pt>
    <dgm:pt modelId="{E0A4E966-1E66-43E4-960D-451A693B976F}" type="sibTrans" cxnId="{DB340CDC-C0AB-446D-B801-D0DC84E18B23}">
      <dgm:prSet/>
      <dgm:spPr/>
      <dgm:t>
        <a:bodyPr/>
        <a:lstStyle/>
        <a:p>
          <a:endParaRPr lang="en-US"/>
        </a:p>
      </dgm:t>
    </dgm:pt>
    <dgm:pt modelId="{D18DFF84-E35C-40C0-9A9C-BD42EE4F60D6}" type="pres">
      <dgm:prSet presAssocID="{F9B8B7DB-418B-49BE-AC0C-CC934E792416}" presName="diagram" presStyleCnt="0">
        <dgm:presLayoutVars>
          <dgm:dir/>
          <dgm:resizeHandles val="exact"/>
        </dgm:presLayoutVars>
      </dgm:prSet>
      <dgm:spPr/>
    </dgm:pt>
    <dgm:pt modelId="{C799402D-D49D-46D8-A72A-390D04ED301E}" type="pres">
      <dgm:prSet presAssocID="{5C4688FF-9065-4C8D-BCC7-61BA88003CD8}" presName="node" presStyleLbl="node1" presStyleIdx="0" presStyleCnt="6">
        <dgm:presLayoutVars>
          <dgm:bulletEnabled val="1"/>
        </dgm:presLayoutVars>
      </dgm:prSet>
      <dgm:spPr/>
    </dgm:pt>
    <dgm:pt modelId="{5F75FE94-92CC-40CD-BA2F-596484AD35B1}" type="pres">
      <dgm:prSet presAssocID="{72725E0E-2DC6-4988-8AFE-B0B1CB407549}" presName="sibTrans" presStyleCnt="0"/>
      <dgm:spPr/>
    </dgm:pt>
    <dgm:pt modelId="{0B013F40-AB0A-4934-8AE9-BE65C6A60902}" type="pres">
      <dgm:prSet presAssocID="{04D35422-1170-4C6D-96A9-FFBABA1927A5}" presName="node" presStyleLbl="node1" presStyleIdx="1" presStyleCnt="6">
        <dgm:presLayoutVars>
          <dgm:bulletEnabled val="1"/>
        </dgm:presLayoutVars>
      </dgm:prSet>
      <dgm:spPr/>
    </dgm:pt>
    <dgm:pt modelId="{8EE26B02-FC3D-4B66-919F-48B10AF3423F}" type="pres">
      <dgm:prSet presAssocID="{9CCBF0F2-6EE7-42F4-8C44-5876717F7ADF}" presName="sibTrans" presStyleCnt="0"/>
      <dgm:spPr/>
    </dgm:pt>
    <dgm:pt modelId="{D83C7021-0247-4432-A8CD-542694505178}" type="pres">
      <dgm:prSet presAssocID="{6EEDAE15-3EA3-42CD-A9DF-7D8CD234F6B6}" presName="node" presStyleLbl="node1" presStyleIdx="2" presStyleCnt="6">
        <dgm:presLayoutVars>
          <dgm:bulletEnabled val="1"/>
        </dgm:presLayoutVars>
      </dgm:prSet>
      <dgm:spPr/>
    </dgm:pt>
    <dgm:pt modelId="{06FA5DBE-D5A4-42FF-8076-C88FFA497435}" type="pres">
      <dgm:prSet presAssocID="{135A12A7-3638-4D95-82C6-58B0C4F351FF}" presName="sibTrans" presStyleCnt="0"/>
      <dgm:spPr/>
    </dgm:pt>
    <dgm:pt modelId="{28D1CA70-F237-4178-A60E-6E9CC31067C7}" type="pres">
      <dgm:prSet presAssocID="{EAB57FEA-042A-41FC-B8C8-63E9C9984B19}" presName="node" presStyleLbl="node1" presStyleIdx="3" presStyleCnt="6">
        <dgm:presLayoutVars>
          <dgm:bulletEnabled val="1"/>
        </dgm:presLayoutVars>
      </dgm:prSet>
      <dgm:spPr/>
    </dgm:pt>
    <dgm:pt modelId="{03695C33-A530-4851-987E-5AFC12ADE36C}" type="pres">
      <dgm:prSet presAssocID="{592C676E-5793-4F19-B807-376F3D56065C}" presName="sibTrans" presStyleCnt="0"/>
      <dgm:spPr/>
    </dgm:pt>
    <dgm:pt modelId="{56B30CAD-50A6-4E14-8340-E388887EE88C}" type="pres">
      <dgm:prSet presAssocID="{D964615D-3019-43A2-9386-8C15FD163760}" presName="node" presStyleLbl="node1" presStyleIdx="4" presStyleCnt="6">
        <dgm:presLayoutVars>
          <dgm:bulletEnabled val="1"/>
        </dgm:presLayoutVars>
      </dgm:prSet>
      <dgm:spPr/>
    </dgm:pt>
    <dgm:pt modelId="{DCC7136A-FD16-433E-9EE2-1DF6D4DA64BF}" type="pres">
      <dgm:prSet presAssocID="{2A4C7E0E-D866-433A-9B60-1390C6094B53}" presName="sibTrans" presStyleCnt="0"/>
      <dgm:spPr/>
    </dgm:pt>
    <dgm:pt modelId="{0B63BA69-82B0-40B0-A407-C1597AC5547F}" type="pres">
      <dgm:prSet presAssocID="{3A0DE476-2D91-4B95-A841-AB9BE2263643}" presName="node" presStyleLbl="node1" presStyleIdx="5" presStyleCnt="6">
        <dgm:presLayoutVars>
          <dgm:bulletEnabled val="1"/>
        </dgm:presLayoutVars>
      </dgm:prSet>
      <dgm:spPr/>
    </dgm:pt>
  </dgm:ptLst>
  <dgm:cxnLst>
    <dgm:cxn modelId="{FF0EF00F-C8BD-4902-818B-85CF7E3D9690}" type="presOf" srcId="{3A0DE476-2D91-4B95-A841-AB9BE2263643}" destId="{0B63BA69-82B0-40B0-A407-C1597AC5547F}" srcOrd="0" destOrd="0" presId="urn:microsoft.com/office/officeart/2005/8/layout/default"/>
    <dgm:cxn modelId="{637D481E-A81E-4540-A213-77A6C91AEFB2}" type="presOf" srcId="{04D35422-1170-4C6D-96A9-FFBABA1927A5}" destId="{0B013F40-AB0A-4934-8AE9-BE65C6A60902}" srcOrd="0" destOrd="0" presId="urn:microsoft.com/office/officeart/2005/8/layout/default"/>
    <dgm:cxn modelId="{4D4E185F-33F2-44DB-A884-B0392F5F11AB}" srcId="{F9B8B7DB-418B-49BE-AC0C-CC934E792416}" destId="{6EEDAE15-3EA3-42CD-A9DF-7D8CD234F6B6}" srcOrd="2" destOrd="0" parTransId="{3D9FEE39-AFAA-49BF-ACF2-8DF8EA49EF3D}" sibTransId="{135A12A7-3638-4D95-82C6-58B0C4F351FF}"/>
    <dgm:cxn modelId="{5D9DF942-11A4-4DC4-B525-63783BDF68EB}" type="presOf" srcId="{6EEDAE15-3EA3-42CD-A9DF-7D8CD234F6B6}" destId="{D83C7021-0247-4432-A8CD-542694505178}" srcOrd="0" destOrd="0" presId="urn:microsoft.com/office/officeart/2005/8/layout/default"/>
    <dgm:cxn modelId="{4BFCF245-8FD9-4D27-BECE-BD7A8E4CF4CB}" type="presOf" srcId="{EAB57FEA-042A-41FC-B8C8-63E9C9984B19}" destId="{28D1CA70-F237-4178-A60E-6E9CC31067C7}" srcOrd="0" destOrd="0" presId="urn:microsoft.com/office/officeart/2005/8/layout/default"/>
    <dgm:cxn modelId="{27717149-1702-4A9E-AB55-B78E643A108D}" srcId="{F9B8B7DB-418B-49BE-AC0C-CC934E792416}" destId="{EAB57FEA-042A-41FC-B8C8-63E9C9984B19}" srcOrd="3" destOrd="0" parTransId="{1DE7223F-BEC7-4B88-83C2-A9AC6FF0BF50}" sibTransId="{592C676E-5793-4F19-B807-376F3D56065C}"/>
    <dgm:cxn modelId="{36371E8D-D799-4F5D-A81A-34016D5678FB}" srcId="{F9B8B7DB-418B-49BE-AC0C-CC934E792416}" destId="{04D35422-1170-4C6D-96A9-FFBABA1927A5}" srcOrd="1" destOrd="0" parTransId="{740444C9-F34B-40BC-9925-906F3245DB15}" sibTransId="{9CCBF0F2-6EE7-42F4-8C44-5876717F7ADF}"/>
    <dgm:cxn modelId="{E9BD7A94-8486-43B1-A2D0-57437B972EA9}" srcId="{F9B8B7DB-418B-49BE-AC0C-CC934E792416}" destId="{D964615D-3019-43A2-9386-8C15FD163760}" srcOrd="4" destOrd="0" parTransId="{5A8C5A07-9223-4033-8FB0-52B3547A2C1A}" sibTransId="{2A4C7E0E-D866-433A-9B60-1390C6094B53}"/>
    <dgm:cxn modelId="{A3FBE1B8-803F-48B9-8D0E-82E55BD5AFD8}" type="presOf" srcId="{D964615D-3019-43A2-9386-8C15FD163760}" destId="{56B30CAD-50A6-4E14-8340-E388887EE88C}" srcOrd="0" destOrd="0" presId="urn:microsoft.com/office/officeart/2005/8/layout/default"/>
    <dgm:cxn modelId="{AD929DCE-DFF5-4FC5-80AD-49E03E282D7F}" type="presOf" srcId="{5C4688FF-9065-4C8D-BCC7-61BA88003CD8}" destId="{C799402D-D49D-46D8-A72A-390D04ED301E}" srcOrd="0" destOrd="0" presId="urn:microsoft.com/office/officeart/2005/8/layout/default"/>
    <dgm:cxn modelId="{DB340CDC-C0AB-446D-B801-D0DC84E18B23}" srcId="{F9B8B7DB-418B-49BE-AC0C-CC934E792416}" destId="{3A0DE476-2D91-4B95-A841-AB9BE2263643}" srcOrd="5" destOrd="0" parTransId="{4A0F5468-F470-427D-B676-5E2EC688C844}" sibTransId="{E0A4E966-1E66-43E4-960D-451A693B976F}"/>
    <dgm:cxn modelId="{324AB5E2-2876-4FD6-9804-0D6BA1F6748F}" type="presOf" srcId="{F9B8B7DB-418B-49BE-AC0C-CC934E792416}" destId="{D18DFF84-E35C-40C0-9A9C-BD42EE4F60D6}" srcOrd="0" destOrd="0" presId="urn:microsoft.com/office/officeart/2005/8/layout/default"/>
    <dgm:cxn modelId="{97A645FA-134B-4D16-BBFC-3117C3003764}" srcId="{F9B8B7DB-418B-49BE-AC0C-CC934E792416}" destId="{5C4688FF-9065-4C8D-BCC7-61BA88003CD8}" srcOrd="0" destOrd="0" parTransId="{AD5A5F32-02B6-47D5-8D65-361B9765E326}" sibTransId="{72725E0E-2DC6-4988-8AFE-B0B1CB407549}"/>
    <dgm:cxn modelId="{7C7B6B7D-7949-4989-8ACA-3BA072095504}" type="presParOf" srcId="{D18DFF84-E35C-40C0-9A9C-BD42EE4F60D6}" destId="{C799402D-D49D-46D8-A72A-390D04ED301E}" srcOrd="0" destOrd="0" presId="urn:microsoft.com/office/officeart/2005/8/layout/default"/>
    <dgm:cxn modelId="{50F0A67D-8927-4BFE-B40E-F27144788A80}" type="presParOf" srcId="{D18DFF84-E35C-40C0-9A9C-BD42EE4F60D6}" destId="{5F75FE94-92CC-40CD-BA2F-596484AD35B1}" srcOrd="1" destOrd="0" presId="urn:microsoft.com/office/officeart/2005/8/layout/default"/>
    <dgm:cxn modelId="{AABD6118-34B6-4D69-AE23-C5EBE66DD9B6}" type="presParOf" srcId="{D18DFF84-E35C-40C0-9A9C-BD42EE4F60D6}" destId="{0B013F40-AB0A-4934-8AE9-BE65C6A60902}" srcOrd="2" destOrd="0" presId="urn:microsoft.com/office/officeart/2005/8/layout/default"/>
    <dgm:cxn modelId="{D5EA1B22-F5D0-466A-9D57-6DE55DCAD272}" type="presParOf" srcId="{D18DFF84-E35C-40C0-9A9C-BD42EE4F60D6}" destId="{8EE26B02-FC3D-4B66-919F-48B10AF3423F}" srcOrd="3" destOrd="0" presId="urn:microsoft.com/office/officeart/2005/8/layout/default"/>
    <dgm:cxn modelId="{575AD810-823D-4D47-A04F-DBCDECA8DED1}" type="presParOf" srcId="{D18DFF84-E35C-40C0-9A9C-BD42EE4F60D6}" destId="{D83C7021-0247-4432-A8CD-542694505178}" srcOrd="4" destOrd="0" presId="urn:microsoft.com/office/officeart/2005/8/layout/default"/>
    <dgm:cxn modelId="{26ABC979-6306-4082-AFB8-455338B51A81}" type="presParOf" srcId="{D18DFF84-E35C-40C0-9A9C-BD42EE4F60D6}" destId="{06FA5DBE-D5A4-42FF-8076-C88FFA497435}" srcOrd="5" destOrd="0" presId="urn:microsoft.com/office/officeart/2005/8/layout/default"/>
    <dgm:cxn modelId="{C711A4DD-7E90-4D8D-872B-46EA45EF3345}" type="presParOf" srcId="{D18DFF84-E35C-40C0-9A9C-BD42EE4F60D6}" destId="{28D1CA70-F237-4178-A60E-6E9CC31067C7}" srcOrd="6" destOrd="0" presId="urn:microsoft.com/office/officeart/2005/8/layout/default"/>
    <dgm:cxn modelId="{B85B3840-3C17-403E-AE38-28681F6B73AB}" type="presParOf" srcId="{D18DFF84-E35C-40C0-9A9C-BD42EE4F60D6}" destId="{03695C33-A530-4851-987E-5AFC12ADE36C}" srcOrd="7" destOrd="0" presId="urn:microsoft.com/office/officeart/2005/8/layout/default"/>
    <dgm:cxn modelId="{E6A2CE3C-B8A4-4ECD-8B64-02E1F6BB88DF}" type="presParOf" srcId="{D18DFF84-E35C-40C0-9A9C-BD42EE4F60D6}" destId="{56B30CAD-50A6-4E14-8340-E388887EE88C}" srcOrd="8" destOrd="0" presId="urn:microsoft.com/office/officeart/2005/8/layout/default"/>
    <dgm:cxn modelId="{505162D4-72F1-4AA4-8683-B8A18209C3D9}" type="presParOf" srcId="{D18DFF84-E35C-40C0-9A9C-BD42EE4F60D6}" destId="{DCC7136A-FD16-433E-9EE2-1DF6D4DA64BF}" srcOrd="9" destOrd="0" presId="urn:microsoft.com/office/officeart/2005/8/layout/default"/>
    <dgm:cxn modelId="{EAFE4DC3-85FE-4EA9-AC8E-A17D55D33D06}" type="presParOf" srcId="{D18DFF84-E35C-40C0-9A9C-BD42EE4F60D6}" destId="{0B63BA69-82B0-40B0-A407-C1597AC5547F}"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F823E4-C734-4239-8F5B-52612AF0E377}"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FBAB448D-777C-4E4B-AD32-A2E94BB0CEA8}">
      <dgm:prSet/>
      <dgm:spPr/>
      <dgm:t>
        <a:bodyPr/>
        <a:lstStyle/>
        <a:p>
          <a:pPr algn="ctr"/>
          <a:r>
            <a:rPr lang="en-US" dirty="0"/>
            <a:t>75% of individuals who hoard have either depression or anxiety.</a:t>
          </a:r>
        </a:p>
      </dgm:t>
    </dgm:pt>
    <dgm:pt modelId="{2AA70294-E995-40F8-858F-860BFEDA9BC4}" type="parTrans" cxnId="{C39198D6-2359-4DCA-9659-1D26FA1DACE8}">
      <dgm:prSet/>
      <dgm:spPr/>
      <dgm:t>
        <a:bodyPr/>
        <a:lstStyle/>
        <a:p>
          <a:pPr algn="ctr"/>
          <a:endParaRPr lang="en-US"/>
        </a:p>
      </dgm:t>
    </dgm:pt>
    <dgm:pt modelId="{F0B8ADAB-4E6D-4330-B012-E87000BF8EA1}" type="sibTrans" cxnId="{C39198D6-2359-4DCA-9659-1D26FA1DACE8}">
      <dgm:prSet/>
      <dgm:spPr/>
      <dgm:t>
        <a:bodyPr/>
        <a:lstStyle/>
        <a:p>
          <a:pPr algn="ctr"/>
          <a:endParaRPr lang="en-US"/>
        </a:p>
      </dgm:t>
    </dgm:pt>
    <dgm:pt modelId="{3EF7243A-F489-469B-A80B-5C195615FA54}">
      <dgm:prSet/>
      <dgm:spPr/>
      <dgm:t>
        <a:bodyPr/>
        <a:lstStyle/>
        <a:p>
          <a:pPr algn="ctr"/>
          <a:r>
            <a:rPr lang="en-US"/>
            <a:t>These individuals are behaviorally de- activated with decreased motivation and   clean up and clutter protocols become  hard to implement.</a:t>
          </a:r>
        </a:p>
      </dgm:t>
    </dgm:pt>
    <dgm:pt modelId="{72259444-1966-4279-B71E-4AD05E471138}" type="parTrans" cxnId="{F59C5340-CAAD-4A28-900D-B0A71AC7ECF5}">
      <dgm:prSet/>
      <dgm:spPr/>
      <dgm:t>
        <a:bodyPr/>
        <a:lstStyle/>
        <a:p>
          <a:pPr algn="ctr"/>
          <a:endParaRPr lang="en-US"/>
        </a:p>
      </dgm:t>
    </dgm:pt>
    <dgm:pt modelId="{EDD32151-0BFD-49F2-9FCF-8A428DE37D49}" type="sibTrans" cxnId="{F59C5340-CAAD-4A28-900D-B0A71AC7ECF5}">
      <dgm:prSet/>
      <dgm:spPr/>
      <dgm:t>
        <a:bodyPr/>
        <a:lstStyle/>
        <a:p>
          <a:pPr algn="ctr"/>
          <a:endParaRPr lang="en-US"/>
        </a:p>
      </dgm:t>
    </dgm:pt>
    <dgm:pt modelId="{955E2E9B-A9A6-4928-B81A-5FEE37F89EF5}">
      <dgm:prSet/>
      <dgm:spPr/>
      <dgm:t>
        <a:bodyPr/>
        <a:lstStyle/>
        <a:p>
          <a:pPr algn="ctr"/>
          <a:r>
            <a:rPr lang="en-US"/>
            <a:t>Screen for depression and anxiety</a:t>
          </a:r>
        </a:p>
      </dgm:t>
    </dgm:pt>
    <dgm:pt modelId="{4B62EAE2-2AF8-43A8-B2C3-29B92369AF70}" type="parTrans" cxnId="{3832B767-0A30-4129-BE76-2B4D062FCE73}">
      <dgm:prSet/>
      <dgm:spPr/>
      <dgm:t>
        <a:bodyPr/>
        <a:lstStyle/>
        <a:p>
          <a:pPr algn="ctr"/>
          <a:endParaRPr lang="en-US"/>
        </a:p>
      </dgm:t>
    </dgm:pt>
    <dgm:pt modelId="{81B7114B-B687-49AB-A2A3-E8C23DB926E1}" type="sibTrans" cxnId="{3832B767-0A30-4129-BE76-2B4D062FCE73}">
      <dgm:prSet/>
      <dgm:spPr/>
      <dgm:t>
        <a:bodyPr/>
        <a:lstStyle/>
        <a:p>
          <a:pPr algn="ctr"/>
          <a:endParaRPr lang="en-US"/>
        </a:p>
      </dgm:t>
    </dgm:pt>
    <dgm:pt modelId="{62BD8BFA-256D-44C7-BEBE-603DCE7097A4}" type="pres">
      <dgm:prSet presAssocID="{BDF823E4-C734-4239-8F5B-52612AF0E377}" presName="vert0" presStyleCnt="0">
        <dgm:presLayoutVars>
          <dgm:dir/>
          <dgm:animOne val="branch"/>
          <dgm:animLvl val="lvl"/>
        </dgm:presLayoutVars>
      </dgm:prSet>
      <dgm:spPr/>
    </dgm:pt>
    <dgm:pt modelId="{421A86D0-E169-4E59-9A97-7CBBC39D679B}" type="pres">
      <dgm:prSet presAssocID="{FBAB448D-777C-4E4B-AD32-A2E94BB0CEA8}" presName="thickLine" presStyleLbl="alignNode1" presStyleIdx="0" presStyleCnt="3"/>
      <dgm:spPr/>
    </dgm:pt>
    <dgm:pt modelId="{54A424A3-47BB-4CE8-B2C6-E7338184FB74}" type="pres">
      <dgm:prSet presAssocID="{FBAB448D-777C-4E4B-AD32-A2E94BB0CEA8}" presName="horz1" presStyleCnt="0"/>
      <dgm:spPr/>
    </dgm:pt>
    <dgm:pt modelId="{9583F78F-C3B9-4B94-ACDD-AAD83BFFED9E}" type="pres">
      <dgm:prSet presAssocID="{FBAB448D-777C-4E4B-AD32-A2E94BB0CEA8}" presName="tx1" presStyleLbl="revTx" presStyleIdx="0" presStyleCnt="3"/>
      <dgm:spPr/>
    </dgm:pt>
    <dgm:pt modelId="{5B57712A-63E6-454B-8624-91B348B67D78}" type="pres">
      <dgm:prSet presAssocID="{FBAB448D-777C-4E4B-AD32-A2E94BB0CEA8}" presName="vert1" presStyleCnt="0"/>
      <dgm:spPr/>
    </dgm:pt>
    <dgm:pt modelId="{0CF8AF24-7519-48D0-8254-62B19EF5305F}" type="pres">
      <dgm:prSet presAssocID="{3EF7243A-F489-469B-A80B-5C195615FA54}" presName="thickLine" presStyleLbl="alignNode1" presStyleIdx="1" presStyleCnt="3"/>
      <dgm:spPr/>
    </dgm:pt>
    <dgm:pt modelId="{FE7400B5-BE0B-4AAF-8863-A8836B491FFE}" type="pres">
      <dgm:prSet presAssocID="{3EF7243A-F489-469B-A80B-5C195615FA54}" presName="horz1" presStyleCnt="0"/>
      <dgm:spPr/>
    </dgm:pt>
    <dgm:pt modelId="{DE58FBC2-C8C9-4AE2-90DD-C2E8DABA3025}" type="pres">
      <dgm:prSet presAssocID="{3EF7243A-F489-469B-A80B-5C195615FA54}" presName="tx1" presStyleLbl="revTx" presStyleIdx="1" presStyleCnt="3"/>
      <dgm:spPr/>
    </dgm:pt>
    <dgm:pt modelId="{3CDD94D6-7AAC-4C2A-8B48-53140AF8B83C}" type="pres">
      <dgm:prSet presAssocID="{3EF7243A-F489-469B-A80B-5C195615FA54}" presName="vert1" presStyleCnt="0"/>
      <dgm:spPr/>
    </dgm:pt>
    <dgm:pt modelId="{D99782E9-E46A-4446-836F-872BA2FAD980}" type="pres">
      <dgm:prSet presAssocID="{955E2E9B-A9A6-4928-B81A-5FEE37F89EF5}" presName="thickLine" presStyleLbl="alignNode1" presStyleIdx="2" presStyleCnt="3"/>
      <dgm:spPr/>
    </dgm:pt>
    <dgm:pt modelId="{6A092AE7-9505-45EC-92E6-A8D68706AFA5}" type="pres">
      <dgm:prSet presAssocID="{955E2E9B-A9A6-4928-B81A-5FEE37F89EF5}" presName="horz1" presStyleCnt="0"/>
      <dgm:spPr/>
    </dgm:pt>
    <dgm:pt modelId="{4E83A8C6-9E6A-4091-9D0B-AC24DCBBF6C9}" type="pres">
      <dgm:prSet presAssocID="{955E2E9B-A9A6-4928-B81A-5FEE37F89EF5}" presName="tx1" presStyleLbl="revTx" presStyleIdx="2" presStyleCnt="3"/>
      <dgm:spPr/>
    </dgm:pt>
    <dgm:pt modelId="{93FA301D-BBCB-4E86-92A1-6F35CBB9E2D7}" type="pres">
      <dgm:prSet presAssocID="{955E2E9B-A9A6-4928-B81A-5FEE37F89EF5}" presName="vert1" presStyleCnt="0"/>
      <dgm:spPr/>
    </dgm:pt>
  </dgm:ptLst>
  <dgm:cxnLst>
    <dgm:cxn modelId="{51FB9D3E-261F-4D1D-BDE3-F0E9A626CED7}" type="presOf" srcId="{955E2E9B-A9A6-4928-B81A-5FEE37F89EF5}" destId="{4E83A8C6-9E6A-4091-9D0B-AC24DCBBF6C9}" srcOrd="0" destOrd="0" presId="urn:microsoft.com/office/officeart/2008/layout/LinedList"/>
    <dgm:cxn modelId="{F59C5340-CAAD-4A28-900D-B0A71AC7ECF5}" srcId="{BDF823E4-C734-4239-8F5B-52612AF0E377}" destId="{3EF7243A-F489-469B-A80B-5C195615FA54}" srcOrd="1" destOrd="0" parTransId="{72259444-1966-4279-B71E-4AD05E471138}" sibTransId="{EDD32151-0BFD-49F2-9FCF-8A428DE37D49}"/>
    <dgm:cxn modelId="{3832B767-0A30-4129-BE76-2B4D062FCE73}" srcId="{BDF823E4-C734-4239-8F5B-52612AF0E377}" destId="{955E2E9B-A9A6-4928-B81A-5FEE37F89EF5}" srcOrd="2" destOrd="0" parTransId="{4B62EAE2-2AF8-43A8-B2C3-29B92369AF70}" sibTransId="{81B7114B-B687-49AB-A2A3-E8C23DB926E1}"/>
    <dgm:cxn modelId="{B27ED0A4-E722-4616-B492-E64881598C2F}" type="presOf" srcId="{BDF823E4-C734-4239-8F5B-52612AF0E377}" destId="{62BD8BFA-256D-44C7-BEBE-603DCE7097A4}" srcOrd="0" destOrd="0" presId="urn:microsoft.com/office/officeart/2008/layout/LinedList"/>
    <dgm:cxn modelId="{D5FB0FA7-A80C-4287-9CA0-F0EA2020EBA7}" type="presOf" srcId="{3EF7243A-F489-469B-A80B-5C195615FA54}" destId="{DE58FBC2-C8C9-4AE2-90DD-C2E8DABA3025}" srcOrd="0" destOrd="0" presId="urn:microsoft.com/office/officeart/2008/layout/LinedList"/>
    <dgm:cxn modelId="{C39198D6-2359-4DCA-9659-1D26FA1DACE8}" srcId="{BDF823E4-C734-4239-8F5B-52612AF0E377}" destId="{FBAB448D-777C-4E4B-AD32-A2E94BB0CEA8}" srcOrd="0" destOrd="0" parTransId="{2AA70294-E995-40F8-858F-860BFEDA9BC4}" sibTransId="{F0B8ADAB-4E6D-4330-B012-E87000BF8EA1}"/>
    <dgm:cxn modelId="{D2F10AF7-4988-4FBC-BB49-F547E0D0C0B4}" type="presOf" srcId="{FBAB448D-777C-4E4B-AD32-A2E94BB0CEA8}" destId="{9583F78F-C3B9-4B94-ACDD-AAD83BFFED9E}" srcOrd="0" destOrd="0" presId="urn:microsoft.com/office/officeart/2008/layout/LinedList"/>
    <dgm:cxn modelId="{8CAB42D0-FD73-4168-9904-BF944BFA4836}" type="presParOf" srcId="{62BD8BFA-256D-44C7-BEBE-603DCE7097A4}" destId="{421A86D0-E169-4E59-9A97-7CBBC39D679B}" srcOrd="0" destOrd="0" presId="urn:microsoft.com/office/officeart/2008/layout/LinedList"/>
    <dgm:cxn modelId="{E6948DF2-2BBD-4CF1-B006-897A4803CBFB}" type="presParOf" srcId="{62BD8BFA-256D-44C7-BEBE-603DCE7097A4}" destId="{54A424A3-47BB-4CE8-B2C6-E7338184FB74}" srcOrd="1" destOrd="0" presId="urn:microsoft.com/office/officeart/2008/layout/LinedList"/>
    <dgm:cxn modelId="{E2EFD76D-A40F-44B3-9E1D-6DB543D53CFE}" type="presParOf" srcId="{54A424A3-47BB-4CE8-B2C6-E7338184FB74}" destId="{9583F78F-C3B9-4B94-ACDD-AAD83BFFED9E}" srcOrd="0" destOrd="0" presId="urn:microsoft.com/office/officeart/2008/layout/LinedList"/>
    <dgm:cxn modelId="{C7950B33-37D5-4C0D-8616-DCF1CD4B5322}" type="presParOf" srcId="{54A424A3-47BB-4CE8-B2C6-E7338184FB74}" destId="{5B57712A-63E6-454B-8624-91B348B67D78}" srcOrd="1" destOrd="0" presId="urn:microsoft.com/office/officeart/2008/layout/LinedList"/>
    <dgm:cxn modelId="{32C6E8E4-FD51-4EB2-949E-B6D45D5DA62D}" type="presParOf" srcId="{62BD8BFA-256D-44C7-BEBE-603DCE7097A4}" destId="{0CF8AF24-7519-48D0-8254-62B19EF5305F}" srcOrd="2" destOrd="0" presId="urn:microsoft.com/office/officeart/2008/layout/LinedList"/>
    <dgm:cxn modelId="{EE609E95-4100-43CF-AE86-32016D27F6ED}" type="presParOf" srcId="{62BD8BFA-256D-44C7-BEBE-603DCE7097A4}" destId="{FE7400B5-BE0B-4AAF-8863-A8836B491FFE}" srcOrd="3" destOrd="0" presId="urn:microsoft.com/office/officeart/2008/layout/LinedList"/>
    <dgm:cxn modelId="{4F61C119-2DAA-449B-8D42-E9605BA3AEAA}" type="presParOf" srcId="{FE7400B5-BE0B-4AAF-8863-A8836B491FFE}" destId="{DE58FBC2-C8C9-4AE2-90DD-C2E8DABA3025}" srcOrd="0" destOrd="0" presId="urn:microsoft.com/office/officeart/2008/layout/LinedList"/>
    <dgm:cxn modelId="{A2806083-DD2F-4A14-9BFC-8F797CBB4455}" type="presParOf" srcId="{FE7400B5-BE0B-4AAF-8863-A8836B491FFE}" destId="{3CDD94D6-7AAC-4C2A-8B48-53140AF8B83C}" srcOrd="1" destOrd="0" presId="urn:microsoft.com/office/officeart/2008/layout/LinedList"/>
    <dgm:cxn modelId="{98066555-67B5-4DF8-8755-2B373012B4E1}" type="presParOf" srcId="{62BD8BFA-256D-44C7-BEBE-603DCE7097A4}" destId="{D99782E9-E46A-4446-836F-872BA2FAD980}" srcOrd="4" destOrd="0" presId="urn:microsoft.com/office/officeart/2008/layout/LinedList"/>
    <dgm:cxn modelId="{CC849E62-66E6-422E-9A05-62602399D158}" type="presParOf" srcId="{62BD8BFA-256D-44C7-BEBE-603DCE7097A4}" destId="{6A092AE7-9505-45EC-92E6-A8D68706AFA5}" srcOrd="5" destOrd="0" presId="urn:microsoft.com/office/officeart/2008/layout/LinedList"/>
    <dgm:cxn modelId="{82EC7661-D2F6-451F-BBC2-A28FF6281C61}" type="presParOf" srcId="{6A092AE7-9505-45EC-92E6-A8D68706AFA5}" destId="{4E83A8C6-9E6A-4091-9D0B-AC24DCBBF6C9}" srcOrd="0" destOrd="0" presId="urn:microsoft.com/office/officeart/2008/layout/LinedList"/>
    <dgm:cxn modelId="{32926B42-C78B-413C-B6C0-DF7D858B8290}" type="presParOf" srcId="{6A092AE7-9505-45EC-92E6-A8D68706AFA5}" destId="{93FA301D-BBCB-4E86-92A1-6F35CBB9E2D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FC1482-D991-4C40-9AD0-9EF0388835FF}"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E7D27CB2-61B5-433B-AE1C-0AC8D872ECA4}">
      <dgm:prSet/>
      <dgm:spPr/>
      <dgm:t>
        <a:bodyPr/>
        <a:lstStyle/>
        <a:p>
          <a:r>
            <a:rPr lang="en-US"/>
            <a:t>Fears of Mistakes/Decisions </a:t>
          </a:r>
        </a:p>
      </dgm:t>
    </dgm:pt>
    <dgm:pt modelId="{2871F477-E2DC-4329-AD44-7AAFB5142A8B}" type="parTrans" cxnId="{C15EE884-D284-45C2-9233-89CDE14AB3A5}">
      <dgm:prSet/>
      <dgm:spPr/>
      <dgm:t>
        <a:bodyPr/>
        <a:lstStyle/>
        <a:p>
          <a:endParaRPr lang="en-US"/>
        </a:p>
      </dgm:t>
    </dgm:pt>
    <dgm:pt modelId="{81D1AACA-7231-46E0-932E-AFA4D7BFA5DE}" type="sibTrans" cxnId="{C15EE884-D284-45C2-9233-89CDE14AB3A5}">
      <dgm:prSet/>
      <dgm:spPr/>
      <dgm:t>
        <a:bodyPr/>
        <a:lstStyle/>
        <a:p>
          <a:endParaRPr lang="en-US"/>
        </a:p>
      </dgm:t>
    </dgm:pt>
    <dgm:pt modelId="{946A3066-6C40-401B-8879-10F4413563DA}">
      <dgm:prSet/>
      <dgm:spPr/>
      <dgm:t>
        <a:bodyPr/>
        <a:lstStyle/>
        <a:p>
          <a:r>
            <a:rPr lang="en-US"/>
            <a:t>“Need” vs. “Want” </a:t>
          </a:r>
        </a:p>
      </dgm:t>
    </dgm:pt>
    <dgm:pt modelId="{7F1A45BC-5E54-40FB-A48B-D6E9A0BC1FE1}" type="parTrans" cxnId="{5F8E2B9B-229E-4A2B-AD0A-1A51588F0970}">
      <dgm:prSet/>
      <dgm:spPr/>
      <dgm:t>
        <a:bodyPr/>
        <a:lstStyle/>
        <a:p>
          <a:endParaRPr lang="en-US"/>
        </a:p>
      </dgm:t>
    </dgm:pt>
    <dgm:pt modelId="{3BE7BABC-5CF6-498B-AE43-C745F1E51B01}" type="sibTrans" cxnId="{5F8E2B9B-229E-4A2B-AD0A-1A51588F0970}">
      <dgm:prSet/>
      <dgm:spPr/>
      <dgm:t>
        <a:bodyPr/>
        <a:lstStyle/>
        <a:p>
          <a:endParaRPr lang="en-US"/>
        </a:p>
      </dgm:t>
    </dgm:pt>
    <dgm:pt modelId="{0227C79E-4A0D-4F32-9778-2A2B4CCD9A8B}">
      <dgm:prSet/>
      <dgm:spPr/>
      <dgm:t>
        <a:bodyPr/>
        <a:lstStyle/>
        <a:p>
          <a:r>
            <a:rPr lang="en-US"/>
            <a:t>Responsibility (guilt) for objects and people </a:t>
          </a:r>
        </a:p>
      </dgm:t>
    </dgm:pt>
    <dgm:pt modelId="{1A44613F-F403-4A71-B832-BB142BC9B520}" type="parTrans" cxnId="{B0699CD0-E219-4D32-A5DC-6CBCD3243A44}">
      <dgm:prSet/>
      <dgm:spPr/>
      <dgm:t>
        <a:bodyPr/>
        <a:lstStyle/>
        <a:p>
          <a:endParaRPr lang="en-US"/>
        </a:p>
      </dgm:t>
    </dgm:pt>
    <dgm:pt modelId="{403F1A51-D09C-4C4E-B6A6-1AA642E9867B}" type="sibTrans" cxnId="{B0699CD0-E219-4D32-A5DC-6CBCD3243A44}">
      <dgm:prSet/>
      <dgm:spPr/>
      <dgm:t>
        <a:bodyPr/>
        <a:lstStyle/>
        <a:p>
          <a:endParaRPr lang="en-US"/>
        </a:p>
      </dgm:t>
    </dgm:pt>
    <dgm:pt modelId="{108353A4-2E95-4CA5-A941-AB42DEAA1007}">
      <dgm:prSet/>
      <dgm:spPr/>
      <dgm:t>
        <a:bodyPr/>
        <a:lstStyle/>
        <a:p>
          <a:r>
            <a:rPr lang="en-US"/>
            <a:t>Opportunity </a:t>
          </a:r>
        </a:p>
      </dgm:t>
    </dgm:pt>
    <dgm:pt modelId="{50663CC9-B7A0-4B5C-B7E0-D096921E4DAD}" type="parTrans" cxnId="{18ADBDB3-7930-4585-9EE0-FCD1CDCCC56C}">
      <dgm:prSet/>
      <dgm:spPr/>
      <dgm:t>
        <a:bodyPr/>
        <a:lstStyle/>
        <a:p>
          <a:endParaRPr lang="en-US"/>
        </a:p>
      </dgm:t>
    </dgm:pt>
    <dgm:pt modelId="{5F5D07C9-A481-432D-95AB-6D3B0F295E75}" type="sibTrans" cxnId="{18ADBDB3-7930-4585-9EE0-FCD1CDCCC56C}">
      <dgm:prSet/>
      <dgm:spPr/>
      <dgm:t>
        <a:bodyPr/>
        <a:lstStyle/>
        <a:p>
          <a:endParaRPr lang="en-US"/>
        </a:p>
      </dgm:t>
    </dgm:pt>
    <dgm:pt modelId="{BD8910F8-D751-48BA-9FD9-B011ADB5A976}">
      <dgm:prSet/>
      <dgm:spPr/>
      <dgm:t>
        <a:bodyPr/>
        <a:lstStyle/>
        <a:p>
          <a:r>
            <a:rPr lang="en-US"/>
            <a:t>Memory (memory aid, poor memory) </a:t>
          </a:r>
        </a:p>
      </dgm:t>
    </dgm:pt>
    <dgm:pt modelId="{62A4DDF7-9CD6-42C9-899C-6C861E7E75C5}" type="parTrans" cxnId="{6BA47ED7-345D-4F3B-8D39-31E21D73D6F4}">
      <dgm:prSet/>
      <dgm:spPr/>
      <dgm:t>
        <a:bodyPr/>
        <a:lstStyle/>
        <a:p>
          <a:endParaRPr lang="en-US"/>
        </a:p>
      </dgm:t>
    </dgm:pt>
    <dgm:pt modelId="{5484BB5C-900A-49C1-B12D-CAF868C42A6E}" type="sibTrans" cxnId="{6BA47ED7-345D-4F3B-8D39-31E21D73D6F4}">
      <dgm:prSet/>
      <dgm:spPr/>
      <dgm:t>
        <a:bodyPr/>
        <a:lstStyle/>
        <a:p>
          <a:endParaRPr lang="en-US"/>
        </a:p>
      </dgm:t>
    </dgm:pt>
    <dgm:pt modelId="{4C95BF64-F142-453E-A365-FADAC7907178}">
      <dgm:prSet/>
      <dgm:spPr/>
      <dgm:t>
        <a:bodyPr/>
        <a:lstStyle/>
        <a:p>
          <a:r>
            <a:rPr lang="en-US"/>
            <a:t>Identity – I am what I have </a:t>
          </a:r>
        </a:p>
      </dgm:t>
    </dgm:pt>
    <dgm:pt modelId="{E38FB57D-93BD-484D-B697-D1E21CE3E180}" type="parTrans" cxnId="{DC39DA96-9EE2-4D6C-93D1-C08ED3B20681}">
      <dgm:prSet/>
      <dgm:spPr/>
      <dgm:t>
        <a:bodyPr/>
        <a:lstStyle/>
        <a:p>
          <a:endParaRPr lang="en-US"/>
        </a:p>
      </dgm:t>
    </dgm:pt>
    <dgm:pt modelId="{4A623472-AF57-40C4-9416-9F4EA36CF0ED}" type="sibTrans" cxnId="{DC39DA96-9EE2-4D6C-93D1-C08ED3B20681}">
      <dgm:prSet/>
      <dgm:spPr/>
      <dgm:t>
        <a:bodyPr/>
        <a:lstStyle/>
        <a:p>
          <a:endParaRPr lang="en-US"/>
        </a:p>
      </dgm:t>
    </dgm:pt>
    <dgm:pt modelId="{E7161435-653F-4A8B-A86F-6B84FFB05997}">
      <dgm:prSet/>
      <dgm:spPr/>
      <dgm:t>
        <a:bodyPr/>
        <a:lstStyle/>
        <a:p>
          <a:r>
            <a:rPr lang="en-US"/>
            <a:t>Uniqueness / one of a kind </a:t>
          </a:r>
        </a:p>
      </dgm:t>
    </dgm:pt>
    <dgm:pt modelId="{2A5DDA86-BBC6-4587-AF82-7E510D88F095}" type="parTrans" cxnId="{20C85EB8-C5BC-4A0C-B64D-EF3F11807EC1}">
      <dgm:prSet/>
      <dgm:spPr/>
      <dgm:t>
        <a:bodyPr/>
        <a:lstStyle/>
        <a:p>
          <a:endParaRPr lang="en-US"/>
        </a:p>
      </dgm:t>
    </dgm:pt>
    <dgm:pt modelId="{B15A9276-1053-4C13-B481-1C1085FD44F6}" type="sibTrans" cxnId="{20C85EB8-C5BC-4A0C-B64D-EF3F11807EC1}">
      <dgm:prSet/>
      <dgm:spPr/>
      <dgm:t>
        <a:bodyPr/>
        <a:lstStyle/>
        <a:p>
          <a:endParaRPr lang="en-US"/>
        </a:p>
      </dgm:t>
    </dgm:pt>
    <dgm:pt modelId="{0AC9236E-135D-49D6-9FB0-46335EC942C4}">
      <dgm:prSet/>
      <dgm:spPr/>
      <dgm:t>
        <a:bodyPr/>
        <a:lstStyle/>
        <a:p>
          <a:r>
            <a:rPr lang="en-US"/>
            <a:t>Completeness and perfectionism </a:t>
          </a:r>
        </a:p>
      </dgm:t>
    </dgm:pt>
    <dgm:pt modelId="{4B3925F1-A1D0-484E-AD6E-F5B3BFC54A5C}" type="parTrans" cxnId="{F7F79012-880B-4093-B761-E362166777EE}">
      <dgm:prSet/>
      <dgm:spPr/>
      <dgm:t>
        <a:bodyPr/>
        <a:lstStyle/>
        <a:p>
          <a:endParaRPr lang="en-US"/>
        </a:p>
      </dgm:t>
    </dgm:pt>
    <dgm:pt modelId="{815C6212-9F25-4BC9-A318-ADF24EBE266C}" type="sibTrans" cxnId="{F7F79012-880B-4093-B761-E362166777EE}">
      <dgm:prSet/>
      <dgm:spPr/>
      <dgm:t>
        <a:bodyPr/>
        <a:lstStyle/>
        <a:p>
          <a:endParaRPr lang="en-US"/>
        </a:p>
      </dgm:t>
    </dgm:pt>
    <dgm:pt modelId="{20EBCCA9-BC48-4F57-8D69-512E4273DA6E}">
      <dgm:prSet/>
      <dgm:spPr/>
      <dgm:t>
        <a:bodyPr/>
        <a:lstStyle/>
        <a:p>
          <a:r>
            <a:rPr lang="en-US"/>
            <a:t>Need for control – it’s mine; no one can touch </a:t>
          </a:r>
        </a:p>
      </dgm:t>
    </dgm:pt>
    <dgm:pt modelId="{850CEA7D-4B4A-49D4-B226-BCACF17A0707}" type="parTrans" cxnId="{60B14B96-C4A3-4F51-8CA3-097551C9E222}">
      <dgm:prSet/>
      <dgm:spPr/>
      <dgm:t>
        <a:bodyPr/>
        <a:lstStyle/>
        <a:p>
          <a:endParaRPr lang="en-US"/>
        </a:p>
      </dgm:t>
    </dgm:pt>
    <dgm:pt modelId="{CBFD41CE-4F68-4484-8F5C-6180AF496209}" type="sibTrans" cxnId="{60B14B96-C4A3-4F51-8CA3-097551C9E222}">
      <dgm:prSet/>
      <dgm:spPr/>
      <dgm:t>
        <a:bodyPr/>
        <a:lstStyle/>
        <a:p>
          <a:endParaRPr lang="en-US"/>
        </a:p>
      </dgm:t>
    </dgm:pt>
    <dgm:pt modelId="{58A1944D-7F05-48B0-941D-154F492847CB}" type="pres">
      <dgm:prSet presAssocID="{EFFC1482-D991-4C40-9AD0-9EF0388835FF}" presName="diagram" presStyleCnt="0">
        <dgm:presLayoutVars>
          <dgm:dir/>
          <dgm:resizeHandles val="exact"/>
        </dgm:presLayoutVars>
      </dgm:prSet>
      <dgm:spPr/>
    </dgm:pt>
    <dgm:pt modelId="{B15C28AC-7FFD-45C3-BE07-6F06C4275792}" type="pres">
      <dgm:prSet presAssocID="{E7D27CB2-61B5-433B-AE1C-0AC8D872ECA4}" presName="node" presStyleLbl="node1" presStyleIdx="0" presStyleCnt="9">
        <dgm:presLayoutVars>
          <dgm:bulletEnabled val="1"/>
        </dgm:presLayoutVars>
      </dgm:prSet>
      <dgm:spPr/>
    </dgm:pt>
    <dgm:pt modelId="{6E7E0830-56F4-4901-9B4D-B458D74CB175}" type="pres">
      <dgm:prSet presAssocID="{81D1AACA-7231-46E0-932E-AFA4D7BFA5DE}" presName="sibTrans" presStyleCnt="0"/>
      <dgm:spPr/>
    </dgm:pt>
    <dgm:pt modelId="{890EEEC5-83B2-44D0-A91B-490D97830CF3}" type="pres">
      <dgm:prSet presAssocID="{946A3066-6C40-401B-8879-10F4413563DA}" presName="node" presStyleLbl="node1" presStyleIdx="1" presStyleCnt="9">
        <dgm:presLayoutVars>
          <dgm:bulletEnabled val="1"/>
        </dgm:presLayoutVars>
      </dgm:prSet>
      <dgm:spPr/>
    </dgm:pt>
    <dgm:pt modelId="{3F8DC762-0E62-4448-9B3C-86CEAB968C27}" type="pres">
      <dgm:prSet presAssocID="{3BE7BABC-5CF6-498B-AE43-C745F1E51B01}" presName="sibTrans" presStyleCnt="0"/>
      <dgm:spPr/>
    </dgm:pt>
    <dgm:pt modelId="{BB1EB26E-711F-491B-A480-6E9A8A7D1E92}" type="pres">
      <dgm:prSet presAssocID="{0227C79E-4A0D-4F32-9778-2A2B4CCD9A8B}" presName="node" presStyleLbl="node1" presStyleIdx="2" presStyleCnt="9">
        <dgm:presLayoutVars>
          <dgm:bulletEnabled val="1"/>
        </dgm:presLayoutVars>
      </dgm:prSet>
      <dgm:spPr/>
    </dgm:pt>
    <dgm:pt modelId="{2007B787-3AE5-4DBB-A317-FF37FB6FBEF9}" type="pres">
      <dgm:prSet presAssocID="{403F1A51-D09C-4C4E-B6A6-1AA642E9867B}" presName="sibTrans" presStyleCnt="0"/>
      <dgm:spPr/>
    </dgm:pt>
    <dgm:pt modelId="{677D3A01-5785-4B55-AEFF-281D94FFF490}" type="pres">
      <dgm:prSet presAssocID="{108353A4-2E95-4CA5-A941-AB42DEAA1007}" presName="node" presStyleLbl="node1" presStyleIdx="3" presStyleCnt="9">
        <dgm:presLayoutVars>
          <dgm:bulletEnabled val="1"/>
        </dgm:presLayoutVars>
      </dgm:prSet>
      <dgm:spPr/>
    </dgm:pt>
    <dgm:pt modelId="{1EA06E6D-B280-4255-A700-6EFACA46DE1C}" type="pres">
      <dgm:prSet presAssocID="{5F5D07C9-A481-432D-95AB-6D3B0F295E75}" presName="sibTrans" presStyleCnt="0"/>
      <dgm:spPr/>
    </dgm:pt>
    <dgm:pt modelId="{128238E5-E1BC-4046-8BCD-F85CCBA1DC6F}" type="pres">
      <dgm:prSet presAssocID="{BD8910F8-D751-48BA-9FD9-B011ADB5A976}" presName="node" presStyleLbl="node1" presStyleIdx="4" presStyleCnt="9">
        <dgm:presLayoutVars>
          <dgm:bulletEnabled val="1"/>
        </dgm:presLayoutVars>
      </dgm:prSet>
      <dgm:spPr/>
    </dgm:pt>
    <dgm:pt modelId="{17A88CD2-AE40-4308-AD27-E39D02EC4F22}" type="pres">
      <dgm:prSet presAssocID="{5484BB5C-900A-49C1-B12D-CAF868C42A6E}" presName="sibTrans" presStyleCnt="0"/>
      <dgm:spPr/>
    </dgm:pt>
    <dgm:pt modelId="{5B4A5822-EE9F-4176-AA9C-5B379962369B}" type="pres">
      <dgm:prSet presAssocID="{4C95BF64-F142-453E-A365-FADAC7907178}" presName="node" presStyleLbl="node1" presStyleIdx="5" presStyleCnt="9">
        <dgm:presLayoutVars>
          <dgm:bulletEnabled val="1"/>
        </dgm:presLayoutVars>
      </dgm:prSet>
      <dgm:spPr/>
    </dgm:pt>
    <dgm:pt modelId="{324F8A44-1328-4334-BF24-60C2210EA611}" type="pres">
      <dgm:prSet presAssocID="{4A623472-AF57-40C4-9416-9F4EA36CF0ED}" presName="sibTrans" presStyleCnt="0"/>
      <dgm:spPr/>
    </dgm:pt>
    <dgm:pt modelId="{C7C0AC6B-3FBF-4B5D-8448-EBAB91C94995}" type="pres">
      <dgm:prSet presAssocID="{E7161435-653F-4A8B-A86F-6B84FFB05997}" presName="node" presStyleLbl="node1" presStyleIdx="6" presStyleCnt="9">
        <dgm:presLayoutVars>
          <dgm:bulletEnabled val="1"/>
        </dgm:presLayoutVars>
      </dgm:prSet>
      <dgm:spPr/>
    </dgm:pt>
    <dgm:pt modelId="{12CCFF7C-D00B-4D63-A435-AAB5E11AC756}" type="pres">
      <dgm:prSet presAssocID="{B15A9276-1053-4C13-B481-1C1085FD44F6}" presName="sibTrans" presStyleCnt="0"/>
      <dgm:spPr/>
    </dgm:pt>
    <dgm:pt modelId="{98D5B943-316C-4E2D-BFC8-6E52D0FB5F0C}" type="pres">
      <dgm:prSet presAssocID="{0AC9236E-135D-49D6-9FB0-46335EC942C4}" presName="node" presStyleLbl="node1" presStyleIdx="7" presStyleCnt="9">
        <dgm:presLayoutVars>
          <dgm:bulletEnabled val="1"/>
        </dgm:presLayoutVars>
      </dgm:prSet>
      <dgm:spPr/>
    </dgm:pt>
    <dgm:pt modelId="{C1C3F143-594E-42A8-8005-90E812374604}" type="pres">
      <dgm:prSet presAssocID="{815C6212-9F25-4BC9-A318-ADF24EBE266C}" presName="sibTrans" presStyleCnt="0"/>
      <dgm:spPr/>
    </dgm:pt>
    <dgm:pt modelId="{14933DE1-36A2-49F7-A10E-DC63D81E3400}" type="pres">
      <dgm:prSet presAssocID="{20EBCCA9-BC48-4F57-8D69-512E4273DA6E}" presName="node" presStyleLbl="node1" presStyleIdx="8" presStyleCnt="9">
        <dgm:presLayoutVars>
          <dgm:bulletEnabled val="1"/>
        </dgm:presLayoutVars>
      </dgm:prSet>
      <dgm:spPr/>
    </dgm:pt>
  </dgm:ptLst>
  <dgm:cxnLst>
    <dgm:cxn modelId="{F7F79012-880B-4093-B761-E362166777EE}" srcId="{EFFC1482-D991-4C40-9AD0-9EF0388835FF}" destId="{0AC9236E-135D-49D6-9FB0-46335EC942C4}" srcOrd="7" destOrd="0" parTransId="{4B3925F1-A1D0-484E-AD6E-F5B3BFC54A5C}" sibTransId="{815C6212-9F25-4BC9-A318-ADF24EBE266C}"/>
    <dgm:cxn modelId="{83B65418-3FB5-4C1E-8EF8-9DFCB2D8A4CA}" type="presOf" srcId="{108353A4-2E95-4CA5-A941-AB42DEAA1007}" destId="{677D3A01-5785-4B55-AEFF-281D94FFF490}" srcOrd="0" destOrd="0" presId="urn:microsoft.com/office/officeart/2005/8/layout/default"/>
    <dgm:cxn modelId="{B0C0DB5D-0377-4B0A-9BA6-572817E55F30}" type="presOf" srcId="{E7D27CB2-61B5-433B-AE1C-0AC8D872ECA4}" destId="{B15C28AC-7FFD-45C3-BE07-6F06C4275792}" srcOrd="0" destOrd="0" presId="urn:microsoft.com/office/officeart/2005/8/layout/default"/>
    <dgm:cxn modelId="{9F3C4866-06E7-4C4E-8056-D0C0467E7A3E}" type="presOf" srcId="{0227C79E-4A0D-4F32-9778-2A2B4CCD9A8B}" destId="{BB1EB26E-711F-491B-A480-6E9A8A7D1E92}" srcOrd="0" destOrd="0" presId="urn:microsoft.com/office/officeart/2005/8/layout/default"/>
    <dgm:cxn modelId="{9DA7A371-776D-432A-A48E-E860317A32CF}" type="presOf" srcId="{4C95BF64-F142-453E-A365-FADAC7907178}" destId="{5B4A5822-EE9F-4176-AA9C-5B379962369B}" srcOrd="0" destOrd="0" presId="urn:microsoft.com/office/officeart/2005/8/layout/default"/>
    <dgm:cxn modelId="{20429472-54AF-40D0-8623-8A36E54859E7}" type="presOf" srcId="{EFFC1482-D991-4C40-9AD0-9EF0388835FF}" destId="{58A1944D-7F05-48B0-941D-154F492847CB}" srcOrd="0" destOrd="0" presId="urn:microsoft.com/office/officeart/2005/8/layout/default"/>
    <dgm:cxn modelId="{C4F66C73-DE47-47C2-A39E-2DB262219017}" type="presOf" srcId="{20EBCCA9-BC48-4F57-8D69-512E4273DA6E}" destId="{14933DE1-36A2-49F7-A10E-DC63D81E3400}" srcOrd="0" destOrd="0" presId="urn:microsoft.com/office/officeart/2005/8/layout/default"/>
    <dgm:cxn modelId="{C15EE884-D284-45C2-9233-89CDE14AB3A5}" srcId="{EFFC1482-D991-4C40-9AD0-9EF0388835FF}" destId="{E7D27CB2-61B5-433B-AE1C-0AC8D872ECA4}" srcOrd="0" destOrd="0" parTransId="{2871F477-E2DC-4329-AD44-7AAFB5142A8B}" sibTransId="{81D1AACA-7231-46E0-932E-AFA4D7BFA5DE}"/>
    <dgm:cxn modelId="{60B14B96-C4A3-4F51-8CA3-097551C9E222}" srcId="{EFFC1482-D991-4C40-9AD0-9EF0388835FF}" destId="{20EBCCA9-BC48-4F57-8D69-512E4273DA6E}" srcOrd="8" destOrd="0" parTransId="{850CEA7D-4B4A-49D4-B226-BCACF17A0707}" sibTransId="{CBFD41CE-4F68-4484-8F5C-6180AF496209}"/>
    <dgm:cxn modelId="{DC39DA96-9EE2-4D6C-93D1-C08ED3B20681}" srcId="{EFFC1482-D991-4C40-9AD0-9EF0388835FF}" destId="{4C95BF64-F142-453E-A365-FADAC7907178}" srcOrd="5" destOrd="0" parTransId="{E38FB57D-93BD-484D-B697-D1E21CE3E180}" sibTransId="{4A623472-AF57-40C4-9416-9F4EA36CF0ED}"/>
    <dgm:cxn modelId="{5F8E2B9B-229E-4A2B-AD0A-1A51588F0970}" srcId="{EFFC1482-D991-4C40-9AD0-9EF0388835FF}" destId="{946A3066-6C40-401B-8879-10F4413563DA}" srcOrd="1" destOrd="0" parTransId="{7F1A45BC-5E54-40FB-A48B-D6E9A0BC1FE1}" sibTransId="{3BE7BABC-5CF6-498B-AE43-C745F1E51B01}"/>
    <dgm:cxn modelId="{D57F30A5-25E1-4D15-A027-E2523F0137E8}" type="presOf" srcId="{946A3066-6C40-401B-8879-10F4413563DA}" destId="{890EEEC5-83B2-44D0-A91B-490D97830CF3}" srcOrd="0" destOrd="0" presId="urn:microsoft.com/office/officeart/2005/8/layout/default"/>
    <dgm:cxn modelId="{1C3704AA-A8E4-499A-B182-F5CD60FB4C37}" type="presOf" srcId="{0AC9236E-135D-49D6-9FB0-46335EC942C4}" destId="{98D5B943-316C-4E2D-BFC8-6E52D0FB5F0C}" srcOrd="0" destOrd="0" presId="urn:microsoft.com/office/officeart/2005/8/layout/default"/>
    <dgm:cxn modelId="{18ADBDB3-7930-4585-9EE0-FCD1CDCCC56C}" srcId="{EFFC1482-D991-4C40-9AD0-9EF0388835FF}" destId="{108353A4-2E95-4CA5-A941-AB42DEAA1007}" srcOrd="3" destOrd="0" parTransId="{50663CC9-B7A0-4B5C-B7E0-D096921E4DAD}" sibTransId="{5F5D07C9-A481-432D-95AB-6D3B0F295E75}"/>
    <dgm:cxn modelId="{20C85EB8-C5BC-4A0C-B64D-EF3F11807EC1}" srcId="{EFFC1482-D991-4C40-9AD0-9EF0388835FF}" destId="{E7161435-653F-4A8B-A86F-6B84FFB05997}" srcOrd="6" destOrd="0" parTransId="{2A5DDA86-BBC6-4587-AF82-7E510D88F095}" sibTransId="{B15A9276-1053-4C13-B481-1C1085FD44F6}"/>
    <dgm:cxn modelId="{56DAB3C0-9A12-4582-B2CB-DFB1FADE117F}" type="presOf" srcId="{BD8910F8-D751-48BA-9FD9-B011ADB5A976}" destId="{128238E5-E1BC-4046-8BCD-F85CCBA1DC6F}" srcOrd="0" destOrd="0" presId="urn:microsoft.com/office/officeart/2005/8/layout/default"/>
    <dgm:cxn modelId="{B0699CD0-E219-4D32-A5DC-6CBCD3243A44}" srcId="{EFFC1482-D991-4C40-9AD0-9EF0388835FF}" destId="{0227C79E-4A0D-4F32-9778-2A2B4CCD9A8B}" srcOrd="2" destOrd="0" parTransId="{1A44613F-F403-4A71-B832-BB142BC9B520}" sibTransId="{403F1A51-D09C-4C4E-B6A6-1AA642E9867B}"/>
    <dgm:cxn modelId="{6BA47ED7-345D-4F3B-8D39-31E21D73D6F4}" srcId="{EFFC1482-D991-4C40-9AD0-9EF0388835FF}" destId="{BD8910F8-D751-48BA-9FD9-B011ADB5A976}" srcOrd="4" destOrd="0" parTransId="{62A4DDF7-9CD6-42C9-899C-6C861E7E75C5}" sibTransId="{5484BB5C-900A-49C1-B12D-CAF868C42A6E}"/>
    <dgm:cxn modelId="{2F353BF7-CF7C-4F78-886E-C1ABB26A40D5}" type="presOf" srcId="{E7161435-653F-4A8B-A86F-6B84FFB05997}" destId="{C7C0AC6B-3FBF-4B5D-8448-EBAB91C94995}" srcOrd="0" destOrd="0" presId="urn:microsoft.com/office/officeart/2005/8/layout/default"/>
    <dgm:cxn modelId="{91B47C59-E1C7-4C61-BEDD-7F23911AC799}" type="presParOf" srcId="{58A1944D-7F05-48B0-941D-154F492847CB}" destId="{B15C28AC-7FFD-45C3-BE07-6F06C4275792}" srcOrd="0" destOrd="0" presId="urn:microsoft.com/office/officeart/2005/8/layout/default"/>
    <dgm:cxn modelId="{F4319B79-C0AF-418B-A718-AE256C15DB6D}" type="presParOf" srcId="{58A1944D-7F05-48B0-941D-154F492847CB}" destId="{6E7E0830-56F4-4901-9B4D-B458D74CB175}" srcOrd="1" destOrd="0" presId="urn:microsoft.com/office/officeart/2005/8/layout/default"/>
    <dgm:cxn modelId="{AB144CA7-654D-408D-BE5C-87F4EB35849A}" type="presParOf" srcId="{58A1944D-7F05-48B0-941D-154F492847CB}" destId="{890EEEC5-83B2-44D0-A91B-490D97830CF3}" srcOrd="2" destOrd="0" presId="urn:microsoft.com/office/officeart/2005/8/layout/default"/>
    <dgm:cxn modelId="{5D1332DC-28FB-4EAD-98D6-CADF282623EF}" type="presParOf" srcId="{58A1944D-7F05-48B0-941D-154F492847CB}" destId="{3F8DC762-0E62-4448-9B3C-86CEAB968C27}" srcOrd="3" destOrd="0" presId="urn:microsoft.com/office/officeart/2005/8/layout/default"/>
    <dgm:cxn modelId="{A4EEAC57-F3EF-4CD6-8B21-3CB76214DA93}" type="presParOf" srcId="{58A1944D-7F05-48B0-941D-154F492847CB}" destId="{BB1EB26E-711F-491B-A480-6E9A8A7D1E92}" srcOrd="4" destOrd="0" presId="urn:microsoft.com/office/officeart/2005/8/layout/default"/>
    <dgm:cxn modelId="{A07362E9-819A-435E-B4C4-DE51577ECE64}" type="presParOf" srcId="{58A1944D-7F05-48B0-941D-154F492847CB}" destId="{2007B787-3AE5-4DBB-A317-FF37FB6FBEF9}" srcOrd="5" destOrd="0" presId="urn:microsoft.com/office/officeart/2005/8/layout/default"/>
    <dgm:cxn modelId="{F62A6541-DBB3-47CD-AA17-AE2BB822F221}" type="presParOf" srcId="{58A1944D-7F05-48B0-941D-154F492847CB}" destId="{677D3A01-5785-4B55-AEFF-281D94FFF490}" srcOrd="6" destOrd="0" presId="urn:microsoft.com/office/officeart/2005/8/layout/default"/>
    <dgm:cxn modelId="{095E6D97-D942-49D6-8212-ECC55C25E8AC}" type="presParOf" srcId="{58A1944D-7F05-48B0-941D-154F492847CB}" destId="{1EA06E6D-B280-4255-A700-6EFACA46DE1C}" srcOrd="7" destOrd="0" presId="urn:microsoft.com/office/officeart/2005/8/layout/default"/>
    <dgm:cxn modelId="{18693EDC-1FAE-453C-83CC-FC9E7C72A105}" type="presParOf" srcId="{58A1944D-7F05-48B0-941D-154F492847CB}" destId="{128238E5-E1BC-4046-8BCD-F85CCBA1DC6F}" srcOrd="8" destOrd="0" presId="urn:microsoft.com/office/officeart/2005/8/layout/default"/>
    <dgm:cxn modelId="{DAA22FB0-A369-40B9-A759-7E061E8064AC}" type="presParOf" srcId="{58A1944D-7F05-48B0-941D-154F492847CB}" destId="{17A88CD2-AE40-4308-AD27-E39D02EC4F22}" srcOrd="9" destOrd="0" presId="urn:microsoft.com/office/officeart/2005/8/layout/default"/>
    <dgm:cxn modelId="{199988FB-C934-4B0F-9AEF-4B5D22AADC10}" type="presParOf" srcId="{58A1944D-7F05-48B0-941D-154F492847CB}" destId="{5B4A5822-EE9F-4176-AA9C-5B379962369B}" srcOrd="10" destOrd="0" presId="urn:microsoft.com/office/officeart/2005/8/layout/default"/>
    <dgm:cxn modelId="{C6FA170E-BAE0-4868-A354-94CA1FBFCEEC}" type="presParOf" srcId="{58A1944D-7F05-48B0-941D-154F492847CB}" destId="{324F8A44-1328-4334-BF24-60C2210EA611}" srcOrd="11" destOrd="0" presId="urn:microsoft.com/office/officeart/2005/8/layout/default"/>
    <dgm:cxn modelId="{5B1A6C4E-FE4C-4C04-B45F-C2651D50DF8A}" type="presParOf" srcId="{58A1944D-7F05-48B0-941D-154F492847CB}" destId="{C7C0AC6B-3FBF-4B5D-8448-EBAB91C94995}" srcOrd="12" destOrd="0" presId="urn:microsoft.com/office/officeart/2005/8/layout/default"/>
    <dgm:cxn modelId="{4D17BD98-4FAD-43DE-A6A7-0C793B837B56}" type="presParOf" srcId="{58A1944D-7F05-48B0-941D-154F492847CB}" destId="{12CCFF7C-D00B-4D63-A435-AAB5E11AC756}" srcOrd="13" destOrd="0" presId="urn:microsoft.com/office/officeart/2005/8/layout/default"/>
    <dgm:cxn modelId="{5BEA494C-3344-4A30-9951-24817BB4C430}" type="presParOf" srcId="{58A1944D-7F05-48B0-941D-154F492847CB}" destId="{98D5B943-316C-4E2D-BFC8-6E52D0FB5F0C}" srcOrd="14" destOrd="0" presId="urn:microsoft.com/office/officeart/2005/8/layout/default"/>
    <dgm:cxn modelId="{D2263DC1-626A-456F-9950-BAA5D12D6779}" type="presParOf" srcId="{58A1944D-7F05-48B0-941D-154F492847CB}" destId="{C1C3F143-594E-42A8-8005-90E812374604}" srcOrd="15" destOrd="0" presId="urn:microsoft.com/office/officeart/2005/8/layout/default"/>
    <dgm:cxn modelId="{E2476D1C-D6A0-4DA9-9B64-A5A997CF346B}" type="presParOf" srcId="{58A1944D-7F05-48B0-941D-154F492847CB}" destId="{14933DE1-36A2-49F7-A10E-DC63D81E3400}"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358E45-79E0-4779-87A6-B812C000B2AE}" type="doc">
      <dgm:prSet loTypeId="urn:microsoft.com/office/officeart/2005/8/layout/process2" loCatId="process" qsTypeId="urn:microsoft.com/office/officeart/2005/8/quickstyle/simple1" qsCatId="simple" csTypeId="urn:microsoft.com/office/officeart/2005/8/colors/accent0_3" csCatId="mainScheme"/>
      <dgm:spPr/>
      <dgm:t>
        <a:bodyPr/>
        <a:lstStyle/>
        <a:p>
          <a:endParaRPr lang="en-US"/>
        </a:p>
      </dgm:t>
    </dgm:pt>
    <dgm:pt modelId="{B4A7D8EB-6ECA-4F81-9462-ADCA6311A805}" type="pres">
      <dgm:prSet presAssocID="{17358E45-79E0-4779-87A6-B812C000B2AE}" presName="linearFlow" presStyleCnt="0">
        <dgm:presLayoutVars>
          <dgm:resizeHandles val="exact"/>
        </dgm:presLayoutVars>
      </dgm:prSet>
      <dgm:spPr/>
    </dgm:pt>
  </dgm:ptLst>
  <dgm:cxnLst>
    <dgm:cxn modelId="{E1967D6D-0C06-427D-8E6D-432238802263}" type="presOf" srcId="{17358E45-79E0-4779-87A6-B812C000B2AE}" destId="{B4A7D8EB-6ECA-4F81-9462-ADCA6311A805}"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358E45-79E0-4779-87A6-B812C000B2AE}" type="doc">
      <dgm:prSet loTypeId="urn:microsoft.com/office/officeart/2005/8/layout/process2" loCatId="process" qsTypeId="urn:microsoft.com/office/officeart/2005/8/quickstyle/simple1" qsCatId="simple" csTypeId="urn:microsoft.com/office/officeart/2005/8/colors/accent0_3" csCatId="mainScheme" phldr="1"/>
      <dgm:spPr/>
      <dgm:t>
        <a:bodyPr/>
        <a:lstStyle/>
        <a:p>
          <a:endParaRPr lang="en-US"/>
        </a:p>
      </dgm:t>
    </dgm:pt>
    <dgm:pt modelId="{FB3BC159-FD66-47E8-AE13-70D234440EF6}">
      <dgm:prSet/>
      <dgm:spPr/>
      <dgm:t>
        <a:bodyPr/>
        <a:lstStyle/>
        <a:p>
          <a:pPr algn="ctr"/>
          <a:r>
            <a:rPr lang="en-US" b="1" u="sng" dirty="0"/>
            <a:t>DO</a:t>
          </a:r>
          <a:endParaRPr lang="en-US" u="sng" dirty="0"/>
        </a:p>
      </dgm:t>
    </dgm:pt>
    <dgm:pt modelId="{B28104E9-8820-49B3-B00A-0FB19C893B45}" type="parTrans" cxnId="{B18E7C06-1C78-4A34-8ED2-BAA0BC010889}">
      <dgm:prSet/>
      <dgm:spPr/>
      <dgm:t>
        <a:bodyPr/>
        <a:lstStyle/>
        <a:p>
          <a:endParaRPr lang="en-US"/>
        </a:p>
      </dgm:t>
    </dgm:pt>
    <dgm:pt modelId="{9BDE632D-25E9-4344-9AAA-1248F740C1AA}" type="sibTrans" cxnId="{B18E7C06-1C78-4A34-8ED2-BAA0BC010889}">
      <dgm:prSet/>
      <dgm:spPr/>
      <dgm:t>
        <a:bodyPr/>
        <a:lstStyle/>
        <a:p>
          <a:endParaRPr lang="en-US"/>
        </a:p>
      </dgm:t>
    </dgm:pt>
    <dgm:pt modelId="{C8FDA32E-9FBC-40E2-8B03-1C7118C3A86B}">
      <dgm:prSet/>
      <dgm:spPr/>
      <dgm:t>
        <a:bodyPr/>
        <a:lstStyle/>
        <a:p>
          <a:pPr algn="l"/>
          <a:r>
            <a:rPr lang="en-US" b="1" dirty="0"/>
            <a:t>Imagine yourself in the hoarding client’s shoes</a:t>
          </a:r>
          <a:r>
            <a:rPr lang="en-US" dirty="0"/>
            <a:t> </a:t>
          </a:r>
        </a:p>
      </dgm:t>
    </dgm:pt>
    <dgm:pt modelId="{C8E16418-203D-4CB9-8A7E-451D65AF83D8}" type="parTrans" cxnId="{5959D814-E7AF-4EC8-A53B-F0274AA7F567}">
      <dgm:prSet/>
      <dgm:spPr/>
      <dgm:t>
        <a:bodyPr/>
        <a:lstStyle/>
        <a:p>
          <a:endParaRPr lang="en-US"/>
        </a:p>
      </dgm:t>
    </dgm:pt>
    <dgm:pt modelId="{D1604AE6-DDE2-497C-802C-B4DF1DE49BD7}" type="sibTrans" cxnId="{5959D814-E7AF-4EC8-A53B-F0274AA7F567}">
      <dgm:prSet/>
      <dgm:spPr/>
      <dgm:t>
        <a:bodyPr/>
        <a:lstStyle/>
        <a:p>
          <a:endParaRPr lang="en-US"/>
        </a:p>
      </dgm:t>
    </dgm:pt>
    <dgm:pt modelId="{05A3A9D1-AE0B-439D-855F-D1536EF1CB80}">
      <dgm:prSet/>
      <dgm:spPr/>
      <dgm:t>
        <a:bodyPr/>
        <a:lstStyle/>
        <a:p>
          <a:pPr algn="l"/>
          <a:r>
            <a:rPr lang="en-US" b="1" dirty="0"/>
            <a:t>Match the person’s language</a:t>
          </a:r>
          <a:r>
            <a:rPr lang="en-US" dirty="0"/>
            <a:t> </a:t>
          </a:r>
        </a:p>
      </dgm:t>
    </dgm:pt>
    <dgm:pt modelId="{07E23B25-593F-47E7-8C41-AF3A6665EC66}" type="parTrans" cxnId="{C546000C-8BFB-4A32-92B8-D78E14E2FFF8}">
      <dgm:prSet/>
      <dgm:spPr/>
      <dgm:t>
        <a:bodyPr/>
        <a:lstStyle/>
        <a:p>
          <a:endParaRPr lang="en-US"/>
        </a:p>
      </dgm:t>
    </dgm:pt>
    <dgm:pt modelId="{D96BCD43-6A24-4562-B681-B7E66982A1C7}" type="sibTrans" cxnId="{C546000C-8BFB-4A32-92B8-D78E14E2FFF8}">
      <dgm:prSet/>
      <dgm:spPr/>
      <dgm:t>
        <a:bodyPr/>
        <a:lstStyle/>
        <a:p>
          <a:endParaRPr lang="en-US"/>
        </a:p>
      </dgm:t>
    </dgm:pt>
    <dgm:pt modelId="{58F4A587-E0D0-4805-A9DA-D856F46F2018}">
      <dgm:prSet/>
      <dgm:spPr/>
      <dgm:t>
        <a:bodyPr/>
        <a:lstStyle/>
        <a:p>
          <a:pPr algn="l"/>
          <a:r>
            <a:rPr lang="en-US" b="1"/>
            <a:t>Use encouraging language</a:t>
          </a:r>
          <a:r>
            <a:rPr lang="en-US"/>
            <a:t> </a:t>
          </a:r>
        </a:p>
      </dgm:t>
    </dgm:pt>
    <dgm:pt modelId="{6A7CAF3A-F353-47DF-BD30-85A9F4B63C8A}" type="parTrans" cxnId="{D64CBCC2-4766-47C1-B16D-D2AC87B65CB9}">
      <dgm:prSet/>
      <dgm:spPr/>
      <dgm:t>
        <a:bodyPr/>
        <a:lstStyle/>
        <a:p>
          <a:endParaRPr lang="en-US"/>
        </a:p>
      </dgm:t>
    </dgm:pt>
    <dgm:pt modelId="{D713E4C6-A6E3-4939-890A-26846439F30A}" type="sibTrans" cxnId="{D64CBCC2-4766-47C1-B16D-D2AC87B65CB9}">
      <dgm:prSet/>
      <dgm:spPr/>
      <dgm:t>
        <a:bodyPr/>
        <a:lstStyle/>
        <a:p>
          <a:endParaRPr lang="en-US"/>
        </a:p>
      </dgm:t>
    </dgm:pt>
    <dgm:pt modelId="{7F26A428-4E0B-4DCC-A457-C47BCA6FBEF7}">
      <dgm:prSet/>
      <dgm:spPr/>
      <dgm:t>
        <a:bodyPr/>
        <a:lstStyle/>
        <a:p>
          <a:pPr algn="l"/>
          <a:r>
            <a:rPr lang="en-US" b="1"/>
            <a:t>Highlight strengths</a:t>
          </a:r>
          <a:r>
            <a:rPr lang="en-US"/>
            <a:t> </a:t>
          </a:r>
        </a:p>
      </dgm:t>
    </dgm:pt>
    <dgm:pt modelId="{F6EF0E25-4B72-4776-BF30-7A2EBD029071}" type="parTrans" cxnId="{79944E91-451D-49BA-906D-55DD05A8F604}">
      <dgm:prSet/>
      <dgm:spPr/>
      <dgm:t>
        <a:bodyPr/>
        <a:lstStyle/>
        <a:p>
          <a:endParaRPr lang="en-US"/>
        </a:p>
      </dgm:t>
    </dgm:pt>
    <dgm:pt modelId="{B9DACB48-BE15-4968-B30F-36AE14BF7BEF}" type="sibTrans" cxnId="{79944E91-451D-49BA-906D-55DD05A8F604}">
      <dgm:prSet/>
      <dgm:spPr/>
      <dgm:t>
        <a:bodyPr/>
        <a:lstStyle/>
        <a:p>
          <a:endParaRPr lang="en-US"/>
        </a:p>
      </dgm:t>
    </dgm:pt>
    <dgm:pt modelId="{EE8FC523-28DE-4124-9AEF-862178C80F10}">
      <dgm:prSet/>
      <dgm:spPr/>
      <dgm:t>
        <a:bodyPr/>
        <a:lstStyle/>
        <a:p>
          <a:pPr algn="l"/>
          <a:r>
            <a:rPr lang="en-US" b="1" dirty="0"/>
            <a:t>Focus the intervention on safety and organization of possessions and later work on discarding</a:t>
          </a:r>
          <a:r>
            <a:rPr lang="en-US" dirty="0"/>
            <a:t> </a:t>
          </a:r>
        </a:p>
      </dgm:t>
    </dgm:pt>
    <dgm:pt modelId="{8C999189-BC1F-438E-B202-11538A66C8F7}" type="parTrans" cxnId="{5948D920-9F62-4489-8BA9-AEC40FDFB200}">
      <dgm:prSet/>
      <dgm:spPr/>
      <dgm:t>
        <a:bodyPr/>
        <a:lstStyle/>
        <a:p>
          <a:endParaRPr lang="en-US"/>
        </a:p>
      </dgm:t>
    </dgm:pt>
    <dgm:pt modelId="{17CA6DF5-ED35-47E9-A94B-843A33DFBC67}" type="sibTrans" cxnId="{5948D920-9F62-4489-8BA9-AEC40FDFB200}">
      <dgm:prSet/>
      <dgm:spPr/>
      <dgm:t>
        <a:bodyPr/>
        <a:lstStyle/>
        <a:p>
          <a:endParaRPr lang="en-US"/>
        </a:p>
      </dgm:t>
    </dgm:pt>
    <dgm:pt modelId="{B4A7D8EB-6ECA-4F81-9462-ADCA6311A805}" type="pres">
      <dgm:prSet presAssocID="{17358E45-79E0-4779-87A6-B812C000B2AE}" presName="linearFlow" presStyleCnt="0">
        <dgm:presLayoutVars>
          <dgm:resizeHandles val="exact"/>
        </dgm:presLayoutVars>
      </dgm:prSet>
      <dgm:spPr/>
    </dgm:pt>
    <dgm:pt modelId="{44A2D05E-7F21-4A02-AF10-B9958BF605A0}" type="pres">
      <dgm:prSet presAssocID="{FB3BC159-FD66-47E8-AE13-70D234440EF6}" presName="node" presStyleLbl="node1" presStyleIdx="0" presStyleCnt="1" custScaleY="100098">
        <dgm:presLayoutVars>
          <dgm:bulletEnabled val="1"/>
        </dgm:presLayoutVars>
      </dgm:prSet>
      <dgm:spPr/>
    </dgm:pt>
  </dgm:ptLst>
  <dgm:cxnLst>
    <dgm:cxn modelId="{DEFB7203-EB96-436C-AD1E-21186DF7DCF0}" type="presOf" srcId="{58F4A587-E0D0-4805-A9DA-D856F46F2018}" destId="{44A2D05E-7F21-4A02-AF10-B9958BF605A0}" srcOrd="0" destOrd="3" presId="urn:microsoft.com/office/officeart/2005/8/layout/process2"/>
    <dgm:cxn modelId="{B18E7C06-1C78-4A34-8ED2-BAA0BC010889}" srcId="{17358E45-79E0-4779-87A6-B812C000B2AE}" destId="{FB3BC159-FD66-47E8-AE13-70D234440EF6}" srcOrd="0" destOrd="0" parTransId="{B28104E9-8820-49B3-B00A-0FB19C893B45}" sibTransId="{9BDE632D-25E9-4344-9AAA-1248F740C1AA}"/>
    <dgm:cxn modelId="{C546000C-8BFB-4A32-92B8-D78E14E2FFF8}" srcId="{FB3BC159-FD66-47E8-AE13-70D234440EF6}" destId="{05A3A9D1-AE0B-439D-855F-D1536EF1CB80}" srcOrd="1" destOrd="0" parTransId="{07E23B25-593F-47E7-8C41-AF3A6665EC66}" sibTransId="{D96BCD43-6A24-4562-B681-B7E66982A1C7}"/>
    <dgm:cxn modelId="{5959D814-E7AF-4EC8-A53B-F0274AA7F567}" srcId="{FB3BC159-FD66-47E8-AE13-70D234440EF6}" destId="{C8FDA32E-9FBC-40E2-8B03-1C7118C3A86B}" srcOrd="0" destOrd="0" parTransId="{C8E16418-203D-4CB9-8A7E-451D65AF83D8}" sibTransId="{D1604AE6-DDE2-497C-802C-B4DF1DE49BD7}"/>
    <dgm:cxn modelId="{5948D920-9F62-4489-8BA9-AEC40FDFB200}" srcId="{FB3BC159-FD66-47E8-AE13-70D234440EF6}" destId="{EE8FC523-28DE-4124-9AEF-862178C80F10}" srcOrd="4" destOrd="0" parTransId="{8C999189-BC1F-438E-B202-11538A66C8F7}" sibTransId="{17CA6DF5-ED35-47E9-A94B-843A33DFBC67}"/>
    <dgm:cxn modelId="{0A2EEC30-A86E-47BD-B01D-1D809E65F868}" type="presOf" srcId="{EE8FC523-28DE-4124-9AEF-862178C80F10}" destId="{44A2D05E-7F21-4A02-AF10-B9958BF605A0}" srcOrd="0" destOrd="5" presId="urn:microsoft.com/office/officeart/2005/8/layout/process2"/>
    <dgm:cxn modelId="{0AE1074A-4CEA-4B37-9FD3-C3A9EA34FE53}" type="presOf" srcId="{05A3A9D1-AE0B-439D-855F-D1536EF1CB80}" destId="{44A2D05E-7F21-4A02-AF10-B9958BF605A0}" srcOrd="0" destOrd="2" presId="urn:microsoft.com/office/officeart/2005/8/layout/process2"/>
    <dgm:cxn modelId="{E1967D6D-0C06-427D-8E6D-432238802263}" type="presOf" srcId="{17358E45-79E0-4779-87A6-B812C000B2AE}" destId="{B4A7D8EB-6ECA-4F81-9462-ADCA6311A805}" srcOrd="0" destOrd="0" presId="urn:microsoft.com/office/officeart/2005/8/layout/process2"/>
    <dgm:cxn modelId="{E7D59B86-6C7E-40DB-A8E9-D9B4CCE1848E}" type="presOf" srcId="{FB3BC159-FD66-47E8-AE13-70D234440EF6}" destId="{44A2D05E-7F21-4A02-AF10-B9958BF605A0}" srcOrd="0" destOrd="0" presId="urn:microsoft.com/office/officeart/2005/8/layout/process2"/>
    <dgm:cxn modelId="{0586F68E-28A7-4FB4-B191-0E7139A7D25B}" type="presOf" srcId="{C8FDA32E-9FBC-40E2-8B03-1C7118C3A86B}" destId="{44A2D05E-7F21-4A02-AF10-B9958BF605A0}" srcOrd="0" destOrd="1" presId="urn:microsoft.com/office/officeart/2005/8/layout/process2"/>
    <dgm:cxn modelId="{79944E91-451D-49BA-906D-55DD05A8F604}" srcId="{FB3BC159-FD66-47E8-AE13-70D234440EF6}" destId="{7F26A428-4E0B-4DCC-A457-C47BCA6FBEF7}" srcOrd="3" destOrd="0" parTransId="{F6EF0E25-4B72-4776-BF30-7A2EBD029071}" sibTransId="{B9DACB48-BE15-4968-B30F-36AE14BF7BEF}"/>
    <dgm:cxn modelId="{D64CBCC2-4766-47C1-B16D-D2AC87B65CB9}" srcId="{FB3BC159-FD66-47E8-AE13-70D234440EF6}" destId="{58F4A587-E0D0-4805-A9DA-D856F46F2018}" srcOrd="2" destOrd="0" parTransId="{6A7CAF3A-F353-47DF-BD30-85A9F4B63C8A}" sibTransId="{D713E4C6-A6E3-4939-890A-26846439F30A}"/>
    <dgm:cxn modelId="{9D7D05EB-260A-466E-90A9-0E4B4965EC06}" type="presOf" srcId="{7F26A428-4E0B-4DCC-A457-C47BCA6FBEF7}" destId="{44A2D05E-7F21-4A02-AF10-B9958BF605A0}" srcOrd="0" destOrd="4" presId="urn:microsoft.com/office/officeart/2005/8/layout/process2"/>
    <dgm:cxn modelId="{446DD2D3-68ED-454A-AE18-59AF1E229825}" type="presParOf" srcId="{B4A7D8EB-6ECA-4F81-9462-ADCA6311A805}" destId="{44A2D05E-7F21-4A02-AF10-B9958BF605A0}"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7B966B-1F9B-434F-A58D-E306D81A6130}"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AC73709F-3587-4EA7-9032-4CB5AA0D267A}">
      <dgm:prSet/>
      <dgm:spPr/>
      <dgm:t>
        <a:bodyPr/>
        <a:lstStyle/>
        <a:p>
          <a:r>
            <a:rPr lang="en-US"/>
            <a:t>Create rules for acquiring and discarding</a:t>
          </a:r>
        </a:p>
      </dgm:t>
    </dgm:pt>
    <dgm:pt modelId="{E5679BE0-2F75-499C-8D2A-3F64019DABF5}" type="parTrans" cxnId="{B20A0B1F-6ED9-48FB-B66C-9EA050F4793C}">
      <dgm:prSet/>
      <dgm:spPr/>
      <dgm:t>
        <a:bodyPr/>
        <a:lstStyle/>
        <a:p>
          <a:endParaRPr lang="en-US"/>
        </a:p>
      </dgm:t>
    </dgm:pt>
    <dgm:pt modelId="{E21387C6-4AD4-4BAA-A499-549636EEDF70}" type="sibTrans" cxnId="{B20A0B1F-6ED9-48FB-B66C-9EA050F4793C}">
      <dgm:prSet/>
      <dgm:spPr/>
      <dgm:t>
        <a:bodyPr/>
        <a:lstStyle/>
        <a:p>
          <a:endParaRPr lang="en-US"/>
        </a:p>
      </dgm:t>
    </dgm:pt>
    <dgm:pt modelId="{2B9C8664-FCAE-4FEA-A1FA-ABDDEA0E8BDD}">
      <dgm:prSet/>
      <dgm:spPr/>
      <dgm:t>
        <a:bodyPr/>
        <a:lstStyle/>
        <a:p>
          <a:r>
            <a:rPr lang="en-US"/>
            <a:t>Sort into three piles – keep, discard, “I don’t know”</a:t>
          </a:r>
        </a:p>
      </dgm:t>
    </dgm:pt>
    <dgm:pt modelId="{6F561F15-9A0A-455C-85AE-6B94F02A61FF}" type="parTrans" cxnId="{5E1606BA-9808-4A4D-B091-883886F05B3F}">
      <dgm:prSet/>
      <dgm:spPr/>
      <dgm:t>
        <a:bodyPr/>
        <a:lstStyle/>
        <a:p>
          <a:endParaRPr lang="en-US"/>
        </a:p>
      </dgm:t>
    </dgm:pt>
    <dgm:pt modelId="{6DD08278-3AF7-427F-A427-9F84B71C119B}" type="sibTrans" cxnId="{5E1606BA-9808-4A4D-B091-883886F05B3F}">
      <dgm:prSet/>
      <dgm:spPr/>
      <dgm:t>
        <a:bodyPr/>
        <a:lstStyle/>
        <a:p>
          <a:endParaRPr lang="en-US"/>
        </a:p>
      </dgm:t>
    </dgm:pt>
    <dgm:pt modelId="{EE611E38-E082-4DFD-BEBC-9B63690C42FD}">
      <dgm:prSet/>
      <dgm:spPr/>
      <dgm:t>
        <a:bodyPr/>
        <a:lstStyle/>
        <a:p>
          <a:r>
            <a:rPr lang="en-US"/>
            <a:t>All items in “keep” pile must have a final location by end of sorting session</a:t>
          </a:r>
        </a:p>
      </dgm:t>
    </dgm:pt>
    <dgm:pt modelId="{D1411A67-7171-4174-AB7A-ED1599BC6AE5}" type="parTrans" cxnId="{C93B2819-A51A-441E-A988-026ADA462F74}">
      <dgm:prSet/>
      <dgm:spPr/>
      <dgm:t>
        <a:bodyPr/>
        <a:lstStyle/>
        <a:p>
          <a:endParaRPr lang="en-US"/>
        </a:p>
      </dgm:t>
    </dgm:pt>
    <dgm:pt modelId="{FEF566A8-CD7B-417F-B143-BAF058BE7C4F}" type="sibTrans" cxnId="{C93B2819-A51A-441E-A988-026ADA462F74}">
      <dgm:prSet/>
      <dgm:spPr/>
      <dgm:t>
        <a:bodyPr/>
        <a:lstStyle/>
        <a:p>
          <a:endParaRPr lang="en-US"/>
        </a:p>
      </dgm:t>
    </dgm:pt>
    <dgm:pt modelId="{9D59DE75-4DA5-4B72-A819-20650188EE4B}">
      <dgm:prSet/>
      <dgm:spPr/>
      <dgm:t>
        <a:bodyPr/>
        <a:lstStyle/>
        <a:p>
          <a:r>
            <a:rPr lang="en-US"/>
            <a:t>Discard can mean dumpster, recycle, sell, give away</a:t>
          </a:r>
        </a:p>
      </dgm:t>
    </dgm:pt>
    <dgm:pt modelId="{BD8C9F73-9C7E-41DB-8414-1505FD3F5AA2}" type="parTrans" cxnId="{1A9DB44A-3C78-4DD6-935F-7E06E2894954}">
      <dgm:prSet/>
      <dgm:spPr/>
      <dgm:t>
        <a:bodyPr/>
        <a:lstStyle/>
        <a:p>
          <a:endParaRPr lang="en-US"/>
        </a:p>
      </dgm:t>
    </dgm:pt>
    <dgm:pt modelId="{6C8CA4C4-2AB2-4056-9390-0437F1B8919B}" type="sibTrans" cxnId="{1A9DB44A-3C78-4DD6-935F-7E06E2894954}">
      <dgm:prSet/>
      <dgm:spPr/>
      <dgm:t>
        <a:bodyPr/>
        <a:lstStyle/>
        <a:p>
          <a:endParaRPr lang="en-US"/>
        </a:p>
      </dgm:t>
    </dgm:pt>
    <dgm:pt modelId="{34AC9AF4-741F-4C53-9AD3-A914D84F1007}">
      <dgm:prSet/>
      <dgm:spPr/>
      <dgm:t>
        <a:bodyPr/>
        <a:lstStyle/>
        <a:p>
          <a:r>
            <a:rPr lang="en-US"/>
            <a:t>“I don’t know”  pile is intended as temporary to move the session along – decision for this pile also needs to be made by the end of session</a:t>
          </a:r>
        </a:p>
      </dgm:t>
    </dgm:pt>
    <dgm:pt modelId="{2AE6C9B8-3FE9-4B28-AF38-E42558805A11}" type="parTrans" cxnId="{9489D0A2-4C74-414D-8ED4-753976302108}">
      <dgm:prSet/>
      <dgm:spPr/>
      <dgm:t>
        <a:bodyPr/>
        <a:lstStyle/>
        <a:p>
          <a:endParaRPr lang="en-US"/>
        </a:p>
      </dgm:t>
    </dgm:pt>
    <dgm:pt modelId="{5926E3BA-1948-4F6C-BDB9-78F39248CF58}" type="sibTrans" cxnId="{9489D0A2-4C74-414D-8ED4-753976302108}">
      <dgm:prSet/>
      <dgm:spPr/>
      <dgm:t>
        <a:bodyPr/>
        <a:lstStyle/>
        <a:p>
          <a:endParaRPr lang="en-US"/>
        </a:p>
      </dgm:t>
    </dgm:pt>
    <dgm:pt modelId="{8CD96461-4FDD-484D-875B-4E07709EE53E}" type="pres">
      <dgm:prSet presAssocID="{4D7B966B-1F9B-434F-A58D-E306D81A6130}" presName="vert0" presStyleCnt="0">
        <dgm:presLayoutVars>
          <dgm:dir/>
          <dgm:animOne val="branch"/>
          <dgm:animLvl val="lvl"/>
        </dgm:presLayoutVars>
      </dgm:prSet>
      <dgm:spPr/>
    </dgm:pt>
    <dgm:pt modelId="{BB5B1806-4B44-4F71-BF1A-7A00D61FF04D}" type="pres">
      <dgm:prSet presAssocID="{AC73709F-3587-4EA7-9032-4CB5AA0D267A}" presName="thickLine" presStyleLbl="alignNode1" presStyleIdx="0" presStyleCnt="5"/>
      <dgm:spPr/>
    </dgm:pt>
    <dgm:pt modelId="{ADF07619-31C6-4FCC-8FC0-774DEE713D27}" type="pres">
      <dgm:prSet presAssocID="{AC73709F-3587-4EA7-9032-4CB5AA0D267A}" presName="horz1" presStyleCnt="0"/>
      <dgm:spPr/>
    </dgm:pt>
    <dgm:pt modelId="{FA060674-14D1-4F1F-BB04-E6BCFB47FEC0}" type="pres">
      <dgm:prSet presAssocID="{AC73709F-3587-4EA7-9032-4CB5AA0D267A}" presName="tx1" presStyleLbl="revTx" presStyleIdx="0" presStyleCnt="5"/>
      <dgm:spPr/>
    </dgm:pt>
    <dgm:pt modelId="{A515187E-08B9-4729-8AD8-1543526867F3}" type="pres">
      <dgm:prSet presAssocID="{AC73709F-3587-4EA7-9032-4CB5AA0D267A}" presName="vert1" presStyleCnt="0"/>
      <dgm:spPr/>
    </dgm:pt>
    <dgm:pt modelId="{8935DEC1-B2D2-4AA8-B43F-2B243D0F8D1F}" type="pres">
      <dgm:prSet presAssocID="{2B9C8664-FCAE-4FEA-A1FA-ABDDEA0E8BDD}" presName="thickLine" presStyleLbl="alignNode1" presStyleIdx="1" presStyleCnt="5"/>
      <dgm:spPr/>
    </dgm:pt>
    <dgm:pt modelId="{74DF07A4-F332-40D3-B42D-8E4B6FFA335A}" type="pres">
      <dgm:prSet presAssocID="{2B9C8664-FCAE-4FEA-A1FA-ABDDEA0E8BDD}" presName="horz1" presStyleCnt="0"/>
      <dgm:spPr/>
    </dgm:pt>
    <dgm:pt modelId="{A614EF93-54FF-41A1-B6FD-19495151F032}" type="pres">
      <dgm:prSet presAssocID="{2B9C8664-FCAE-4FEA-A1FA-ABDDEA0E8BDD}" presName="tx1" presStyleLbl="revTx" presStyleIdx="1" presStyleCnt="5"/>
      <dgm:spPr/>
    </dgm:pt>
    <dgm:pt modelId="{C7552786-3493-42D0-9581-B8AB494FE265}" type="pres">
      <dgm:prSet presAssocID="{2B9C8664-FCAE-4FEA-A1FA-ABDDEA0E8BDD}" presName="vert1" presStyleCnt="0"/>
      <dgm:spPr/>
    </dgm:pt>
    <dgm:pt modelId="{F1EA2195-21B1-4E3B-9DE2-AA6D0217F7FF}" type="pres">
      <dgm:prSet presAssocID="{EE611E38-E082-4DFD-BEBC-9B63690C42FD}" presName="thickLine" presStyleLbl="alignNode1" presStyleIdx="2" presStyleCnt="5"/>
      <dgm:spPr/>
    </dgm:pt>
    <dgm:pt modelId="{82B35919-8938-4465-952E-31AFE594746E}" type="pres">
      <dgm:prSet presAssocID="{EE611E38-E082-4DFD-BEBC-9B63690C42FD}" presName="horz1" presStyleCnt="0"/>
      <dgm:spPr/>
    </dgm:pt>
    <dgm:pt modelId="{58ABA668-5F7D-45E6-BD26-FE8BABEF5DEE}" type="pres">
      <dgm:prSet presAssocID="{EE611E38-E082-4DFD-BEBC-9B63690C42FD}" presName="tx1" presStyleLbl="revTx" presStyleIdx="2" presStyleCnt="5"/>
      <dgm:spPr/>
    </dgm:pt>
    <dgm:pt modelId="{569705BA-F798-43C1-81AB-58683B2B904A}" type="pres">
      <dgm:prSet presAssocID="{EE611E38-E082-4DFD-BEBC-9B63690C42FD}" presName="vert1" presStyleCnt="0"/>
      <dgm:spPr/>
    </dgm:pt>
    <dgm:pt modelId="{97542C49-BE96-45A3-B365-4A8C4D062C68}" type="pres">
      <dgm:prSet presAssocID="{9D59DE75-4DA5-4B72-A819-20650188EE4B}" presName="thickLine" presStyleLbl="alignNode1" presStyleIdx="3" presStyleCnt="5"/>
      <dgm:spPr/>
    </dgm:pt>
    <dgm:pt modelId="{7FDA318F-AED3-49A0-AD42-0944F3191EF4}" type="pres">
      <dgm:prSet presAssocID="{9D59DE75-4DA5-4B72-A819-20650188EE4B}" presName="horz1" presStyleCnt="0"/>
      <dgm:spPr/>
    </dgm:pt>
    <dgm:pt modelId="{D7004DAA-9048-49C5-843A-5181618D663C}" type="pres">
      <dgm:prSet presAssocID="{9D59DE75-4DA5-4B72-A819-20650188EE4B}" presName="tx1" presStyleLbl="revTx" presStyleIdx="3" presStyleCnt="5"/>
      <dgm:spPr/>
    </dgm:pt>
    <dgm:pt modelId="{23A8992A-6DC9-4C8F-BDD7-E3D7577A2CBA}" type="pres">
      <dgm:prSet presAssocID="{9D59DE75-4DA5-4B72-A819-20650188EE4B}" presName="vert1" presStyleCnt="0"/>
      <dgm:spPr/>
    </dgm:pt>
    <dgm:pt modelId="{BD9718C7-63B2-46D0-8887-1AAF23C9275A}" type="pres">
      <dgm:prSet presAssocID="{34AC9AF4-741F-4C53-9AD3-A914D84F1007}" presName="thickLine" presStyleLbl="alignNode1" presStyleIdx="4" presStyleCnt="5"/>
      <dgm:spPr/>
    </dgm:pt>
    <dgm:pt modelId="{06534D08-9BD0-4B48-9319-50216A95E390}" type="pres">
      <dgm:prSet presAssocID="{34AC9AF4-741F-4C53-9AD3-A914D84F1007}" presName="horz1" presStyleCnt="0"/>
      <dgm:spPr/>
    </dgm:pt>
    <dgm:pt modelId="{CEFE671C-2AD1-431C-8FE4-585F78DDC75A}" type="pres">
      <dgm:prSet presAssocID="{34AC9AF4-741F-4C53-9AD3-A914D84F1007}" presName="tx1" presStyleLbl="revTx" presStyleIdx="4" presStyleCnt="5"/>
      <dgm:spPr/>
    </dgm:pt>
    <dgm:pt modelId="{125E578F-E652-4ACD-ABE8-B8762790747B}" type="pres">
      <dgm:prSet presAssocID="{34AC9AF4-741F-4C53-9AD3-A914D84F1007}" presName="vert1" presStyleCnt="0"/>
      <dgm:spPr/>
    </dgm:pt>
  </dgm:ptLst>
  <dgm:cxnLst>
    <dgm:cxn modelId="{C93B2819-A51A-441E-A988-026ADA462F74}" srcId="{4D7B966B-1F9B-434F-A58D-E306D81A6130}" destId="{EE611E38-E082-4DFD-BEBC-9B63690C42FD}" srcOrd="2" destOrd="0" parTransId="{D1411A67-7171-4174-AB7A-ED1599BC6AE5}" sibTransId="{FEF566A8-CD7B-417F-B143-BAF058BE7C4F}"/>
    <dgm:cxn modelId="{B20A0B1F-6ED9-48FB-B66C-9EA050F4793C}" srcId="{4D7B966B-1F9B-434F-A58D-E306D81A6130}" destId="{AC73709F-3587-4EA7-9032-4CB5AA0D267A}" srcOrd="0" destOrd="0" parTransId="{E5679BE0-2F75-499C-8D2A-3F64019DABF5}" sibTransId="{E21387C6-4AD4-4BAA-A499-549636EEDF70}"/>
    <dgm:cxn modelId="{B7B4DC22-9682-456A-8653-14C9A8A2D3C7}" type="presOf" srcId="{34AC9AF4-741F-4C53-9AD3-A914D84F1007}" destId="{CEFE671C-2AD1-431C-8FE4-585F78DDC75A}" srcOrd="0" destOrd="0" presId="urn:microsoft.com/office/officeart/2008/layout/LinedList"/>
    <dgm:cxn modelId="{B588F12E-5C05-42B4-9628-9E5B8BDA411F}" type="presOf" srcId="{AC73709F-3587-4EA7-9032-4CB5AA0D267A}" destId="{FA060674-14D1-4F1F-BB04-E6BCFB47FEC0}" srcOrd="0" destOrd="0" presId="urn:microsoft.com/office/officeart/2008/layout/LinedList"/>
    <dgm:cxn modelId="{1A9DB44A-3C78-4DD6-935F-7E06E2894954}" srcId="{4D7B966B-1F9B-434F-A58D-E306D81A6130}" destId="{9D59DE75-4DA5-4B72-A819-20650188EE4B}" srcOrd="3" destOrd="0" parTransId="{BD8C9F73-9C7E-41DB-8414-1505FD3F5AA2}" sibTransId="{6C8CA4C4-2AB2-4056-9390-0437F1B8919B}"/>
    <dgm:cxn modelId="{DCE23577-47F2-46DE-B7E4-1DDF2BE28C30}" type="presOf" srcId="{EE611E38-E082-4DFD-BEBC-9B63690C42FD}" destId="{58ABA668-5F7D-45E6-BD26-FE8BABEF5DEE}" srcOrd="0" destOrd="0" presId="urn:microsoft.com/office/officeart/2008/layout/LinedList"/>
    <dgm:cxn modelId="{4722AB81-8F3B-4263-8B00-A4959D5FF314}" type="presOf" srcId="{4D7B966B-1F9B-434F-A58D-E306D81A6130}" destId="{8CD96461-4FDD-484D-875B-4E07709EE53E}" srcOrd="0" destOrd="0" presId="urn:microsoft.com/office/officeart/2008/layout/LinedList"/>
    <dgm:cxn modelId="{9489D0A2-4C74-414D-8ED4-753976302108}" srcId="{4D7B966B-1F9B-434F-A58D-E306D81A6130}" destId="{34AC9AF4-741F-4C53-9AD3-A914D84F1007}" srcOrd="4" destOrd="0" parTransId="{2AE6C9B8-3FE9-4B28-AF38-E42558805A11}" sibTransId="{5926E3BA-1948-4F6C-BDB9-78F39248CF58}"/>
    <dgm:cxn modelId="{5E1606BA-9808-4A4D-B091-883886F05B3F}" srcId="{4D7B966B-1F9B-434F-A58D-E306D81A6130}" destId="{2B9C8664-FCAE-4FEA-A1FA-ABDDEA0E8BDD}" srcOrd="1" destOrd="0" parTransId="{6F561F15-9A0A-455C-85AE-6B94F02A61FF}" sibTransId="{6DD08278-3AF7-427F-A427-9F84B71C119B}"/>
    <dgm:cxn modelId="{256E5EDC-84BF-4848-A7D6-1880297486BC}" type="presOf" srcId="{9D59DE75-4DA5-4B72-A819-20650188EE4B}" destId="{D7004DAA-9048-49C5-843A-5181618D663C}" srcOrd="0" destOrd="0" presId="urn:microsoft.com/office/officeart/2008/layout/LinedList"/>
    <dgm:cxn modelId="{E3F15BF9-4DC4-41CA-A25B-4C678F0D6E22}" type="presOf" srcId="{2B9C8664-FCAE-4FEA-A1FA-ABDDEA0E8BDD}" destId="{A614EF93-54FF-41A1-B6FD-19495151F032}" srcOrd="0" destOrd="0" presId="urn:microsoft.com/office/officeart/2008/layout/LinedList"/>
    <dgm:cxn modelId="{54B46819-8E6A-474D-9A66-B75E070C0341}" type="presParOf" srcId="{8CD96461-4FDD-484D-875B-4E07709EE53E}" destId="{BB5B1806-4B44-4F71-BF1A-7A00D61FF04D}" srcOrd="0" destOrd="0" presId="urn:microsoft.com/office/officeart/2008/layout/LinedList"/>
    <dgm:cxn modelId="{7980EED3-8FF6-4B88-84A0-4A80D78FB969}" type="presParOf" srcId="{8CD96461-4FDD-484D-875B-4E07709EE53E}" destId="{ADF07619-31C6-4FCC-8FC0-774DEE713D27}" srcOrd="1" destOrd="0" presId="urn:microsoft.com/office/officeart/2008/layout/LinedList"/>
    <dgm:cxn modelId="{4DFA5687-2FDE-4C17-AD58-633E5B553D42}" type="presParOf" srcId="{ADF07619-31C6-4FCC-8FC0-774DEE713D27}" destId="{FA060674-14D1-4F1F-BB04-E6BCFB47FEC0}" srcOrd="0" destOrd="0" presId="urn:microsoft.com/office/officeart/2008/layout/LinedList"/>
    <dgm:cxn modelId="{2CD56966-852D-4FC4-AD4F-4B8F1C6B77DA}" type="presParOf" srcId="{ADF07619-31C6-4FCC-8FC0-774DEE713D27}" destId="{A515187E-08B9-4729-8AD8-1543526867F3}" srcOrd="1" destOrd="0" presId="urn:microsoft.com/office/officeart/2008/layout/LinedList"/>
    <dgm:cxn modelId="{348ABE09-65FD-4ED0-A1E3-B44C8E6AD3D7}" type="presParOf" srcId="{8CD96461-4FDD-484D-875B-4E07709EE53E}" destId="{8935DEC1-B2D2-4AA8-B43F-2B243D0F8D1F}" srcOrd="2" destOrd="0" presId="urn:microsoft.com/office/officeart/2008/layout/LinedList"/>
    <dgm:cxn modelId="{0F731674-DDF6-4288-B423-2E391AF8D5E7}" type="presParOf" srcId="{8CD96461-4FDD-484D-875B-4E07709EE53E}" destId="{74DF07A4-F332-40D3-B42D-8E4B6FFA335A}" srcOrd="3" destOrd="0" presId="urn:microsoft.com/office/officeart/2008/layout/LinedList"/>
    <dgm:cxn modelId="{D460A502-1456-4177-B937-60902AB9B6EB}" type="presParOf" srcId="{74DF07A4-F332-40D3-B42D-8E4B6FFA335A}" destId="{A614EF93-54FF-41A1-B6FD-19495151F032}" srcOrd="0" destOrd="0" presId="urn:microsoft.com/office/officeart/2008/layout/LinedList"/>
    <dgm:cxn modelId="{90D51A4B-DF57-4F7C-9796-E3567603E8BE}" type="presParOf" srcId="{74DF07A4-F332-40D3-B42D-8E4B6FFA335A}" destId="{C7552786-3493-42D0-9581-B8AB494FE265}" srcOrd="1" destOrd="0" presId="urn:microsoft.com/office/officeart/2008/layout/LinedList"/>
    <dgm:cxn modelId="{5F1FCE8B-CA52-4487-A7A9-329E6D066C9D}" type="presParOf" srcId="{8CD96461-4FDD-484D-875B-4E07709EE53E}" destId="{F1EA2195-21B1-4E3B-9DE2-AA6D0217F7FF}" srcOrd="4" destOrd="0" presId="urn:microsoft.com/office/officeart/2008/layout/LinedList"/>
    <dgm:cxn modelId="{928387A3-7BB9-4BDA-AA5F-2517A3C6461E}" type="presParOf" srcId="{8CD96461-4FDD-484D-875B-4E07709EE53E}" destId="{82B35919-8938-4465-952E-31AFE594746E}" srcOrd="5" destOrd="0" presId="urn:microsoft.com/office/officeart/2008/layout/LinedList"/>
    <dgm:cxn modelId="{DE69D2F7-1C09-4262-8C24-BDC92640EFB5}" type="presParOf" srcId="{82B35919-8938-4465-952E-31AFE594746E}" destId="{58ABA668-5F7D-45E6-BD26-FE8BABEF5DEE}" srcOrd="0" destOrd="0" presId="urn:microsoft.com/office/officeart/2008/layout/LinedList"/>
    <dgm:cxn modelId="{90B6875E-1E97-45FD-BF98-4240D4851294}" type="presParOf" srcId="{82B35919-8938-4465-952E-31AFE594746E}" destId="{569705BA-F798-43C1-81AB-58683B2B904A}" srcOrd="1" destOrd="0" presId="urn:microsoft.com/office/officeart/2008/layout/LinedList"/>
    <dgm:cxn modelId="{712F4299-E133-457E-AE99-A0B57F8A4F95}" type="presParOf" srcId="{8CD96461-4FDD-484D-875B-4E07709EE53E}" destId="{97542C49-BE96-45A3-B365-4A8C4D062C68}" srcOrd="6" destOrd="0" presId="urn:microsoft.com/office/officeart/2008/layout/LinedList"/>
    <dgm:cxn modelId="{389D67DD-F6F0-42B6-9ADF-631F8BC7F1DB}" type="presParOf" srcId="{8CD96461-4FDD-484D-875B-4E07709EE53E}" destId="{7FDA318F-AED3-49A0-AD42-0944F3191EF4}" srcOrd="7" destOrd="0" presId="urn:microsoft.com/office/officeart/2008/layout/LinedList"/>
    <dgm:cxn modelId="{34102722-B5DE-451C-AD7B-6AA4E9DAFE0E}" type="presParOf" srcId="{7FDA318F-AED3-49A0-AD42-0944F3191EF4}" destId="{D7004DAA-9048-49C5-843A-5181618D663C}" srcOrd="0" destOrd="0" presId="urn:microsoft.com/office/officeart/2008/layout/LinedList"/>
    <dgm:cxn modelId="{B361F38E-D0DC-45CA-825D-FFF172485907}" type="presParOf" srcId="{7FDA318F-AED3-49A0-AD42-0944F3191EF4}" destId="{23A8992A-6DC9-4C8F-BDD7-E3D7577A2CBA}" srcOrd="1" destOrd="0" presId="urn:microsoft.com/office/officeart/2008/layout/LinedList"/>
    <dgm:cxn modelId="{515CB2C4-0833-46D7-A4C9-0C569333396C}" type="presParOf" srcId="{8CD96461-4FDD-484D-875B-4E07709EE53E}" destId="{BD9718C7-63B2-46D0-8887-1AAF23C9275A}" srcOrd="8" destOrd="0" presId="urn:microsoft.com/office/officeart/2008/layout/LinedList"/>
    <dgm:cxn modelId="{734A9068-E6F5-408D-9457-288768A3F620}" type="presParOf" srcId="{8CD96461-4FDD-484D-875B-4E07709EE53E}" destId="{06534D08-9BD0-4B48-9319-50216A95E390}" srcOrd="9" destOrd="0" presId="urn:microsoft.com/office/officeart/2008/layout/LinedList"/>
    <dgm:cxn modelId="{D51283B3-1652-4D66-8E5F-AE61A75F862F}" type="presParOf" srcId="{06534D08-9BD0-4B48-9319-50216A95E390}" destId="{CEFE671C-2AD1-431C-8FE4-585F78DDC75A}" srcOrd="0" destOrd="0" presId="urn:microsoft.com/office/officeart/2008/layout/LinedList"/>
    <dgm:cxn modelId="{4172A0E4-235A-45A1-B1E2-426F0D56647B}" type="presParOf" srcId="{06534D08-9BD0-4B48-9319-50216A95E390}" destId="{125E578F-E652-4ACD-ABE8-B8762790747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9402D-D49D-46D8-A72A-390D04ED301E}">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Health problems – unsanitary living conditions</a:t>
          </a:r>
        </a:p>
      </dsp:txBody>
      <dsp:txXfrm>
        <a:off x="377190" y="3160"/>
        <a:ext cx="2907506" cy="1744503"/>
      </dsp:txXfrm>
    </dsp:sp>
    <dsp:sp modelId="{0B013F40-AB0A-4934-8AE9-BE65C6A60902}">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Safety threats – fire, falls, infestation, structural (weight of items), blocked egress</a:t>
          </a:r>
        </a:p>
      </dsp:txBody>
      <dsp:txXfrm>
        <a:off x="3575446" y="3160"/>
        <a:ext cx="2907506" cy="1744503"/>
      </dsp:txXfrm>
    </dsp:sp>
    <dsp:sp modelId="{D83C7021-0247-4432-A8CD-542694505178}">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Interpersonal difficulties –with family members, neighbors, social isolation, poor personal hygiene</a:t>
          </a:r>
        </a:p>
      </dsp:txBody>
      <dsp:txXfrm>
        <a:off x="6773703" y="3160"/>
        <a:ext cx="2907506" cy="1744503"/>
      </dsp:txXfrm>
    </dsp:sp>
    <dsp:sp modelId="{28D1CA70-F237-4178-A60E-6E9CC31067C7}">
      <dsp:nvSpPr>
        <dsp:cNvPr id="0" name=""/>
        <dsp:cNvSpPr/>
      </dsp:nvSpPr>
      <dsp:spPr>
        <a:xfrm>
          <a:off x="377190"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Legal problems – threat of eviction, child welfare involvement</a:t>
          </a:r>
        </a:p>
      </dsp:txBody>
      <dsp:txXfrm>
        <a:off x="377190" y="2038415"/>
        <a:ext cx="2907506" cy="1744503"/>
      </dsp:txXfrm>
    </dsp:sp>
    <dsp:sp modelId="{56B30CAD-50A6-4E14-8340-E388887EE88C}">
      <dsp:nvSpPr>
        <dsp:cNvPr id="0" name=""/>
        <dsp:cNvSpPr/>
      </dsp:nvSpPr>
      <dsp:spPr>
        <a:xfrm>
          <a:off x="3575446"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Diminished self-esteem – shame, guilt</a:t>
          </a:r>
        </a:p>
      </dsp:txBody>
      <dsp:txXfrm>
        <a:off x="3575446" y="2038415"/>
        <a:ext cx="2907506" cy="1744503"/>
      </dsp:txXfrm>
    </dsp:sp>
    <dsp:sp modelId="{0B63BA69-82B0-40B0-A407-C1597AC5547F}">
      <dsp:nvSpPr>
        <dsp:cNvPr id="0" name=""/>
        <dsp:cNvSpPr/>
      </dsp:nvSpPr>
      <dsp:spPr>
        <a:xfrm>
          <a:off x="6773703" y="2038415"/>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Work impairment or loss of employment</a:t>
          </a:r>
        </a:p>
      </dsp:txBody>
      <dsp:txXfrm>
        <a:off x="6773703" y="2038415"/>
        <a:ext cx="2907506" cy="1744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A86D0-E169-4E59-9A97-7CBBC39D679B}">
      <dsp:nvSpPr>
        <dsp:cNvPr id="0" name=""/>
        <dsp:cNvSpPr/>
      </dsp:nvSpPr>
      <dsp:spPr>
        <a:xfrm>
          <a:off x="0" y="1842"/>
          <a:ext cx="10612192"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83F78F-C3B9-4B94-ACDD-AAD83BFFED9E}">
      <dsp:nvSpPr>
        <dsp:cNvPr id="0" name=""/>
        <dsp:cNvSpPr/>
      </dsp:nvSpPr>
      <dsp:spPr>
        <a:xfrm>
          <a:off x="0" y="1842"/>
          <a:ext cx="10612192" cy="12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kern="1200" dirty="0"/>
            <a:t>75% of individuals who hoard have either depression or anxiety.</a:t>
          </a:r>
        </a:p>
      </dsp:txBody>
      <dsp:txXfrm>
        <a:off x="0" y="1842"/>
        <a:ext cx="10612192" cy="1256608"/>
      </dsp:txXfrm>
    </dsp:sp>
    <dsp:sp modelId="{0CF8AF24-7519-48D0-8254-62B19EF5305F}">
      <dsp:nvSpPr>
        <dsp:cNvPr id="0" name=""/>
        <dsp:cNvSpPr/>
      </dsp:nvSpPr>
      <dsp:spPr>
        <a:xfrm>
          <a:off x="0" y="1258450"/>
          <a:ext cx="10612192"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8FBC2-C8C9-4AE2-90DD-C2E8DABA3025}">
      <dsp:nvSpPr>
        <dsp:cNvPr id="0" name=""/>
        <dsp:cNvSpPr/>
      </dsp:nvSpPr>
      <dsp:spPr>
        <a:xfrm>
          <a:off x="0" y="1258450"/>
          <a:ext cx="10612192" cy="12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kern="1200"/>
            <a:t>These individuals are behaviorally de- activated with decreased motivation and   clean up and clutter protocols become  hard to implement.</a:t>
          </a:r>
        </a:p>
      </dsp:txBody>
      <dsp:txXfrm>
        <a:off x="0" y="1258450"/>
        <a:ext cx="10612192" cy="1256608"/>
      </dsp:txXfrm>
    </dsp:sp>
    <dsp:sp modelId="{D99782E9-E46A-4446-836F-872BA2FAD980}">
      <dsp:nvSpPr>
        <dsp:cNvPr id="0" name=""/>
        <dsp:cNvSpPr/>
      </dsp:nvSpPr>
      <dsp:spPr>
        <a:xfrm>
          <a:off x="0" y="2515059"/>
          <a:ext cx="10612192"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3A8C6-9E6A-4091-9D0B-AC24DCBBF6C9}">
      <dsp:nvSpPr>
        <dsp:cNvPr id="0" name=""/>
        <dsp:cNvSpPr/>
      </dsp:nvSpPr>
      <dsp:spPr>
        <a:xfrm>
          <a:off x="0" y="2515059"/>
          <a:ext cx="10612192" cy="12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kern="1200"/>
            <a:t>Screen for depression and anxiety</a:t>
          </a:r>
        </a:p>
      </dsp:txBody>
      <dsp:txXfrm>
        <a:off x="0" y="2515059"/>
        <a:ext cx="10612192" cy="1256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C28AC-7FFD-45C3-BE07-6F06C4275792}">
      <dsp:nvSpPr>
        <dsp:cNvPr id="0" name=""/>
        <dsp:cNvSpPr/>
      </dsp:nvSpPr>
      <dsp:spPr>
        <a:xfrm>
          <a:off x="2620" y="1967"/>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Fears of Mistakes/Decisions </a:t>
          </a:r>
        </a:p>
      </dsp:txBody>
      <dsp:txXfrm>
        <a:off x="2620" y="1967"/>
        <a:ext cx="2078931" cy="1247358"/>
      </dsp:txXfrm>
    </dsp:sp>
    <dsp:sp modelId="{890EEEC5-83B2-44D0-A91B-490D97830CF3}">
      <dsp:nvSpPr>
        <dsp:cNvPr id="0" name=""/>
        <dsp:cNvSpPr/>
      </dsp:nvSpPr>
      <dsp:spPr>
        <a:xfrm>
          <a:off x="2289445" y="1967"/>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“Need” vs. “Want” </a:t>
          </a:r>
        </a:p>
      </dsp:txBody>
      <dsp:txXfrm>
        <a:off x="2289445" y="1967"/>
        <a:ext cx="2078931" cy="1247358"/>
      </dsp:txXfrm>
    </dsp:sp>
    <dsp:sp modelId="{BB1EB26E-711F-491B-A480-6E9A8A7D1E92}">
      <dsp:nvSpPr>
        <dsp:cNvPr id="0" name=""/>
        <dsp:cNvSpPr/>
      </dsp:nvSpPr>
      <dsp:spPr>
        <a:xfrm>
          <a:off x="4576269" y="1967"/>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Responsibility (guilt) for objects and people </a:t>
          </a:r>
        </a:p>
      </dsp:txBody>
      <dsp:txXfrm>
        <a:off x="4576269" y="1967"/>
        <a:ext cx="2078931" cy="1247358"/>
      </dsp:txXfrm>
    </dsp:sp>
    <dsp:sp modelId="{677D3A01-5785-4B55-AEFF-281D94FFF490}">
      <dsp:nvSpPr>
        <dsp:cNvPr id="0" name=""/>
        <dsp:cNvSpPr/>
      </dsp:nvSpPr>
      <dsp:spPr>
        <a:xfrm>
          <a:off x="6863094" y="1967"/>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Opportunity </a:t>
          </a:r>
        </a:p>
      </dsp:txBody>
      <dsp:txXfrm>
        <a:off x="6863094" y="1967"/>
        <a:ext cx="2078931" cy="1247358"/>
      </dsp:txXfrm>
    </dsp:sp>
    <dsp:sp modelId="{128238E5-E1BC-4046-8BCD-F85CCBA1DC6F}">
      <dsp:nvSpPr>
        <dsp:cNvPr id="0" name=""/>
        <dsp:cNvSpPr/>
      </dsp:nvSpPr>
      <dsp:spPr>
        <a:xfrm>
          <a:off x="2620" y="1457219"/>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Memory (memory aid, poor memory) </a:t>
          </a:r>
        </a:p>
      </dsp:txBody>
      <dsp:txXfrm>
        <a:off x="2620" y="1457219"/>
        <a:ext cx="2078931" cy="1247358"/>
      </dsp:txXfrm>
    </dsp:sp>
    <dsp:sp modelId="{5B4A5822-EE9F-4176-AA9C-5B379962369B}">
      <dsp:nvSpPr>
        <dsp:cNvPr id="0" name=""/>
        <dsp:cNvSpPr/>
      </dsp:nvSpPr>
      <dsp:spPr>
        <a:xfrm>
          <a:off x="2289445" y="1457219"/>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Identity – I am what I have </a:t>
          </a:r>
        </a:p>
      </dsp:txBody>
      <dsp:txXfrm>
        <a:off x="2289445" y="1457219"/>
        <a:ext cx="2078931" cy="1247358"/>
      </dsp:txXfrm>
    </dsp:sp>
    <dsp:sp modelId="{C7C0AC6B-3FBF-4B5D-8448-EBAB91C94995}">
      <dsp:nvSpPr>
        <dsp:cNvPr id="0" name=""/>
        <dsp:cNvSpPr/>
      </dsp:nvSpPr>
      <dsp:spPr>
        <a:xfrm>
          <a:off x="4576269" y="1457219"/>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Uniqueness / one of a kind </a:t>
          </a:r>
        </a:p>
      </dsp:txBody>
      <dsp:txXfrm>
        <a:off x="4576269" y="1457219"/>
        <a:ext cx="2078931" cy="1247358"/>
      </dsp:txXfrm>
    </dsp:sp>
    <dsp:sp modelId="{98D5B943-316C-4E2D-BFC8-6E52D0FB5F0C}">
      <dsp:nvSpPr>
        <dsp:cNvPr id="0" name=""/>
        <dsp:cNvSpPr/>
      </dsp:nvSpPr>
      <dsp:spPr>
        <a:xfrm>
          <a:off x="6863094" y="1457219"/>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Completeness and perfectionism </a:t>
          </a:r>
        </a:p>
      </dsp:txBody>
      <dsp:txXfrm>
        <a:off x="6863094" y="1457219"/>
        <a:ext cx="2078931" cy="1247358"/>
      </dsp:txXfrm>
    </dsp:sp>
    <dsp:sp modelId="{14933DE1-36A2-49F7-A10E-DC63D81E3400}">
      <dsp:nvSpPr>
        <dsp:cNvPr id="0" name=""/>
        <dsp:cNvSpPr/>
      </dsp:nvSpPr>
      <dsp:spPr>
        <a:xfrm>
          <a:off x="3432857" y="2912471"/>
          <a:ext cx="2078931" cy="1247358"/>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Need for control – it’s mine; no one can touch </a:t>
          </a:r>
        </a:p>
      </dsp:txBody>
      <dsp:txXfrm>
        <a:off x="3432857" y="2912471"/>
        <a:ext cx="2078931" cy="1247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2D05E-7F21-4A02-AF10-B9958BF605A0}">
      <dsp:nvSpPr>
        <dsp:cNvPr id="0" name=""/>
        <dsp:cNvSpPr/>
      </dsp:nvSpPr>
      <dsp:spPr>
        <a:xfrm>
          <a:off x="0" y="2496"/>
          <a:ext cx="6582555" cy="5116804"/>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u="sng" kern="1200" dirty="0"/>
            <a:t>DO</a:t>
          </a:r>
          <a:endParaRPr lang="en-US" sz="4100" u="sng" kern="1200" dirty="0"/>
        </a:p>
        <a:p>
          <a:pPr marL="285750" lvl="1" indent="-285750" algn="l" defTabSz="1422400">
            <a:lnSpc>
              <a:spcPct val="90000"/>
            </a:lnSpc>
            <a:spcBef>
              <a:spcPct val="0"/>
            </a:spcBef>
            <a:spcAft>
              <a:spcPct val="15000"/>
            </a:spcAft>
            <a:buChar char="•"/>
          </a:pPr>
          <a:r>
            <a:rPr lang="en-US" sz="3200" b="1" kern="1200" dirty="0"/>
            <a:t>Imagine yourself in the hoarding client’s shoes</a:t>
          </a:r>
          <a:r>
            <a:rPr lang="en-US" sz="3200" kern="1200" dirty="0"/>
            <a:t> </a:t>
          </a:r>
        </a:p>
        <a:p>
          <a:pPr marL="285750" lvl="1" indent="-285750" algn="l" defTabSz="1422400">
            <a:lnSpc>
              <a:spcPct val="90000"/>
            </a:lnSpc>
            <a:spcBef>
              <a:spcPct val="0"/>
            </a:spcBef>
            <a:spcAft>
              <a:spcPct val="15000"/>
            </a:spcAft>
            <a:buChar char="•"/>
          </a:pPr>
          <a:r>
            <a:rPr lang="en-US" sz="3200" b="1" kern="1200" dirty="0"/>
            <a:t>Match the person’s language</a:t>
          </a:r>
          <a:r>
            <a:rPr lang="en-US" sz="3200" kern="1200" dirty="0"/>
            <a:t> </a:t>
          </a:r>
        </a:p>
        <a:p>
          <a:pPr marL="285750" lvl="1" indent="-285750" algn="l" defTabSz="1422400">
            <a:lnSpc>
              <a:spcPct val="90000"/>
            </a:lnSpc>
            <a:spcBef>
              <a:spcPct val="0"/>
            </a:spcBef>
            <a:spcAft>
              <a:spcPct val="15000"/>
            </a:spcAft>
            <a:buChar char="•"/>
          </a:pPr>
          <a:r>
            <a:rPr lang="en-US" sz="3200" b="1" kern="1200"/>
            <a:t>Use encouraging language</a:t>
          </a:r>
          <a:r>
            <a:rPr lang="en-US" sz="3200" kern="1200"/>
            <a:t> </a:t>
          </a:r>
        </a:p>
        <a:p>
          <a:pPr marL="285750" lvl="1" indent="-285750" algn="l" defTabSz="1422400">
            <a:lnSpc>
              <a:spcPct val="90000"/>
            </a:lnSpc>
            <a:spcBef>
              <a:spcPct val="0"/>
            </a:spcBef>
            <a:spcAft>
              <a:spcPct val="15000"/>
            </a:spcAft>
            <a:buChar char="•"/>
          </a:pPr>
          <a:r>
            <a:rPr lang="en-US" sz="3200" b="1" kern="1200"/>
            <a:t>Highlight strengths</a:t>
          </a:r>
          <a:r>
            <a:rPr lang="en-US" sz="3200" kern="1200"/>
            <a:t> </a:t>
          </a:r>
        </a:p>
        <a:p>
          <a:pPr marL="285750" lvl="1" indent="-285750" algn="l" defTabSz="1422400">
            <a:lnSpc>
              <a:spcPct val="90000"/>
            </a:lnSpc>
            <a:spcBef>
              <a:spcPct val="0"/>
            </a:spcBef>
            <a:spcAft>
              <a:spcPct val="15000"/>
            </a:spcAft>
            <a:buChar char="•"/>
          </a:pPr>
          <a:r>
            <a:rPr lang="en-US" sz="3200" b="1" kern="1200" dirty="0"/>
            <a:t>Focus the intervention on safety and organization of possessions and later work on discarding</a:t>
          </a:r>
          <a:r>
            <a:rPr lang="en-US" sz="3200" kern="1200" dirty="0"/>
            <a:t> </a:t>
          </a:r>
        </a:p>
      </dsp:txBody>
      <dsp:txXfrm>
        <a:off x="149866" y="152362"/>
        <a:ext cx="6282823" cy="48170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B1806-4B44-4F71-BF1A-7A00D61FF04D}">
      <dsp:nvSpPr>
        <dsp:cNvPr id="0" name=""/>
        <dsp:cNvSpPr/>
      </dsp:nvSpPr>
      <dsp:spPr>
        <a:xfrm>
          <a:off x="0" y="680"/>
          <a:ext cx="6787166"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FA060674-14D1-4F1F-BB04-E6BCFB47FEC0}">
      <dsp:nvSpPr>
        <dsp:cNvPr id="0" name=""/>
        <dsp:cNvSpPr/>
      </dsp:nvSpPr>
      <dsp:spPr>
        <a:xfrm>
          <a:off x="0" y="680"/>
          <a:ext cx="6787166"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Create rules for acquiring and discarding</a:t>
          </a:r>
        </a:p>
      </dsp:txBody>
      <dsp:txXfrm>
        <a:off x="0" y="680"/>
        <a:ext cx="6787166" cy="1114152"/>
      </dsp:txXfrm>
    </dsp:sp>
    <dsp:sp modelId="{8935DEC1-B2D2-4AA8-B43F-2B243D0F8D1F}">
      <dsp:nvSpPr>
        <dsp:cNvPr id="0" name=""/>
        <dsp:cNvSpPr/>
      </dsp:nvSpPr>
      <dsp:spPr>
        <a:xfrm>
          <a:off x="0" y="1114833"/>
          <a:ext cx="6787166"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A614EF93-54FF-41A1-B6FD-19495151F032}">
      <dsp:nvSpPr>
        <dsp:cNvPr id="0" name=""/>
        <dsp:cNvSpPr/>
      </dsp:nvSpPr>
      <dsp:spPr>
        <a:xfrm>
          <a:off x="0" y="1114833"/>
          <a:ext cx="6787166"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Sort into three piles – keep, discard, “I don’t know”</a:t>
          </a:r>
        </a:p>
      </dsp:txBody>
      <dsp:txXfrm>
        <a:off x="0" y="1114833"/>
        <a:ext cx="6787166" cy="1114152"/>
      </dsp:txXfrm>
    </dsp:sp>
    <dsp:sp modelId="{F1EA2195-21B1-4E3B-9DE2-AA6D0217F7FF}">
      <dsp:nvSpPr>
        <dsp:cNvPr id="0" name=""/>
        <dsp:cNvSpPr/>
      </dsp:nvSpPr>
      <dsp:spPr>
        <a:xfrm>
          <a:off x="0" y="2228986"/>
          <a:ext cx="6787166"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58ABA668-5F7D-45E6-BD26-FE8BABEF5DEE}">
      <dsp:nvSpPr>
        <dsp:cNvPr id="0" name=""/>
        <dsp:cNvSpPr/>
      </dsp:nvSpPr>
      <dsp:spPr>
        <a:xfrm>
          <a:off x="0" y="2228986"/>
          <a:ext cx="6787166"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All items in “keep” pile must have a final location by end of sorting session</a:t>
          </a:r>
        </a:p>
      </dsp:txBody>
      <dsp:txXfrm>
        <a:off x="0" y="2228986"/>
        <a:ext cx="6787166" cy="1114152"/>
      </dsp:txXfrm>
    </dsp:sp>
    <dsp:sp modelId="{97542C49-BE96-45A3-B365-4A8C4D062C68}">
      <dsp:nvSpPr>
        <dsp:cNvPr id="0" name=""/>
        <dsp:cNvSpPr/>
      </dsp:nvSpPr>
      <dsp:spPr>
        <a:xfrm>
          <a:off x="0" y="3343138"/>
          <a:ext cx="6787166"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7004DAA-9048-49C5-843A-5181618D663C}">
      <dsp:nvSpPr>
        <dsp:cNvPr id="0" name=""/>
        <dsp:cNvSpPr/>
      </dsp:nvSpPr>
      <dsp:spPr>
        <a:xfrm>
          <a:off x="0" y="3343138"/>
          <a:ext cx="6787166"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Discard can mean dumpster, recycle, sell, give away</a:t>
          </a:r>
        </a:p>
      </dsp:txBody>
      <dsp:txXfrm>
        <a:off x="0" y="3343138"/>
        <a:ext cx="6787166" cy="1114152"/>
      </dsp:txXfrm>
    </dsp:sp>
    <dsp:sp modelId="{BD9718C7-63B2-46D0-8887-1AAF23C9275A}">
      <dsp:nvSpPr>
        <dsp:cNvPr id="0" name=""/>
        <dsp:cNvSpPr/>
      </dsp:nvSpPr>
      <dsp:spPr>
        <a:xfrm>
          <a:off x="0" y="4457291"/>
          <a:ext cx="6787166"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EFE671C-2AD1-431C-8FE4-585F78DDC75A}">
      <dsp:nvSpPr>
        <dsp:cNvPr id="0" name=""/>
        <dsp:cNvSpPr/>
      </dsp:nvSpPr>
      <dsp:spPr>
        <a:xfrm>
          <a:off x="0" y="4457291"/>
          <a:ext cx="6787166"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 don’t know”  pile is intended as temporary to move the session along – decision for this pile also needs to be made by the end of session</a:t>
          </a:r>
        </a:p>
      </dsp:txBody>
      <dsp:txXfrm>
        <a:off x="0" y="4457291"/>
        <a:ext cx="6787166" cy="11141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ECB25-326E-42EE-A532-FD2B7D9EAD0A}"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F5E-B8A6-496B-8663-040D30E8B633}" type="slidenum">
              <a:rPr lang="en-US" smtClean="0"/>
              <a:t>‹#›</a:t>
            </a:fld>
            <a:endParaRPr lang="en-US"/>
          </a:p>
        </p:txBody>
      </p:sp>
    </p:spTree>
    <p:extLst>
      <p:ext uri="{BB962C8B-B14F-4D97-AF65-F5344CB8AC3E}">
        <p14:creationId xmlns:p14="http://schemas.microsoft.com/office/powerpoint/2010/main" val="425729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5</a:t>
            </a:fld>
            <a:endParaRPr lang="en-US"/>
          </a:p>
        </p:txBody>
      </p:sp>
    </p:spTree>
    <p:extLst>
      <p:ext uri="{BB962C8B-B14F-4D97-AF65-F5344CB8AC3E}">
        <p14:creationId xmlns:p14="http://schemas.microsoft.com/office/powerpoint/2010/main" val="407695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15</a:t>
            </a:fld>
            <a:endParaRPr lang="en-US"/>
          </a:p>
        </p:txBody>
      </p:sp>
    </p:spTree>
    <p:extLst>
      <p:ext uri="{BB962C8B-B14F-4D97-AF65-F5344CB8AC3E}">
        <p14:creationId xmlns:p14="http://schemas.microsoft.com/office/powerpoint/2010/main" val="264402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16</a:t>
            </a:fld>
            <a:endParaRPr lang="en-US"/>
          </a:p>
        </p:txBody>
      </p:sp>
    </p:spTree>
    <p:extLst>
      <p:ext uri="{BB962C8B-B14F-4D97-AF65-F5344CB8AC3E}">
        <p14:creationId xmlns:p14="http://schemas.microsoft.com/office/powerpoint/2010/main" val="263946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17</a:t>
            </a:fld>
            <a:endParaRPr lang="en-US"/>
          </a:p>
        </p:txBody>
      </p:sp>
    </p:spTree>
    <p:extLst>
      <p:ext uri="{BB962C8B-B14F-4D97-AF65-F5344CB8AC3E}">
        <p14:creationId xmlns:p14="http://schemas.microsoft.com/office/powerpoint/2010/main" val="31165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18</a:t>
            </a:fld>
            <a:endParaRPr lang="en-US"/>
          </a:p>
        </p:txBody>
      </p:sp>
    </p:spTree>
    <p:extLst>
      <p:ext uri="{BB962C8B-B14F-4D97-AF65-F5344CB8AC3E}">
        <p14:creationId xmlns:p14="http://schemas.microsoft.com/office/powerpoint/2010/main" val="3704155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19</a:t>
            </a:fld>
            <a:endParaRPr lang="en-US"/>
          </a:p>
        </p:txBody>
      </p:sp>
    </p:spTree>
    <p:extLst>
      <p:ext uri="{BB962C8B-B14F-4D97-AF65-F5344CB8AC3E}">
        <p14:creationId xmlns:p14="http://schemas.microsoft.com/office/powerpoint/2010/main" val="44193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21</a:t>
            </a:fld>
            <a:endParaRPr lang="en-US"/>
          </a:p>
        </p:txBody>
      </p:sp>
    </p:spTree>
    <p:extLst>
      <p:ext uri="{BB962C8B-B14F-4D97-AF65-F5344CB8AC3E}">
        <p14:creationId xmlns:p14="http://schemas.microsoft.com/office/powerpoint/2010/main" val="3162880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24</a:t>
            </a:fld>
            <a:endParaRPr lang="en-US"/>
          </a:p>
        </p:txBody>
      </p:sp>
    </p:spTree>
    <p:extLst>
      <p:ext uri="{BB962C8B-B14F-4D97-AF65-F5344CB8AC3E}">
        <p14:creationId xmlns:p14="http://schemas.microsoft.com/office/powerpoint/2010/main" val="624028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25</a:t>
            </a:fld>
            <a:endParaRPr lang="en-US"/>
          </a:p>
        </p:txBody>
      </p:sp>
    </p:spTree>
    <p:extLst>
      <p:ext uri="{BB962C8B-B14F-4D97-AF65-F5344CB8AC3E}">
        <p14:creationId xmlns:p14="http://schemas.microsoft.com/office/powerpoint/2010/main" val="258111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27</a:t>
            </a:fld>
            <a:endParaRPr lang="en-US"/>
          </a:p>
        </p:txBody>
      </p:sp>
    </p:spTree>
    <p:extLst>
      <p:ext uri="{BB962C8B-B14F-4D97-AF65-F5344CB8AC3E}">
        <p14:creationId xmlns:p14="http://schemas.microsoft.com/office/powerpoint/2010/main" val="179283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28</a:t>
            </a:fld>
            <a:endParaRPr lang="en-US"/>
          </a:p>
        </p:txBody>
      </p:sp>
    </p:spTree>
    <p:extLst>
      <p:ext uri="{BB962C8B-B14F-4D97-AF65-F5344CB8AC3E}">
        <p14:creationId xmlns:p14="http://schemas.microsoft.com/office/powerpoint/2010/main" val="201703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6</a:t>
            </a:fld>
            <a:endParaRPr lang="en-US"/>
          </a:p>
        </p:txBody>
      </p:sp>
    </p:spTree>
    <p:extLst>
      <p:ext uri="{BB962C8B-B14F-4D97-AF65-F5344CB8AC3E}">
        <p14:creationId xmlns:p14="http://schemas.microsoft.com/office/powerpoint/2010/main" val="2150014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29</a:t>
            </a:fld>
            <a:endParaRPr lang="en-US"/>
          </a:p>
        </p:txBody>
      </p:sp>
    </p:spTree>
    <p:extLst>
      <p:ext uri="{BB962C8B-B14F-4D97-AF65-F5344CB8AC3E}">
        <p14:creationId xmlns:p14="http://schemas.microsoft.com/office/powerpoint/2010/main" val="189173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31</a:t>
            </a:fld>
            <a:endParaRPr lang="en-US"/>
          </a:p>
        </p:txBody>
      </p:sp>
    </p:spTree>
    <p:extLst>
      <p:ext uri="{BB962C8B-B14F-4D97-AF65-F5344CB8AC3E}">
        <p14:creationId xmlns:p14="http://schemas.microsoft.com/office/powerpoint/2010/main" val="59451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33</a:t>
            </a:fld>
            <a:endParaRPr lang="en-US"/>
          </a:p>
        </p:txBody>
      </p:sp>
    </p:spTree>
    <p:extLst>
      <p:ext uri="{BB962C8B-B14F-4D97-AF65-F5344CB8AC3E}">
        <p14:creationId xmlns:p14="http://schemas.microsoft.com/office/powerpoint/2010/main" val="11125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34</a:t>
            </a:fld>
            <a:endParaRPr lang="en-US"/>
          </a:p>
        </p:txBody>
      </p:sp>
    </p:spTree>
    <p:extLst>
      <p:ext uri="{BB962C8B-B14F-4D97-AF65-F5344CB8AC3E}">
        <p14:creationId xmlns:p14="http://schemas.microsoft.com/office/powerpoint/2010/main" val="74596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35</a:t>
            </a:fld>
            <a:endParaRPr lang="en-US"/>
          </a:p>
        </p:txBody>
      </p:sp>
    </p:spTree>
    <p:extLst>
      <p:ext uri="{BB962C8B-B14F-4D97-AF65-F5344CB8AC3E}">
        <p14:creationId xmlns:p14="http://schemas.microsoft.com/office/powerpoint/2010/main" val="319284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dirty="0"/>
              <a:t>Buried in Treasures: Help for Compulsive Acquiring, Saving and Hoarding</a:t>
            </a:r>
            <a:r>
              <a:rPr lang="en-US" sz="1200" dirty="0"/>
              <a:t> by David </a:t>
            </a:r>
            <a:r>
              <a:rPr lang="en-US" sz="1200" dirty="0" err="1"/>
              <a:t>Tolin</a:t>
            </a:r>
            <a:r>
              <a:rPr lang="en-US" sz="1200" dirty="0"/>
              <a:t>, Randy Frost, and Gail </a:t>
            </a:r>
            <a:r>
              <a:rPr lang="en-US" sz="1200" dirty="0" err="1"/>
              <a:t>Steketee</a:t>
            </a:r>
            <a:endParaRPr lang="en-US" sz="1200" dirty="0"/>
          </a:p>
          <a:p>
            <a:pPr>
              <a:lnSpc>
                <a:spcPct val="90000"/>
              </a:lnSpc>
            </a:pPr>
            <a:r>
              <a:rPr lang="en-US" sz="1200" b="1" dirty="0"/>
              <a:t>Digging Out: Helping Your Loved Ones Manage Clutter, Hoarding, &amp; Compulsive Acquiring</a:t>
            </a:r>
            <a:r>
              <a:rPr lang="en-US" sz="1200" dirty="0"/>
              <a:t> by Michael A. Tompkins and Tamara L. Harti</a:t>
            </a:r>
          </a:p>
          <a:p>
            <a:pPr>
              <a:lnSpc>
                <a:spcPct val="90000"/>
              </a:lnSpc>
            </a:pPr>
            <a:r>
              <a:rPr lang="en-US" sz="1200" b="1" dirty="0"/>
              <a:t>Stuff: Compulsive Hoarding and the Meaning of Things</a:t>
            </a:r>
            <a:r>
              <a:rPr lang="en-US" sz="1200" dirty="0"/>
              <a:t> by Gail </a:t>
            </a:r>
            <a:r>
              <a:rPr lang="en-US" sz="1200" dirty="0" err="1"/>
              <a:t>Steketee</a:t>
            </a:r>
            <a:r>
              <a:rPr lang="en-US" sz="1200" dirty="0"/>
              <a:t> and Randy Frost</a:t>
            </a:r>
          </a:p>
          <a:p>
            <a:pPr>
              <a:lnSpc>
                <a:spcPct val="90000"/>
              </a:lnSpc>
            </a:pPr>
            <a:r>
              <a:rPr lang="en-US" sz="1200" b="1" dirty="0"/>
              <a:t>The Hoarding Handbook: A Guide for Human Service Professionals</a:t>
            </a:r>
            <a:r>
              <a:rPr lang="en-US" sz="1200" dirty="0"/>
              <a:t> by Christiana </a:t>
            </a:r>
            <a:r>
              <a:rPr lang="en-US" sz="1200" dirty="0" err="1"/>
              <a:t>Bratiotis</a:t>
            </a:r>
            <a:endParaRPr lang="en-US" sz="1200" dirty="0"/>
          </a:p>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37</a:t>
            </a:fld>
            <a:endParaRPr lang="en-US"/>
          </a:p>
        </p:txBody>
      </p:sp>
    </p:spTree>
    <p:extLst>
      <p:ext uri="{BB962C8B-B14F-4D97-AF65-F5344CB8AC3E}">
        <p14:creationId xmlns:p14="http://schemas.microsoft.com/office/powerpoint/2010/main" val="231190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7</a:t>
            </a:fld>
            <a:endParaRPr lang="en-US"/>
          </a:p>
        </p:txBody>
      </p:sp>
    </p:spTree>
    <p:extLst>
      <p:ext uri="{BB962C8B-B14F-4D97-AF65-F5344CB8AC3E}">
        <p14:creationId xmlns:p14="http://schemas.microsoft.com/office/powerpoint/2010/main" val="289088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8</a:t>
            </a:fld>
            <a:endParaRPr lang="en-US"/>
          </a:p>
        </p:txBody>
      </p:sp>
    </p:spTree>
    <p:extLst>
      <p:ext uri="{BB962C8B-B14F-4D97-AF65-F5344CB8AC3E}">
        <p14:creationId xmlns:p14="http://schemas.microsoft.com/office/powerpoint/2010/main" val="2689441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9</a:t>
            </a:fld>
            <a:endParaRPr lang="en-US"/>
          </a:p>
        </p:txBody>
      </p:sp>
    </p:spTree>
    <p:extLst>
      <p:ext uri="{BB962C8B-B14F-4D97-AF65-F5344CB8AC3E}">
        <p14:creationId xmlns:p14="http://schemas.microsoft.com/office/powerpoint/2010/main" val="128261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10</a:t>
            </a:fld>
            <a:endParaRPr lang="en-US"/>
          </a:p>
        </p:txBody>
      </p:sp>
    </p:spTree>
    <p:extLst>
      <p:ext uri="{BB962C8B-B14F-4D97-AF65-F5344CB8AC3E}">
        <p14:creationId xmlns:p14="http://schemas.microsoft.com/office/powerpoint/2010/main" val="9369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11</a:t>
            </a:fld>
            <a:endParaRPr lang="en-US"/>
          </a:p>
        </p:txBody>
      </p:sp>
    </p:spTree>
    <p:extLst>
      <p:ext uri="{BB962C8B-B14F-4D97-AF65-F5344CB8AC3E}">
        <p14:creationId xmlns:p14="http://schemas.microsoft.com/office/powerpoint/2010/main" val="79620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12</a:t>
            </a:fld>
            <a:endParaRPr lang="en-US"/>
          </a:p>
        </p:txBody>
      </p:sp>
    </p:spTree>
    <p:extLst>
      <p:ext uri="{BB962C8B-B14F-4D97-AF65-F5344CB8AC3E}">
        <p14:creationId xmlns:p14="http://schemas.microsoft.com/office/powerpoint/2010/main" val="103481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F2F5E-B8A6-496B-8663-040D30E8B633}" type="slidenum">
              <a:rPr lang="en-US" smtClean="0"/>
              <a:t>13</a:t>
            </a:fld>
            <a:endParaRPr lang="en-US"/>
          </a:p>
        </p:txBody>
      </p:sp>
    </p:spTree>
    <p:extLst>
      <p:ext uri="{BB962C8B-B14F-4D97-AF65-F5344CB8AC3E}">
        <p14:creationId xmlns:p14="http://schemas.microsoft.com/office/powerpoint/2010/main" val="12932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12/2/2020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12/2/2020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12/2/2020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12/2/2020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12/2/2020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12/2/2020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12/2/2020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12/2/2020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12/2/2020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12/2/2020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12/2/2020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12/2/2020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reativecommons.org/licenses/by-nc-nd/3.0/" TargetMode="External"/><Relationship Id="rId5" Type="http://schemas.openxmlformats.org/officeDocument/2006/relationships/hyperlink" Target="https://discardstudies.com/2017/03/02/an-introduction-to-hoarding/"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12" Type="http://schemas.openxmlformats.org/officeDocument/2006/relationships/image" Target="../media/image15.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4.xml"/><Relationship Id="rId11" Type="http://schemas.openxmlformats.org/officeDocument/2006/relationships/image" Target="../media/image14.png"/><Relationship Id="rId5" Type="http://schemas.openxmlformats.org/officeDocument/2006/relationships/diagramLayout" Target="../diagrams/layout4.xml"/><Relationship Id="rId10" Type="http://schemas.openxmlformats.org/officeDocument/2006/relationships/image" Target="../media/image2.png"/><Relationship Id="rId4" Type="http://schemas.openxmlformats.org/officeDocument/2006/relationships/diagramData" Target="../diagrams/data4.xml"/><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5.xml"/><Relationship Id="rId11" Type="http://schemas.openxmlformats.org/officeDocument/2006/relationships/image" Target="../media/image17.svg"/><Relationship Id="rId5" Type="http://schemas.openxmlformats.org/officeDocument/2006/relationships/diagramLayout" Target="../diagrams/layout5.xml"/><Relationship Id="rId10" Type="http://schemas.openxmlformats.org/officeDocument/2006/relationships/image" Target="../media/image16.png"/><Relationship Id="rId4" Type="http://schemas.openxmlformats.org/officeDocument/2006/relationships/diagramData" Target="../diagrams/data5.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7.xml"/><Relationship Id="rId7" Type="http://schemas.openxmlformats.org/officeDocument/2006/relationships/diagramColors" Target="../diagrams/colors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2.png"/><Relationship Id="rId5" Type="http://schemas.openxmlformats.org/officeDocument/2006/relationships/hyperlink" Target="http://www.challengingdisorganization.org/" TargetMode="External"/><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www.challengingdisorganization.org/" TargetMode="External"/><Relationship Id="rId5" Type="http://schemas.openxmlformats.org/officeDocument/2006/relationships/hyperlink" Target="http://www.smptld.com/" TargetMode="External"/><Relationship Id="rId4" Type="http://schemas.openxmlformats.org/officeDocument/2006/relationships/hyperlink" Target="https://www.pegasusupdx.or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hyperlink" Target="https://www.challengingdisorganization.org/" TargetMode="External"/><Relationship Id="rId13" Type="http://schemas.openxmlformats.org/officeDocument/2006/relationships/hyperlink" Target="https://iocdf.org/" TargetMode="External"/><Relationship Id="rId3" Type="http://schemas.openxmlformats.org/officeDocument/2006/relationships/slideLayout" Target="../slideLayouts/slideLayout7.xml"/><Relationship Id="rId7" Type="http://schemas.openxmlformats.org/officeDocument/2006/relationships/hyperlink" Target="http://www.icarevillage.com/common-concerns-hoarding.aspx" TargetMode="External"/><Relationship Id="rId12" Type="http://schemas.openxmlformats.org/officeDocument/2006/relationships/hyperlink" Target="http://www.northwestrelationships.com/thp.html" TargetMode="External"/><Relationship Id="rId2" Type="http://schemas.openxmlformats.org/officeDocument/2006/relationships/audio" Target="../media/media38.m4a"/><Relationship Id="rId16" Type="http://schemas.openxmlformats.org/officeDocument/2006/relationships/image" Target="../media/image2.png"/><Relationship Id="rId1" Type="http://schemas.microsoft.com/office/2007/relationships/media" Target="../media/media38.m4a"/><Relationship Id="rId6" Type="http://schemas.openxmlformats.org/officeDocument/2006/relationships/hyperlink" Target="http://www.harthosp.org/InstituteOfLiving/AnxietyDisordersCenter/CompulsiveHoarding/OnlineAssessment/default.aspx" TargetMode="External"/><Relationship Id="rId11" Type="http://schemas.openxmlformats.org/officeDocument/2006/relationships/hyperlink" Target="https://clutterersanonymous.org/" TargetMode="External"/><Relationship Id="rId5" Type="http://schemas.openxmlformats.org/officeDocument/2006/relationships/hyperlink" Target="http://www.mayoclinic.com/print/hoarding/DS00966/METHOD=print&amp;DSECTION=all" TargetMode="External"/><Relationship Id="rId15" Type="http://schemas.openxmlformats.org/officeDocument/2006/relationships/hyperlink" Target="https://www.nimh.nih.gov/index.shtml" TargetMode="External"/><Relationship Id="rId10" Type="http://schemas.openxmlformats.org/officeDocument/2006/relationships/hyperlink" Target="https://www.alz.org/" TargetMode="External"/><Relationship Id="rId4" Type="http://schemas.openxmlformats.org/officeDocument/2006/relationships/hyperlink" Target="http://psychcentral.com/blog/archives/2011/03/19/compulsive-hoarding-and-6-tips-to-help/" TargetMode="External"/><Relationship Id="rId9" Type="http://schemas.openxmlformats.org/officeDocument/2006/relationships/hyperlink" Target="https://www.challengingdisorganization.org/clutter-hoarding-scale-" TargetMode="External"/><Relationship Id="rId14" Type="http://schemas.openxmlformats.org/officeDocument/2006/relationships/hyperlink" Target="https://messies.com/"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video" Target="https://www.youtube.com/embed/QXPt1-QrJR4?feature=oembed" TargetMode="Externa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9">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2CF6DD-7FE8-4063-9551-1B7BBCE92AB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8772"/>
          <a:stretch/>
        </p:blipFill>
        <p:spPr>
          <a:xfrm>
            <a:off x="20" y="975"/>
            <a:ext cx="12191980" cy="6858000"/>
          </a:xfrm>
          <a:prstGeom prst="rect">
            <a:avLst/>
          </a:prstGeom>
        </p:spPr>
      </p:pic>
      <p:sp>
        <p:nvSpPr>
          <p:cNvPr id="48" name="Rectangle 41">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854277" y="1475234"/>
            <a:ext cx="3214307" cy="2901694"/>
          </a:xfrm>
        </p:spPr>
        <p:txBody>
          <a:bodyPr anchor="b">
            <a:normAutofit/>
          </a:bodyPr>
          <a:lstStyle/>
          <a:p>
            <a:r>
              <a:rPr lang="en-US" sz="4100">
                <a:solidFill>
                  <a:schemeClr val="tx1"/>
                </a:solidFill>
              </a:rPr>
              <a:t>HOARDING</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858610" y="4608576"/>
            <a:ext cx="3205640" cy="774186"/>
          </a:xfrm>
        </p:spPr>
        <p:txBody>
          <a:bodyPr anchor="t">
            <a:normAutofit/>
          </a:bodyPr>
          <a:lstStyle/>
          <a:p>
            <a:pPr>
              <a:lnSpc>
                <a:spcPct val="100000"/>
              </a:lnSpc>
            </a:pPr>
            <a:r>
              <a:rPr lang="en-US" sz="1600"/>
              <a:t>Stephanie arciga</a:t>
            </a:r>
          </a:p>
          <a:p>
            <a:pPr>
              <a:lnSpc>
                <a:spcPct val="100000"/>
              </a:lnSpc>
            </a:pPr>
            <a:r>
              <a:rPr lang="en-US" sz="1600"/>
              <a:t>behavior consultant</a:t>
            </a:r>
          </a:p>
        </p:txBody>
      </p:sp>
      <p:cxnSp>
        <p:nvCxnSpPr>
          <p:cNvPr id="49" name="Straight Connector 43">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BE628CC-ED85-4384-BD41-DAD96893EA4F}"/>
              </a:ext>
            </a:extLst>
          </p:cNvPr>
          <p:cNvSpPr txBox="1"/>
          <p:nvPr/>
        </p:nvSpPr>
        <p:spPr>
          <a:xfrm>
            <a:off x="9679774" y="6658920"/>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discardstudies.com/2017/03/02/an-introduction-to-hoard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7" name="Audio 6">
            <a:hlinkClick r:id="" action="ppaction://media"/>
            <a:extLst>
              <a:ext uri="{FF2B5EF4-FFF2-40B4-BE49-F238E27FC236}">
                <a16:creationId xmlns:a16="http://schemas.microsoft.com/office/drawing/2014/main" id="{6D92B511-064D-46B5-A4DE-9AAEB1F7F6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3737824"/>
      </p:ext>
    </p:extLst>
  </p:cSld>
  <p:clrMapOvr>
    <a:overrideClrMapping bg1="dk1" tx1="lt1" bg2="dk2" tx2="lt2" accent1="accent1" accent2="accent2" accent3="accent3" accent4="accent4" accent5="accent5" accent6="accent6" hlink="hlink" folHlink="folHlink"/>
  </p:clrMapOvr>
  <p:transition spd="slow" advTm="69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849566-4624-41B3-A642-36D523DF76CC}"/>
              </a:ext>
            </a:extLst>
          </p:cNvPr>
          <p:cNvSpPr txBox="1"/>
          <p:nvPr/>
        </p:nvSpPr>
        <p:spPr>
          <a:xfrm>
            <a:off x="5208946" y="3663648"/>
            <a:ext cx="887054" cy="513375"/>
          </a:xfrm>
          <a:prstGeom prst="rect">
            <a:avLst/>
          </a:prstGeom>
          <a:noFill/>
          <a:ln>
            <a:solidFill>
              <a:schemeClr val="bg1">
                <a:lumMod val="75000"/>
              </a:schemeClr>
            </a:solidFill>
          </a:ln>
        </p:spPr>
        <p:txBody>
          <a:bodyPr wrap="square" rtlCol="0">
            <a:spAutoFit/>
          </a:bodyPr>
          <a:lstStyle/>
          <a:p>
            <a:endParaRPr lang="en-US" dirty="0"/>
          </a:p>
        </p:txBody>
      </p:sp>
      <p:sp>
        <p:nvSpPr>
          <p:cNvPr id="41" name="Rectangle 4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4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9342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6B3309-953D-45C6-AFEA-F1074C02117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Variations of Hoarding </a:t>
            </a:r>
          </a:p>
        </p:txBody>
      </p:sp>
      <p:cxnSp>
        <p:nvCxnSpPr>
          <p:cNvPr id="49" name="Straight Connector 4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70242D54-E30B-4BDE-AB7F-740B8F5354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descr="Timeline&#10;&#10;Description automatically generated">
            <a:extLst>
              <a:ext uri="{FF2B5EF4-FFF2-40B4-BE49-F238E27FC236}">
                <a16:creationId xmlns:a16="http://schemas.microsoft.com/office/drawing/2014/main" id="{A63EBADF-1C44-41C2-AEC9-A4DF8AC069C2}"/>
              </a:ext>
            </a:extLst>
          </p:cNvPr>
          <p:cNvPicPr>
            <a:picLocks noChangeAspect="1"/>
          </p:cNvPicPr>
          <p:nvPr/>
        </p:nvPicPr>
        <p:blipFill>
          <a:blip r:embed="rId6"/>
          <a:stretch>
            <a:fillRect/>
          </a:stretch>
        </p:blipFill>
        <p:spPr>
          <a:xfrm>
            <a:off x="4876800" y="0"/>
            <a:ext cx="7162800" cy="6324600"/>
          </a:xfrm>
          <a:prstGeom prst="rect">
            <a:avLst/>
          </a:prstGeom>
        </p:spPr>
      </p:pic>
    </p:spTree>
    <p:extLst>
      <p:ext uri="{BB962C8B-B14F-4D97-AF65-F5344CB8AC3E}">
        <p14:creationId xmlns:p14="http://schemas.microsoft.com/office/powerpoint/2010/main" val="817351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9572">
        <p15:prstTrans prst="fracture"/>
      </p:transition>
    </mc:Choice>
    <mc:Fallback xmlns="">
      <p:transition spd="slow" advTm="49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47BB9-2290-415D-AD4A-211C87F4B5B0}"/>
              </a:ext>
            </a:extLst>
          </p:cNvPr>
          <p:cNvSpPr>
            <a:spLocks noGrp="1"/>
          </p:cNvSpPr>
          <p:nvPr>
            <p:ph type="title"/>
          </p:nvPr>
        </p:nvSpPr>
        <p:spPr>
          <a:xfrm>
            <a:off x="1097280" y="286603"/>
            <a:ext cx="10058400" cy="1450757"/>
          </a:xfrm>
        </p:spPr>
        <p:txBody>
          <a:bodyPr>
            <a:normAutofit/>
          </a:bodyPr>
          <a:lstStyle/>
          <a:p>
            <a:r>
              <a:rPr lang="en-US" dirty="0"/>
              <a:t>Consequences of Hoarding </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2093F9C2-324F-426C-A590-C5C647960625}"/>
              </a:ext>
            </a:extLst>
          </p:cNvPr>
          <p:cNvGraphicFramePr>
            <a:graphicFrameLocks noGrp="1"/>
          </p:cNvGraphicFramePr>
          <p:nvPr>
            <p:ph idx="1"/>
            <p:extLst>
              <p:ext uri="{D42A27DB-BD31-4B8C-83A1-F6EECF244321}">
                <p14:modId xmlns:p14="http://schemas.microsoft.com/office/powerpoint/2010/main" val="75232455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75ABB06-F374-4432-A47D-6F1966109E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587145"/>
      </p:ext>
    </p:extLst>
  </p:cSld>
  <p:clrMapOvr>
    <a:masterClrMapping/>
  </p:clrMapOvr>
  <mc:AlternateContent xmlns:mc="http://schemas.openxmlformats.org/markup-compatibility/2006" xmlns:p14="http://schemas.microsoft.com/office/powerpoint/2010/main">
    <mc:Choice Requires="p14">
      <p:transition spd="slow" p14:dur="2000" advTm="36535"/>
    </mc:Choice>
    <mc:Fallback xmlns="">
      <p:transition spd="slow" advTm="3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9F92251-87A8-4F06-9414-33E0C747AD28}"/>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Diagnosing Hoarding Disorder </a:t>
            </a:r>
          </a:p>
        </p:txBody>
      </p:sp>
      <p:cxnSp>
        <p:nvCxnSpPr>
          <p:cNvPr id="23" name="Straight Connector 22">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9FA605-08F4-432B-8F05-24682A86530A}"/>
              </a:ext>
            </a:extLst>
          </p:cNvPr>
          <p:cNvSpPr>
            <a:spLocks noGrp="1"/>
          </p:cNvSpPr>
          <p:nvPr>
            <p:ph idx="1"/>
          </p:nvPr>
        </p:nvSpPr>
        <p:spPr>
          <a:xfrm>
            <a:off x="1097279" y="2505069"/>
            <a:ext cx="5977938" cy="3383902"/>
          </a:xfrm>
        </p:spPr>
        <p:txBody>
          <a:bodyPr>
            <a:normAutofit/>
          </a:bodyPr>
          <a:lstStyle/>
          <a:p>
            <a:r>
              <a:rPr lang="en-US" sz="1800">
                <a:solidFill>
                  <a:srgbClr val="FFFFFF"/>
                </a:solidFill>
                <a:latin typeface="roboto"/>
              </a:rPr>
              <a:t>Specific symptoms for a hoarding diagnosis include:</a:t>
            </a:r>
          </a:p>
          <a:p>
            <a:pPr lvl="1">
              <a:buFont typeface="Arial" panose="020B0604020202020204" pitchFamily="34" charset="0"/>
              <a:buChar char="•"/>
            </a:pPr>
            <a:r>
              <a:rPr lang="en-US" sz="1800">
                <a:solidFill>
                  <a:srgbClr val="FFFFFF"/>
                </a:solidFill>
                <a:latin typeface="roboto"/>
              </a:rPr>
              <a:t>Lasting problems with throwing out or giving away possessions, regardless of their actual value.</a:t>
            </a:r>
          </a:p>
          <a:p>
            <a:pPr lvl="1">
              <a:buFont typeface="Arial" panose="020B0604020202020204" pitchFamily="34" charset="0"/>
              <a:buChar char="•"/>
            </a:pPr>
            <a:r>
              <a:rPr lang="en-US" sz="1800">
                <a:solidFill>
                  <a:srgbClr val="FFFFFF"/>
                </a:solidFill>
                <a:latin typeface="roboto"/>
              </a:rPr>
              <a:t>The problems are due to a perceived need to save the items and to distress linked to parting with them.</a:t>
            </a:r>
          </a:p>
          <a:p>
            <a:pPr lvl="1">
              <a:buFont typeface="Arial" panose="020B0604020202020204" pitchFamily="34" charset="0"/>
              <a:buChar char="•"/>
            </a:pPr>
            <a:r>
              <a:rPr lang="en-US" sz="1800">
                <a:solidFill>
                  <a:srgbClr val="FFFFFF"/>
                </a:solidFill>
                <a:latin typeface="roboto"/>
              </a:rPr>
              <a:t>Items fill, block and clutter active living spaces so they cannot be used, or use is hampered by the large amount of items (if living spaces are clear it is due to help from others).</a:t>
            </a:r>
          </a:p>
          <a:p>
            <a:endParaRPr lang="en-US" sz="1800">
              <a:solidFill>
                <a:srgbClr val="FFFFFF"/>
              </a:solidFill>
            </a:endParaRPr>
          </a:p>
        </p:txBody>
      </p:sp>
      <p:pic>
        <p:nvPicPr>
          <p:cNvPr id="7" name="Graphic 6" descr="Doctor">
            <a:extLst>
              <a:ext uri="{FF2B5EF4-FFF2-40B4-BE49-F238E27FC236}">
                <a16:creationId xmlns:a16="http://schemas.microsoft.com/office/drawing/2014/main" id="{FE37E2BC-38FC-45D9-B07B-32BE52EAA8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7529" y="1326524"/>
            <a:ext cx="4028155" cy="4159875"/>
          </a:xfrm>
          <a:prstGeom prst="rect">
            <a:avLst/>
          </a:prstGeom>
        </p:spPr>
      </p:pic>
      <p:pic>
        <p:nvPicPr>
          <p:cNvPr id="6" name="Audio 5">
            <a:hlinkClick r:id="" action="ppaction://media"/>
            <a:extLst>
              <a:ext uri="{FF2B5EF4-FFF2-40B4-BE49-F238E27FC236}">
                <a16:creationId xmlns:a16="http://schemas.microsoft.com/office/drawing/2014/main" id="{E558E93A-ABEE-4F65-99F6-E72CBEEC7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2444502"/>
      </p:ext>
    </p:extLst>
  </p:cSld>
  <p:clrMapOvr>
    <a:masterClrMapping/>
  </p:clrMapOvr>
  <mc:AlternateContent xmlns:mc="http://schemas.openxmlformats.org/markup-compatibility/2006" xmlns:p14="http://schemas.microsoft.com/office/powerpoint/2010/main">
    <mc:Choice Requires="p14">
      <p:transition spd="slow" p14:dur="2500" advTm="60467">
        <p:checker/>
      </p:transition>
    </mc:Choice>
    <mc:Fallback xmlns="">
      <p:transition spd="slow" advTm="60467">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287338"/>
            <a:ext cx="10058400" cy="4122737"/>
          </a:xfrm>
        </p:spPr>
        <p:txBody>
          <a:bodyPr>
            <a:normAutofit/>
          </a:bodyPr>
          <a:lstStyle/>
          <a:p>
            <a:r>
              <a:rPr lang="en-US" dirty="0"/>
              <a:t>Hoarding Disorder in Older Adults(OA)</a:t>
            </a:r>
          </a:p>
        </p:txBody>
      </p:sp>
      <p:pic>
        <p:nvPicPr>
          <p:cNvPr id="7" name="Audio 6">
            <a:hlinkClick r:id="" action="ppaction://media"/>
            <a:extLst>
              <a:ext uri="{FF2B5EF4-FFF2-40B4-BE49-F238E27FC236}">
                <a16:creationId xmlns:a16="http://schemas.microsoft.com/office/drawing/2014/main" id="{287F5FD3-3264-41BA-939E-4D53A54E0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533259"/>
      </p:ext>
    </p:extLst>
  </p:cSld>
  <p:clrMapOvr>
    <a:masterClrMapping/>
  </p:clrMapOvr>
  <mc:AlternateContent xmlns:mc="http://schemas.openxmlformats.org/markup-compatibility/2006" xmlns:p14="http://schemas.microsoft.com/office/powerpoint/2010/main">
    <mc:Choice Requires="p14">
      <p:transition spd="slow" p14:dur="1400" advTm="57361">
        <p14:ripple/>
      </p:transition>
    </mc:Choice>
    <mc:Fallback xmlns="">
      <p:transition spd="slow" advTm="57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A75D-1B01-4A21-8DBE-6B18FF6EBDDC}"/>
              </a:ext>
            </a:extLst>
          </p:cNvPr>
          <p:cNvSpPr>
            <a:spLocks noGrp="1"/>
          </p:cNvSpPr>
          <p:nvPr>
            <p:ph type="title"/>
          </p:nvPr>
        </p:nvSpPr>
        <p:spPr>
          <a:xfrm>
            <a:off x="2152650" y="365126"/>
            <a:ext cx="7886700" cy="1325563"/>
          </a:xfrm>
        </p:spPr>
        <p:txBody>
          <a:bodyPr>
            <a:normAutofit/>
          </a:bodyPr>
          <a:lstStyle/>
          <a:p>
            <a:pPr algn="ctr"/>
            <a:r>
              <a:rPr lang="en-US" dirty="0"/>
              <a:t>IMPORTANT</a:t>
            </a:r>
          </a:p>
        </p:txBody>
      </p:sp>
      <p:graphicFrame>
        <p:nvGraphicFramePr>
          <p:cNvPr id="5" name="Content Placeholder 2">
            <a:extLst>
              <a:ext uri="{FF2B5EF4-FFF2-40B4-BE49-F238E27FC236}">
                <a16:creationId xmlns:a16="http://schemas.microsoft.com/office/drawing/2014/main" id="{8B8FEFB1-386D-4840-B333-2A5BA76A181A}"/>
              </a:ext>
            </a:extLst>
          </p:cNvPr>
          <p:cNvGraphicFramePr>
            <a:graphicFrameLocks noGrp="1"/>
          </p:cNvGraphicFramePr>
          <p:nvPr>
            <p:ph idx="1"/>
            <p:extLst>
              <p:ext uri="{D42A27DB-BD31-4B8C-83A1-F6EECF244321}">
                <p14:modId xmlns:p14="http://schemas.microsoft.com/office/powerpoint/2010/main" val="4134856115"/>
              </p:ext>
            </p:extLst>
          </p:nvPr>
        </p:nvGraphicFramePr>
        <p:xfrm>
          <a:off x="901521" y="2112135"/>
          <a:ext cx="10612192" cy="3773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2CDCF72-45F5-47DD-AA9B-F9AB1102A0AE}"/>
              </a:ext>
            </a:extLst>
          </p:cNvPr>
          <p:cNvSpPr txBox="1"/>
          <p:nvPr/>
        </p:nvSpPr>
        <p:spPr>
          <a:xfrm rot="5400000">
            <a:off x="10671938" y="5369868"/>
            <a:ext cx="461665" cy="2514600"/>
          </a:xfrm>
          <a:prstGeom prst="rect">
            <a:avLst/>
          </a:prstGeom>
          <a:noFill/>
        </p:spPr>
        <p:txBody>
          <a:bodyPr vert="vert270" wrap="square" rtlCol="0">
            <a:spAutoFit/>
          </a:bodyPr>
          <a:lstStyle/>
          <a:p>
            <a:r>
              <a:rPr lang="en-US" dirty="0">
                <a:solidFill>
                  <a:schemeClr val="bg1"/>
                </a:solidFill>
              </a:rPr>
              <a:t>Dhar, Nirmala</a:t>
            </a:r>
          </a:p>
        </p:txBody>
      </p:sp>
      <p:pic>
        <p:nvPicPr>
          <p:cNvPr id="7" name="Audio 6">
            <a:hlinkClick r:id="" action="ppaction://media"/>
            <a:extLst>
              <a:ext uri="{FF2B5EF4-FFF2-40B4-BE49-F238E27FC236}">
                <a16:creationId xmlns:a16="http://schemas.microsoft.com/office/drawing/2014/main" id="{B061E82A-D4C3-4B8F-8239-0C260F5FF9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8911369"/>
      </p:ext>
    </p:extLst>
  </p:cSld>
  <p:clrMapOvr>
    <a:masterClrMapping/>
  </p:clrMapOvr>
  <mc:AlternateContent xmlns:mc="http://schemas.openxmlformats.org/markup-compatibility/2006" xmlns:p14="http://schemas.microsoft.com/office/powerpoint/2010/main">
    <mc:Choice Requires="p14">
      <p:transition spd="slow" p14:dur="3400" advTm="32429">
        <p14:reveal/>
      </p:transition>
    </mc:Choice>
    <mc:Fallback xmlns="">
      <p:transition spd="slow" advTm="32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1F2C-7A2C-42FF-B95E-7274CE1DE0B7}"/>
              </a:ext>
            </a:extLst>
          </p:cNvPr>
          <p:cNvSpPr>
            <a:spLocks noGrp="1"/>
          </p:cNvSpPr>
          <p:nvPr>
            <p:ph type="title"/>
          </p:nvPr>
        </p:nvSpPr>
        <p:spPr/>
        <p:txBody>
          <a:bodyPr/>
          <a:lstStyle/>
          <a:p>
            <a:r>
              <a:rPr lang="en-US" dirty="0"/>
              <a:t>An assessment for hoarding may include questions such as:</a:t>
            </a:r>
          </a:p>
        </p:txBody>
      </p:sp>
      <p:sp>
        <p:nvSpPr>
          <p:cNvPr id="3" name="Content Placeholder 2">
            <a:extLst>
              <a:ext uri="{FF2B5EF4-FFF2-40B4-BE49-F238E27FC236}">
                <a16:creationId xmlns:a16="http://schemas.microsoft.com/office/drawing/2014/main" id="{AEB050D9-57F7-4EA4-B86C-4DB4CE4E1DA2}"/>
              </a:ext>
            </a:extLst>
          </p:cNvPr>
          <p:cNvSpPr>
            <a:spLocks noGrp="1"/>
          </p:cNvSpPr>
          <p:nvPr>
            <p:ph idx="1"/>
          </p:nvPr>
        </p:nvSpPr>
        <p:spPr/>
        <p:txBody>
          <a:bodyPr>
            <a:normAutofit lnSpcReduction="10000"/>
          </a:bodyPr>
          <a:lstStyle/>
          <a:p>
            <a:r>
              <a:rPr lang="en-US" dirty="0"/>
              <a:t>Do you have trouble discarding (or recycling, selling or giving away) things that most other people would get rid of?</a:t>
            </a:r>
          </a:p>
          <a:p>
            <a:r>
              <a:rPr lang="en-US" dirty="0"/>
              <a:t>Because of the clutter or number of possessions, how difficult is it to use the rooms and surfaces in your home?</a:t>
            </a:r>
          </a:p>
          <a:p>
            <a:r>
              <a:rPr lang="en-US" dirty="0"/>
              <a:t>To what extent do you buy items or acquire free things that you do not need or have enough space for?</a:t>
            </a:r>
          </a:p>
          <a:p>
            <a:r>
              <a:rPr lang="en-US" dirty="0"/>
              <a:t>To what extent do your hoarding, saving, acquisition and clutter affect your daily functioning?</a:t>
            </a:r>
          </a:p>
          <a:p>
            <a:r>
              <a:rPr lang="en-US" dirty="0"/>
              <a:t>How much do these symptoms interfere with school, work or your social or family life?</a:t>
            </a:r>
          </a:p>
          <a:p>
            <a:r>
              <a:rPr lang="en-US" dirty="0"/>
              <a:t>How much distress do these symptoms cause you?</a:t>
            </a:r>
          </a:p>
          <a:p>
            <a:endParaRPr lang="en-US" dirty="0"/>
          </a:p>
        </p:txBody>
      </p:sp>
      <p:pic>
        <p:nvPicPr>
          <p:cNvPr id="4" name="Audio 3">
            <a:hlinkClick r:id="" action="ppaction://media"/>
            <a:extLst>
              <a:ext uri="{FF2B5EF4-FFF2-40B4-BE49-F238E27FC236}">
                <a16:creationId xmlns:a16="http://schemas.microsoft.com/office/drawing/2014/main" id="{BC6E1A68-9980-4E51-B5C1-31BFFDCB3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2519441"/>
      </p:ext>
    </p:extLst>
  </p:cSld>
  <p:clrMapOvr>
    <a:masterClrMapping/>
  </p:clrMapOvr>
  <p:transition spd="slow" advTm="85675">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E34886-75A9-4394-B424-E58D077280A5}"/>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Causes and Risk Factors </a:t>
            </a:r>
          </a:p>
        </p:txBody>
      </p:sp>
      <p:cxnSp>
        <p:nvCxnSpPr>
          <p:cNvPr id="31" name="Straight Connector 30">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descr="DNA">
            <a:extLst>
              <a:ext uri="{FF2B5EF4-FFF2-40B4-BE49-F238E27FC236}">
                <a16:creationId xmlns:a16="http://schemas.microsoft.com/office/drawing/2014/main" id="{71C68C33-3A67-4324-B8D5-C64F95E8F5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1248" y="640080"/>
            <a:ext cx="5577840" cy="5577840"/>
          </a:xfrm>
          <a:prstGeom prst="rect">
            <a:avLst/>
          </a:prstGeom>
        </p:spPr>
      </p:pic>
      <p:pic>
        <p:nvPicPr>
          <p:cNvPr id="5" name="Audio 4">
            <a:hlinkClick r:id="" action="ppaction://media"/>
            <a:extLst>
              <a:ext uri="{FF2B5EF4-FFF2-40B4-BE49-F238E27FC236}">
                <a16:creationId xmlns:a16="http://schemas.microsoft.com/office/drawing/2014/main" id="{A6FE446D-2970-477D-928A-5E1F1C711F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66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216">
        <p15:prstTrans prst="peelOff"/>
      </p:transition>
    </mc:Choice>
    <mc:Fallback xmlns="">
      <p:transition spd="slow" advTm="63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27D48E4-D047-4D1D-A8FD-617993C36F3C}"/>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Treatment </a:t>
            </a:r>
          </a:p>
        </p:txBody>
      </p:sp>
      <p:cxnSp>
        <p:nvCxnSpPr>
          <p:cNvPr id="36" name="Straight Connector 35">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descr="Medicine">
            <a:extLst>
              <a:ext uri="{FF2B5EF4-FFF2-40B4-BE49-F238E27FC236}">
                <a16:creationId xmlns:a16="http://schemas.microsoft.com/office/drawing/2014/main" id="{D6EB4D64-0329-4BAF-8D42-F065353628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1248" y="640080"/>
            <a:ext cx="5577840" cy="5577840"/>
          </a:xfrm>
          <a:prstGeom prst="rect">
            <a:avLst/>
          </a:prstGeom>
        </p:spPr>
      </p:pic>
      <p:pic>
        <p:nvPicPr>
          <p:cNvPr id="4" name="Audio 3">
            <a:hlinkClick r:id="" action="ppaction://media"/>
            <a:extLst>
              <a:ext uri="{FF2B5EF4-FFF2-40B4-BE49-F238E27FC236}">
                <a16:creationId xmlns:a16="http://schemas.microsoft.com/office/drawing/2014/main" id="{795712FC-4BF8-48B2-A6CD-F9AFB33A41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50752141"/>
      </p:ext>
    </p:extLst>
  </p:cSld>
  <p:clrMapOvr>
    <a:masterClrMapping/>
  </p:clrMapOvr>
  <mc:AlternateContent xmlns:mc="http://schemas.openxmlformats.org/markup-compatibility/2006" xmlns:p14="http://schemas.microsoft.com/office/powerpoint/2010/main">
    <mc:Choice Requires="p14">
      <p:transition spd="slow" p14:dur="900" advTm="59551">
        <p14:warp dir="in"/>
      </p:transition>
    </mc:Choice>
    <mc:Fallback xmlns="">
      <p:transition spd="slow" advTm="59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C9BEB-E8D3-48D7-BC49-906C4092848E}"/>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200" dirty="0">
                <a:solidFill>
                  <a:schemeClr val="tx1">
                    <a:lumMod val="85000"/>
                    <a:lumOff val="15000"/>
                  </a:schemeClr>
                </a:solidFill>
              </a:rPr>
              <a:t>Empathy and Building a Trusting Relationship with a Hoarder</a:t>
            </a:r>
          </a:p>
        </p:txBody>
      </p:sp>
      <p:cxnSp>
        <p:nvCxnSpPr>
          <p:cNvPr id="26" name="Straight Connector 25">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B8F6B268-4C0A-40C2-B218-F80CF9701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8317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advTm="67370">
        <p14:gallery dir="l"/>
      </p:transition>
    </mc:Choice>
    <mc:Fallback xmlns="">
      <p:transition spd="slow" advTm="67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5D64-46A4-4F00-B4A9-FBA45712DE51}"/>
              </a:ext>
            </a:extLst>
          </p:cNvPr>
          <p:cNvSpPr>
            <a:spLocks noGrp="1"/>
          </p:cNvSpPr>
          <p:nvPr>
            <p:ph type="title"/>
          </p:nvPr>
        </p:nvSpPr>
        <p:spPr>
          <a:xfrm>
            <a:off x="2152650" y="365126"/>
            <a:ext cx="7886700" cy="1325563"/>
          </a:xfrm>
        </p:spPr>
        <p:txBody>
          <a:bodyPr>
            <a:normAutofit/>
          </a:bodyPr>
          <a:lstStyle/>
          <a:p>
            <a:r>
              <a:rPr lang="en-US" dirty="0"/>
              <a:t>IDENTIFY NEEDS</a:t>
            </a:r>
          </a:p>
        </p:txBody>
      </p:sp>
      <p:graphicFrame>
        <p:nvGraphicFramePr>
          <p:cNvPr id="5" name="Content Placeholder 2">
            <a:extLst>
              <a:ext uri="{FF2B5EF4-FFF2-40B4-BE49-F238E27FC236}">
                <a16:creationId xmlns:a16="http://schemas.microsoft.com/office/drawing/2014/main" id="{D2B620D4-6766-4CE2-A69D-FEB39BE1987D}"/>
              </a:ext>
            </a:extLst>
          </p:cNvPr>
          <p:cNvGraphicFramePr>
            <a:graphicFrameLocks noGrp="1"/>
          </p:cNvGraphicFramePr>
          <p:nvPr>
            <p:ph idx="1"/>
            <p:extLst>
              <p:ext uri="{D42A27DB-BD31-4B8C-83A1-F6EECF244321}">
                <p14:modId xmlns:p14="http://schemas.microsoft.com/office/powerpoint/2010/main" val="1739540107"/>
              </p:ext>
            </p:extLst>
          </p:nvPr>
        </p:nvGraphicFramePr>
        <p:xfrm>
          <a:off x="1197735" y="1918952"/>
          <a:ext cx="8944646" cy="41617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7FD608EE-0FEB-433B-840B-299A07D53D14}"/>
              </a:ext>
            </a:extLst>
          </p:cNvPr>
          <p:cNvSpPr txBox="1"/>
          <p:nvPr/>
        </p:nvSpPr>
        <p:spPr>
          <a:xfrm rot="5400000">
            <a:off x="9911548" y="5566202"/>
            <a:ext cx="461665" cy="2121932"/>
          </a:xfrm>
          <a:prstGeom prst="rect">
            <a:avLst/>
          </a:prstGeom>
          <a:noFill/>
        </p:spPr>
        <p:txBody>
          <a:bodyPr vert="vert270" wrap="square" rtlCol="0">
            <a:spAutoFit/>
          </a:bodyPr>
          <a:lstStyle/>
          <a:p>
            <a:r>
              <a:rPr lang="en-US" dirty="0">
                <a:solidFill>
                  <a:schemeClr val="bg1"/>
                </a:solidFill>
              </a:rPr>
              <a:t>Dhar, Nirmala</a:t>
            </a:r>
          </a:p>
        </p:txBody>
      </p:sp>
      <p:pic>
        <p:nvPicPr>
          <p:cNvPr id="7" name="Audio 6">
            <a:hlinkClick r:id="" action="ppaction://media"/>
            <a:extLst>
              <a:ext uri="{FF2B5EF4-FFF2-40B4-BE49-F238E27FC236}">
                <a16:creationId xmlns:a16="http://schemas.microsoft.com/office/drawing/2014/main" id="{F6B80006-F9A2-4308-A1A7-BC46D45E0E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4651529"/>
      </p:ext>
    </p:extLst>
  </p:cSld>
  <p:clrMapOvr>
    <a:masterClrMapping/>
  </p:clrMapOvr>
  <p:transition spd="slow" advTm="4054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7" name="Graphic 6" descr="Brain in head">
            <a:extLst>
              <a:ext uri="{FF2B5EF4-FFF2-40B4-BE49-F238E27FC236}">
                <a16:creationId xmlns:a16="http://schemas.microsoft.com/office/drawing/2014/main" id="{8BE3990C-7A1B-4D46-8B7E-608E72E8AB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764" y="1770977"/>
            <a:ext cx="3294253" cy="3294253"/>
          </a:xfrm>
          <a:prstGeom prst="rect">
            <a:avLst/>
          </a:prstGeom>
        </p:spPr>
      </p:pic>
      <p:sp>
        <p:nvSpPr>
          <p:cNvPr id="12" name="Rectangle 11">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F633A7-3A7C-49AF-86F9-233449885276}"/>
              </a:ext>
            </a:extLst>
          </p:cNvPr>
          <p:cNvSpPr>
            <a:spLocks noGrp="1"/>
          </p:cNvSpPr>
          <p:nvPr>
            <p:ph type="title"/>
          </p:nvPr>
        </p:nvSpPr>
        <p:spPr>
          <a:xfrm>
            <a:off x="5315801" y="516835"/>
            <a:ext cx="5778919" cy="1666501"/>
          </a:xfrm>
        </p:spPr>
        <p:txBody>
          <a:bodyPr>
            <a:normAutofit/>
          </a:bodyPr>
          <a:lstStyle/>
          <a:p>
            <a:r>
              <a:rPr lang="en-US" sz="4000">
                <a:solidFill>
                  <a:srgbClr val="FFFFFF"/>
                </a:solidFill>
              </a:rPr>
              <a:t>Learning Objectives </a:t>
            </a:r>
          </a:p>
        </p:txBody>
      </p:sp>
      <p:cxnSp>
        <p:nvCxnSpPr>
          <p:cNvPr id="14" name="Straight Connector 13">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3DEAAA-327B-4BC1-9624-4E9755009554}"/>
              </a:ext>
            </a:extLst>
          </p:cNvPr>
          <p:cNvSpPr>
            <a:spLocks noGrp="1"/>
          </p:cNvSpPr>
          <p:nvPr>
            <p:ph idx="1"/>
          </p:nvPr>
        </p:nvSpPr>
        <p:spPr>
          <a:xfrm>
            <a:off x="5315802" y="2505069"/>
            <a:ext cx="5778919" cy="3383902"/>
          </a:xfrm>
        </p:spPr>
        <p:txBody>
          <a:bodyPr>
            <a:normAutofit/>
          </a:bodyPr>
          <a:lstStyle/>
          <a:p>
            <a:pPr>
              <a:buFont typeface="Wingdings" panose="05000000000000000000" pitchFamily="2" charset="2"/>
              <a:buChar char="q"/>
            </a:pPr>
            <a:r>
              <a:rPr lang="en-US" sz="2800" dirty="0">
                <a:solidFill>
                  <a:srgbClr val="FFFFFF"/>
                </a:solidFill>
              </a:rPr>
              <a:t>Participants will know about the prevalence, vulnerabilities and key features of this disorder</a:t>
            </a:r>
          </a:p>
          <a:p>
            <a:pPr>
              <a:buFont typeface="Wingdings" panose="05000000000000000000" pitchFamily="2" charset="2"/>
              <a:buChar char="q"/>
            </a:pPr>
            <a:r>
              <a:rPr lang="en-US" sz="2800" dirty="0">
                <a:solidFill>
                  <a:srgbClr val="FFFFFF"/>
                </a:solidFill>
              </a:rPr>
              <a:t>Participants will gain knowledge about interventions</a:t>
            </a:r>
            <a:r>
              <a:rPr lang="en-US" sz="1800" dirty="0">
                <a:solidFill>
                  <a:srgbClr val="FFFFFF"/>
                </a:solidFill>
              </a:rPr>
              <a:t>. </a:t>
            </a:r>
          </a:p>
        </p:txBody>
      </p:sp>
      <p:pic>
        <p:nvPicPr>
          <p:cNvPr id="8" name="Audio 7">
            <a:hlinkClick r:id="" action="ppaction://media"/>
            <a:extLst>
              <a:ext uri="{FF2B5EF4-FFF2-40B4-BE49-F238E27FC236}">
                <a16:creationId xmlns:a16="http://schemas.microsoft.com/office/drawing/2014/main" id="{C3F7C321-7A00-4F41-9F9B-DA122F131D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7622615"/>
      </p:ext>
    </p:extLst>
  </p:cSld>
  <p:clrMapOvr>
    <a:masterClrMapping/>
  </p:clrMapOvr>
  <mc:AlternateContent xmlns:mc="http://schemas.openxmlformats.org/markup-compatibility/2006" xmlns:p14="http://schemas.microsoft.com/office/powerpoint/2010/main">
    <mc:Choice Requires="p14">
      <p:transition spd="slow" p14:dur="3400" advTm="13209">
        <p14:reveal/>
      </p:transition>
    </mc:Choice>
    <mc:Fallback xmlns="">
      <p:transition spd="slow" advTm="13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7BE7FA-C9FD-4200-AB2D-7C5A640A3228}"/>
              </a:ext>
            </a:extLst>
          </p:cNvPr>
          <p:cNvSpPr>
            <a:spLocks noGrp="1"/>
          </p:cNvSpPr>
          <p:nvPr>
            <p:ph type="title"/>
          </p:nvPr>
        </p:nvSpPr>
        <p:spPr>
          <a:xfrm>
            <a:off x="361511" y="634946"/>
            <a:ext cx="3971050" cy="5055904"/>
          </a:xfrm>
        </p:spPr>
        <p:txBody>
          <a:bodyPr anchor="ctr">
            <a:normAutofit/>
          </a:bodyPr>
          <a:lstStyle/>
          <a:p>
            <a:pPr algn="ctr"/>
            <a:r>
              <a:rPr lang="en-US" sz="3600" b="1" dirty="0"/>
              <a:t>Communicating with Hoarders</a:t>
            </a:r>
          </a:p>
        </p:txBody>
      </p:sp>
      <p:cxnSp>
        <p:nvCxnSpPr>
          <p:cNvPr id="19" name="Straight Connector 18">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3" name="Content Placeholder 2">
            <a:extLst>
              <a:ext uri="{FF2B5EF4-FFF2-40B4-BE49-F238E27FC236}">
                <a16:creationId xmlns:a16="http://schemas.microsoft.com/office/drawing/2014/main" id="{3E0609C4-C9B0-44CD-A3E8-B065D4274F72}"/>
              </a:ext>
            </a:extLst>
          </p:cNvPr>
          <p:cNvGraphicFramePr>
            <a:graphicFrameLocks noGrp="1"/>
          </p:cNvGraphicFramePr>
          <p:nvPr>
            <p:ph idx="1"/>
            <p:extLst>
              <p:ext uri="{D42A27DB-BD31-4B8C-83A1-F6EECF244321}">
                <p14:modId xmlns:p14="http://schemas.microsoft.com/office/powerpoint/2010/main" val="3818116887"/>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84D6D4BD-BD1B-4BA4-B12A-6160E284A722}"/>
              </a:ext>
            </a:extLst>
          </p:cNvPr>
          <p:cNvPicPr>
            <a:picLocks noChangeAspect="1"/>
          </p:cNvPicPr>
          <p:nvPr/>
        </p:nvPicPr>
        <p:blipFill>
          <a:blip r:embed="rId9"/>
          <a:stretch>
            <a:fillRect/>
          </a:stretch>
        </p:blipFill>
        <p:spPr>
          <a:xfrm>
            <a:off x="4825705" y="29928"/>
            <a:ext cx="7151228" cy="6370872"/>
          </a:xfrm>
          <a:prstGeom prst="rect">
            <a:avLst/>
          </a:prstGeom>
        </p:spPr>
      </p:pic>
      <p:pic>
        <p:nvPicPr>
          <p:cNvPr id="5" name="Audio 4">
            <a:hlinkClick r:id="" action="ppaction://media"/>
            <a:extLst>
              <a:ext uri="{FF2B5EF4-FFF2-40B4-BE49-F238E27FC236}">
                <a16:creationId xmlns:a16="http://schemas.microsoft.com/office/drawing/2014/main" id="{1B71BCDB-4143-4E6B-9F81-C1F2CDADDE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pic>
        <p:nvPicPr>
          <p:cNvPr id="9" name="Graphic 8" descr="No sign">
            <a:extLst>
              <a:ext uri="{FF2B5EF4-FFF2-40B4-BE49-F238E27FC236}">
                <a16:creationId xmlns:a16="http://schemas.microsoft.com/office/drawing/2014/main" id="{2E2C0E3E-7AE1-4D75-97E6-FB5A7910D3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86159" y="3733397"/>
            <a:ext cx="1563584" cy="1563584"/>
          </a:xfrm>
          <a:prstGeom prst="rect">
            <a:avLst/>
          </a:prstGeom>
        </p:spPr>
      </p:pic>
    </p:spTree>
    <p:extLst>
      <p:ext uri="{BB962C8B-B14F-4D97-AF65-F5344CB8AC3E}">
        <p14:creationId xmlns:p14="http://schemas.microsoft.com/office/powerpoint/2010/main" val="4109507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2350">
        <p15:prstTrans prst="fracture"/>
      </p:transition>
    </mc:Choice>
    <mc:Fallback xmlns="">
      <p:transition spd="slow" advTm="22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E8F6-1B49-4A20-AEB7-9E9D47D074E1}"/>
              </a:ext>
            </a:extLst>
          </p:cNvPr>
          <p:cNvSpPr>
            <a:spLocks noGrp="1"/>
          </p:cNvSpPr>
          <p:nvPr>
            <p:ph type="title"/>
          </p:nvPr>
        </p:nvSpPr>
        <p:spPr/>
        <p:txBody>
          <a:bodyPr/>
          <a:lstStyle/>
          <a:p>
            <a:r>
              <a:rPr lang="en-US" dirty="0"/>
              <a:t>Ineffective intervention strategies </a:t>
            </a:r>
          </a:p>
        </p:txBody>
      </p:sp>
      <p:sp>
        <p:nvSpPr>
          <p:cNvPr id="3" name="Content Placeholder 2">
            <a:extLst>
              <a:ext uri="{FF2B5EF4-FFF2-40B4-BE49-F238E27FC236}">
                <a16:creationId xmlns:a16="http://schemas.microsoft.com/office/drawing/2014/main" id="{C09BEFA3-647E-417A-9CB4-59AB02E44B0B}"/>
              </a:ext>
            </a:extLst>
          </p:cNvPr>
          <p:cNvSpPr>
            <a:spLocks noGrp="1"/>
          </p:cNvSpPr>
          <p:nvPr>
            <p:ph idx="1"/>
          </p:nvPr>
        </p:nvSpPr>
        <p:spPr/>
        <p:txBody>
          <a:bodyPr/>
          <a:lstStyle/>
          <a:p>
            <a:pPr>
              <a:buFont typeface="Wingdings" panose="05000000000000000000" pitchFamily="2" charset="2"/>
              <a:buChar char="q"/>
            </a:pPr>
            <a:r>
              <a:rPr lang="en-US" sz="2800" dirty="0">
                <a:solidFill>
                  <a:schemeClr val="tx1"/>
                </a:solidFill>
              </a:rPr>
              <a:t>Make decisions (about a plan of action) for a resident</a:t>
            </a:r>
          </a:p>
          <a:p>
            <a:pPr>
              <a:buFont typeface="Wingdings" panose="05000000000000000000" pitchFamily="2" charset="2"/>
              <a:buChar char="q"/>
            </a:pPr>
            <a:r>
              <a:rPr lang="en-US" sz="2800" dirty="0">
                <a:solidFill>
                  <a:schemeClr val="tx1"/>
                </a:solidFill>
              </a:rPr>
              <a:t>Argue or persuade</a:t>
            </a:r>
          </a:p>
          <a:p>
            <a:pPr>
              <a:buFont typeface="Wingdings" panose="05000000000000000000" pitchFamily="2" charset="2"/>
              <a:buChar char="q"/>
            </a:pPr>
            <a:r>
              <a:rPr lang="en-US" sz="2800" dirty="0">
                <a:solidFill>
                  <a:schemeClr val="tx1"/>
                </a:solidFill>
              </a:rPr>
              <a:t>Pressure them to discard</a:t>
            </a:r>
          </a:p>
          <a:p>
            <a:pPr>
              <a:buFont typeface="Wingdings" panose="05000000000000000000" pitchFamily="2" charset="2"/>
              <a:buChar char="q"/>
            </a:pPr>
            <a:r>
              <a:rPr lang="en-US" sz="2800" dirty="0">
                <a:solidFill>
                  <a:schemeClr val="tx1"/>
                </a:solidFill>
              </a:rPr>
              <a:t>Give verbal and non-verbal cues that are judgmental or negative in nature</a:t>
            </a:r>
          </a:p>
          <a:p>
            <a:pPr>
              <a:buFont typeface="Wingdings" panose="05000000000000000000" pitchFamily="2" charset="2"/>
              <a:buChar char="q"/>
            </a:pPr>
            <a:endParaRPr lang="en-US" dirty="0"/>
          </a:p>
        </p:txBody>
      </p:sp>
      <p:pic>
        <p:nvPicPr>
          <p:cNvPr id="6" name="Audio 5">
            <a:hlinkClick r:id="" action="ppaction://media"/>
            <a:extLst>
              <a:ext uri="{FF2B5EF4-FFF2-40B4-BE49-F238E27FC236}">
                <a16:creationId xmlns:a16="http://schemas.microsoft.com/office/drawing/2014/main" id="{4FD1A32B-6231-48B1-96ED-74A208CA2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9" name="Graphic 8" descr="No sign">
            <a:extLst>
              <a:ext uri="{FF2B5EF4-FFF2-40B4-BE49-F238E27FC236}">
                <a16:creationId xmlns:a16="http://schemas.microsoft.com/office/drawing/2014/main" id="{B7AF0614-5FD2-4554-882B-C5E40DD388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00327" y="786707"/>
            <a:ext cx="932873" cy="932873"/>
          </a:xfrm>
          <a:prstGeom prst="rect">
            <a:avLst/>
          </a:prstGeom>
        </p:spPr>
      </p:pic>
    </p:spTree>
    <p:extLst>
      <p:ext uri="{BB962C8B-B14F-4D97-AF65-F5344CB8AC3E}">
        <p14:creationId xmlns:p14="http://schemas.microsoft.com/office/powerpoint/2010/main" val="169898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000">
        <p15:prstTrans prst="fracture"/>
      </p:transition>
    </mc:Choice>
    <mc:Fallback xmlns="">
      <p:transition spd="slow"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7BE7FA-C9FD-4200-AB2D-7C5A640A3228}"/>
              </a:ext>
            </a:extLst>
          </p:cNvPr>
          <p:cNvSpPr>
            <a:spLocks noGrp="1"/>
          </p:cNvSpPr>
          <p:nvPr>
            <p:ph type="title"/>
          </p:nvPr>
        </p:nvSpPr>
        <p:spPr>
          <a:xfrm>
            <a:off x="643466" y="634946"/>
            <a:ext cx="4010821" cy="5055904"/>
          </a:xfrm>
        </p:spPr>
        <p:txBody>
          <a:bodyPr anchor="ctr">
            <a:normAutofit/>
          </a:bodyPr>
          <a:lstStyle/>
          <a:p>
            <a:pPr algn="ctr"/>
            <a:r>
              <a:rPr lang="en-US" sz="3600" b="1" dirty="0"/>
              <a:t>Communicating with Hoarders</a:t>
            </a:r>
          </a:p>
        </p:txBody>
      </p:sp>
      <p:cxnSp>
        <p:nvCxnSpPr>
          <p:cNvPr id="19" name="Straight Connector 18">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3" name="Content Placeholder 2">
            <a:extLst>
              <a:ext uri="{FF2B5EF4-FFF2-40B4-BE49-F238E27FC236}">
                <a16:creationId xmlns:a16="http://schemas.microsoft.com/office/drawing/2014/main" id="{3E0609C4-C9B0-44CD-A3E8-B065D4274F72}"/>
              </a:ext>
            </a:extLst>
          </p:cNvPr>
          <p:cNvGraphicFramePr>
            <a:graphicFrameLocks noGrp="1"/>
          </p:cNvGraphicFramePr>
          <p:nvPr>
            <p:ph idx="1"/>
            <p:extLst>
              <p:ext uri="{D42A27DB-BD31-4B8C-83A1-F6EECF244321}">
                <p14:modId xmlns:p14="http://schemas.microsoft.com/office/powerpoint/2010/main" val="1859400193"/>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0AB40170-5141-405F-A68E-D236E89FCB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pic>
        <p:nvPicPr>
          <p:cNvPr id="5" name="Graphic 4" descr="Badge Tick1">
            <a:extLst>
              <a:ext uri="{FF2B5EF4-FFF2-40B4-BE49-F238E27FC236}">
                <a16:creationId xmlns:a16="http://schemas.microsoft.com/office/drawing/2014/main" id="{F7C392B8-AA48-4960-8C07-7AE5EBBD89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1293" y="3910704"/>
            <a:ext cx="1247588" cy="1247588"/>
          </a:xfrm>
          <a:prstGeom prst="rect">
            <a:avLst/>
          </a:prstGeom>
        </p:spPr>
      </p:pic>
    </p:spTree>
    <p:extLst>
      <p:ext uri="{BB962C8B-B14F-4D97-AF65-F5344CB8AC3E}">
        <p14:creationId xmlns:p14="http://schemas.microsoft.com/office/powerpoint/2010/main" val="1458027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7550">
        <p15:prstTrans prst="curtains"/>
      </p:transition>
    </mc:Choice>
    <mc:Fallback xmlns="">
      <p:transition spd="slow" advTm="17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DD74-19C7-48A2-B375-8FF8EEA486C3}"/>
              </a:ext>
            </a:extLst>
          </p:cNvPr>
          <p:cNvSpPr>
            <a:spLocks noGrp="1"/>
          </p:cNvSpPr>
          <p:nvPr>
            <p:ph type="title"/>
          </p:nvPr>
        </p:nvSpPr>
        <p:spPr/>
        <p:txBody>
          <a:bodyPr/>
          <a:lstStyle/>
          <a:p>
            <a:r>
              <a:rPr lang="en-US" dirty="0"/>
              <a:t>Effective Intervention Strategies </a:t>
            </a:r>
          </a:p>
        </p:txBody>
      </p:sp>
      <p:sp>
        <p:nvSpPr>
          <p:cNvPr id="3" name="Content Placeholder 2">
            <a:extLst>
              <a:ext uri="{FF2B5EF4-FFF2-40B4-BE49-F238E27FC236}">
                <a16:creationId xmlns:a16="http://schemas.microsoft.com/office/drawing/2014/main" id="{C11DE45C-5A02-4046-8147-C23B27ACC071}"/>
              </a:ext>
            </a:extLst>
          </p:cNvPr>
          <p:cNvSpPr>
            <a:spLocks noGrp="1"/>
          </p:cNvSpPr>
          <p:nvPr>
            <p:ph idx="1"/>
          </p:nvPr>
        </p:nvSpPr>
        <p:spPr>
          <a:xfrm>
            <a:off x="676275" y="2108201"/>
            <a:ext cx="10479405" cy="3760891"/>
          </a:xfrm>
        </p:spPr>
        <p:txBody>
          <a:bodyPr>
            <a:normAutofit lnSpcReduction="10000"/>
          </a:bodyPr>
          <a:lstStyle/>
          <a:p>
            <a:pPr>
              <a:buFont typeface="Wingdings" panose="05000000000000000000" pitchFamily="2" charset="2"/>
              <a:buChar char="q"/>
            </a:pPr>
            <a:r>
              <a:rPr lang="en-US" sz="2800" dirty="0">
                <a:solidFill>
                  <a:schemeClr val="tx1"/>
                </a:solidFill>
              </a:rPr>
              <a:t>Be clear about expectations and limitations</a:t>
            </a:r>
          </a:p>
          <a:p>
            <a:pPr>
              <a:buFont typeface="Wingdings" panose="05000000000000000000" pitchFamily="2" charset="2"/>
              <a:buChar char="q"/>
            </a:pPr>
            <a:r>
              <a:rPr lang="en-US" sz="2800" dirty="0">
                <a:solidFill>
                  <a:schemeClr val="tx1"/>
                </a:solidFill>
              </a:rPr>
              <a:t>Ask open-ended questions</a:t>
            </a:r>
          </a:p>
          <a:p>
            <a:pPr>
              <a:buFont typeface="Wingdings" panose="05000000000000000000" pitchFamily="2" charset="2"/>
              <a:buChar char="q"/>
            </a:pPr>
            <a:r>
              <a:rPr lang="en-US" sz="2800" dirty="0">
                <a:solidFill>
                  <a:schemeClr val="tx1"/>
                </a:solidFill>
              </a:rPr>
              <a:t>Reflectively listen</a:t>
            </a:r>
          </a:p>
          <a:p>
            <a:pPr>
              <a:buFont typeface="Wingdings" panose="05000000000000000000" pitchFamily="2" charset="2"/>
              <a:buChar char="q"/>
            </a:pPr>
            <a:r>
              <a:rPr lang="en-US" sz="2800" dirty="0">
                <a:solidFill>
                  <a:schemeClr val="tx1"/>
                </a:solidFill>
              </a:rPr>
              <a:t>Use respectful, non-judgmental language</a:t>
            </a:r>
          </a:p>
          <a:p>
            <a:pPr>
              <a:buFont typeface="Wingdings" panose="05000000000000000000" pitchFamily="2" charset="2"/>
              <a:buChar char="q"/>
            </a:pPr>
            <a:r>
              <a:rPr lang="en-US" sz="2800" dirty="0">
                <a:solidFill>
                  <a:schemeClr val="tx1"/>
                </a:solidFill>
              </a:rPr>
              <a:t>Mirror the language used by the resident</a:t>
            </a:r>
          </a:p>
          <a:p>
            <a:pPr>
              <a:buFont typeface="Wingdings" panose="05000000000000000000" pitchFamily="2" charset="2"/>
              <a:buChar char="q"/>
            </a:pPr>
            <a:r>
              <a:rPr lang="en-US" sz="2800" dirty="0">
                <a:solidFill>
                  <a:schemeClr val="tx1"/>
                </a:solidFill>
              </a:rPr>
              <a:t>“Work with” the resident instead of “doing for”</a:t>
            </a:r>
          </a:p>
        </p:txBody>
      </p:sp>
      <p:pic>
        <p:nvPicPr>
          <p:cNvPr id="5" name="Audio 4">
            <a:hlinkClick r:id="" action="ppaction://media"/>
            <a:extLst>
              <a:ext uri="{FF2B5EF4-FFF2-40B4-BE49-F238E27FC236}">
                <a16:creationId xmlns:a16="http://schemas.microsoft.com/office/drawing/2014/main" id="{CB897A08-A331-4A70-A274-C11AB7739B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Graphic 5" descr="Badge Tick1">
            <a:extLst>
              <a:ext uri="{FF2B5EF4-FFF2-40B4-BE49-F238E27FC236}">
                <a16:creationId xmlns:a16="http://schemas.microsoft.com/office/drawing/2014/main" id="{6981A90B-569F-47B9-BDC0-466896E851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7520" y="822960"/>
            <a:ext cx="914400" cy="914400"/>
          </a:xfrm>
          <a:prstGeom prst="rect">
            <a:avLst/>
          </a:prstGeom>
        </p:spPr>
      </p:pic>
    </p:spTree>
    <p:extLst>
      <p:ext uri="{BB962C8B-B14F-4D97-AF65-F5344CB8AC3E}">
        <p14:creationId xmlns:p14="http://schemas.microsoft.com/office/powerpoint/2010/main" val="2764981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8700">
        <p15:prstTrans prst="curtains"/>
      </p:transition>
    </mc:Choice>
    <mc:Fallback xmlns="">
      <p:transition spd="slow" advTm="18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5D1C-CAAC-415C-A647-6663C00DEADB}"/>
              </a:ext>
            </a:extLst>
          </p:cNvPr>
          <p:cNvSpPr>
            <a:spLocks noGrp="1"/>
          </p:cNvSpPr>
          <p:nvPr>
            <p:ph type="title"/>
          </p:nvPr>
        </p:nvSpPr>
        <p:spPr/>
        <p:txBody>
          <a:bodyPr/>
          <a:lstStyle/>
          <a:p>
            <a:r>
              <a:rPr lang="en-US" dirty="0"/>
              <a:t>Proactive Strategies </a:t>
            </a:r>
          </a:p>
        </p:txBody>
      </p:sp>
      <p:sp>
        <p:nvSpPr>
          <p:cNvPr id="3" name="Content Placeholder 2">
            <a:extLst>
              <a:ext uri="{FF2B5EF4-FFF2-40B4-BE49-F238E27FC236}">
                <a16:creationId xmlns:a16="http://schemas.microsoft.com/office/drawing/2014/main" id="{821BE4F6-5591-4470-A48C-9CA9793F7598}"/>
              </a:ext>
            </a:extLst>
          </p:cNvPr>
          <p:cNvSpPr>
            <a:spLocks noGrp="1"/>
          </p:cNvSpPr>
          <p:nvPr>
            <p:ph idx="1"/>
          </p:nvPr>
        </p:nvSpPr>
        <p:spPr>
          <a:xfrm>
            <a:off x="596900" y="1955800"/>
            <a:ext cx="10558780" cy="4825999"/>
          </a:xfrm>
        </p:spPr>
        <p:txBody>
          <a:bodyPr>
            <a:normAutofit fontScale="62500" lnSpcReduction="20000"/>
          </a:bodyPr>
          <a:lstStyle/>
          <a:p>
            <a:r>
              <a:rPr lang="en-US" sz="2900" dirty="0"/>
              <a:t>Having empathy and establishing a trusting relationship </a:t>
            </a:r>
          </a:p>
          <a:p>
            <a:r>
              <a:rPr lang="en-US" sz="2900" dirty="0"/>
              <a:t>Listen to their concerns </a:t>
            </a:r>
          </a:p>
          <a:p>
            <a:r>
              <a:rPr lang="en-US" sz="2900" dirty="0"/>
              <a:t>Respect their preferences on how they want their items saved</a:t>
            </a:r>
          </a:p>
          <a:p>
            <a:r>
              <a:rPr lang="en-US" sz="2900" dirty="0"/>
              <a:t>Help them stay on task when organizing with gentle cues but give time to talk if an item brings up strong memories</a:t>
            </a:r>
          </a:p>
          <a:p>
            <a:r>
              <a:rPr lang="en-US" sz="2900" dirty="0"/>
              <a:t>Set up a day/time to help clean (do mini sessions) – make a sign to post in their room as a friendly reminder </a:t>
            </a:r>
          </a:p>
          <a:p>
            <a:r>
              <a:rPr lang="en-US" sz="2900" dirty="0"/>
              <a:t>Sorting sessions, image clutter scale (referenced later in this PowerPoint)</a:t>
            </a:r>
          </a:p>
          <a:p>
            <a:r>
              <a:rPr lang="en-US" sz="2900" dirty="0"/>
              <a:t>Label items – provide suggested list of general expiration/food storage length</a:t>
            </a:r>
          </a:p>
          <a:p>
            <a:r>
              <a:rPr lang="en-US" sz="2900" dirty="0"/>
              <a:t>Have trusted individual(s) help</a:t>
            </a:r>
          </a:p>
          <a:p>
            <a:r>
              <a:rPr lang="en-US" sz="2900" dirty="0"/>
              <a:t>Understand how you can best support the resident. </a:t>
            </a:r>
          </a:p>
          <a:p>
            <a:r>
              <a:rPr lang="en-US" sz="2900" dirty="0"/>
              <a:t>DOCUMENT</a:t>
            </a:r>
          </a:p>
          <a:p>
            <a:endParaRPr lang="en-US" dirty="0"/>
          </a:p>
          <a:p>
            <a:endParaRPr lang="en-US" dirty="0"/>
          </a:p>
        </p:txBody>
      </p:sp>
      <p:pic>
        <p:nvPicPr>
          <p:cNvPr id="12" name="Audio 11">
            <a:hlinkClick r:id="" action="ppaction://media"/>
            <a:extLst>
              <a:ext uri="{FF2B5EF4-FFF2-40B4-BE49-F238E27FC236}">
                <a16:creationId xmlns:a16="http://schemas.microsoft.com/office/drawing/2014/main" id="{D41A651A-8839-4810-A01B-8F3073A29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468743"/>
      </p:ext>
    </p:extLst>
  </p:cSld>
  <p:clrMapOvr>
    <a:masterClrMapping/>
  </p:clrMapOvr>
  <p:transition spd="slow" advTm="857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2CB8-ABF2-4876-A0E4-C640C3AD1D0D}"/>
              </a:ext>
            </a:extLst>
          </p:cNvPr>
          <p:cNvSpPr>
            <a:spLocks noGrp="1"/>
          </p:cNvSpPr>
          <p:nvPr>
            <p:ph type="title"/>
          </p:nvPr>
        </p:nvSpPr>
        <p:spPr/>
        <p:txBody>
          <a:bodyPr/>
          <a:lstStyle/>
          <a:p>
            <a:r>
              <a:rPr lang="en-US" dirty="0"/>
              <a:t>Reactive Strategies </a:t>
            </a:r>
          </a:p>
        </p:txBody>
      </p:sp>
      <p:sp>
        <p:nvSpPr>
          <p:cNvPr id="3" name="Content Placeholder 2">
            <a:extLst>
              <a:ext uri="{FF2B5EF4-FFF2-40B4-BE49-F238E27FC236}">
                <a16:creationId xmlns:a16="http://schemas.microsoft.com/office/drawing/2014/main" id="{F107005B-2036-4272-BA0A-E74AC1E62593}"/>
              </a:ext>
            </a:extLst>
          </p:cNvPr>
          <p:cNvSpPr>
            <a:spLocks noGrp="1"/>
          </p:cNvSpPr>
          <p:nvPr>
            <p:ph idx="1"/>
          </p:nvPr>
        </p:nvSpPr>
        <p:spPr/>
        <p:txBody>
          <a:bodyPr/>
          <a:lstStyle/>
          <a:p>
            <a:r>
              <a:rPr lang="en-US" dirty="0"/>
              <a:t>If Client refuses help, don’t insist that work needs to be done</a:t>
            </a:r>
          </a:p>
          <a:p>
            <a:r>
              <a:rPr lang="en-US" dirty="0"/>
              <a:t>Refer to lists, schedule, etc.</a:t>
            </a:r>
          </a:p>
          <a:p>
            <a:r>
              <a:rPr lang="en-US" dirty="0"/>
              <a:t>Ask about belongings: “this important to you because…” gain insight into the situation </a:t>
            </a:r>
          </a:p>
          <a:p>
            <a:r>
              <a:rPr lang="en-US" dirty="0"/>
              <a:t>Don’t try to argue or explain your viewpoint. </a:t>
            </a:r>
          </a:p>
          <a:p>
            <a:r>
              <a:rPr lang="en-US" dirty="0"/>
              <a:t> </a:t>
            </a:r>
          </a:p>
          <a:p>
            <a:endParaRPr lang="en-US" dirty="0"/>
          </a:p>
        </p:txBody>
      </p:sp>
      <p:pic>
        <p:nvPicPr>
          <p:cNvPr id="8" name="Audio 7">
            <a:hlinkClick r:id="" action="ppaction://media"/>
            <a:extLst>
              <a:ext uri="{FF2B5EF4-FFF2-40B4-BE49-F238E27FC236}">
                <a16:creationId xmlns:a16="http://schemas.microsoft.com/office/drawing/2014/main" id="{79D11017-80F7-48D2-91C5-AE4C5FB55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2424362"/>
      </p:ext>
    </p:extLst>
  </p:cSld>
  <p:clrMapOvr>
    <a:masterClrMapping/>
  </p:clrMapOvr>
  <p:transition spd="slow" advTm="54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5EA0-BC5F-40C6-9E31-5231756EADC7}"/>
              </a:ext>
            </a:extLst>
          </p:cNvPr>
          <p:cNvSpPr>
            <a:spLocks noGrp="1"/>
          </p:cNvSpPr>
          <p:nvPr>
            <p:ph type="title" idx="4294967295"/>
          </p:nvPr>
        </p:nvSpPr>
        <p:spPr>
          <a:xfrm>
            <a:off x="420710" y="772733"/>
            <a:ext cx="4070452" cy="4025655"/>
          </a:xfrm>
        </p:spPr>
        <p:txBody>
          <a:bodyPr>
            <a:normAutofit/>
          </a:bodyPr>
          <a:lstStyle/>
          <a:p>
            <a:pPr algn="just"/>
            <a:r>
              <a:rPr lang="en-US" sz="6000" b="1" dirty="0">
                <a:solidFill>
                  <a:schemeClr val="tx1"/>
                </a:solidFill>
              </a:rPr>
              <a:t>SORTING INTO THREE PILES</a:t>
            </a:r>
          </a:p>
        </p:txBody>
      </p:sp>
      <p:graphicFrame>
        <p:nvGraphicFramePr>
          <p:cNvPr id="5" name="Content Placeholder 2">
            <a:extLst>
              <a:ext uri="{FF2B5EF4-FFF2-40B4-BE49-F238E27FC236}">
                <a16:creationId xmlns:a16="http://schemas.microsoft.com/office/drawing/2014/main" id="{D5001E41-B848-4059-827D-135E4CF5DFFF}"/>
              </a:ext>
            </a:extLst>
          </p:cNvPr>
          <p:cNvGraphicFramePr>
            <a:graphicFrameLocks noGrp="1"/>
          </p:cNvGraphicFramePr>
          <p:nvPr>
            <p:ph idx="4294967295"/>
            <p:extLst>
              <p:ext uri="{D42A27DB-BD31-4B8C-83A1-F6EECF244321}">
                <p14:modId xmlns:p14="http://schemas.microsoft.com/office/powerpoint/2010/main" val="3139945288"/>
              </p:ext>
            </p:extLst>
          </p:nvPr>
        </p:nvGraphicFramePr>
        <p:xfrm>
          <a:off x="4984124" y="488392"/>
          <a:ext cx="6787166"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1BA97526-7992-4F04-ABA4-F2DA3123F818}"/>
              </a:ext>
            </a:extLst>
          </p:cNvPr>
          <p:cNvSpPr txBox="1"/>
          <p:nvPr/>
        </p:nvSpPr>
        <p:spPr>
          <a:xfrm rot="5400000">
            <a:off x="10267825" y="5354535"/>
            <a:ext cx="461665" cy="2545265"/>
          </a:xfrm>
          <a:prstGeom prst="rect">
            <a:avLst/>
          </a:prstGeom>
          <a:noFill/>
        </p:spPr>
        <p:txBody>
          <a:bodyPr vert="vert270" wrap="square" rtlCol="0">
            <a:spAutoFit/>
          </a:bodyPr>
          <a:lstStyle/>
          <a:p>
            <a:r>
              <a:rPr lang="en-US" dirty="0">
                <a:solidFill>
                  <a:schemeClr val="bg1"/>
                </a:solidFill>
                <a:latin typeface="Calibri"/>
              </a:rPr>
              <a:t>Dhar, Nirmala</a:t>
            </a:r>
          </a:p>
        </p:txBody>
      </p:sp>
      <p:pic>
        <p:nvPicPr>
          <p:cNvPr id="4" name="Audio 3">
            <a:hlinkClick r:id="" action="ppaction://media"/>
            <a:extLst>
              <a:ext uri="{FF2B5EF4-FFF2-40B4-BE49-F238E27FC236}">
                <a16:creationId xmlns:a16="http://schemas.microsoft.com/office/drawing/2014/main" id="{42C8BC4D-B69A-46D2-AF12-8903ECB634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9415346"/>
      </p:ext>
    </p:extLst>
  </p:cSld>
  <p:clrMapOvr>
    <a:masterClrMapping/>
  </p:clrMapOvr>
  <mc:AlternateContent xmlns:mc="http://schemas.openxmlformats.org/markup-compatibility/2006" xmlns:p14="http://schemas.microsoft.com/office/powerpoint/2010/main">
    <mc:Choice Requires="p14">
      <p:transition spd="slow" p14:dur="1200" advTm="47045">
        <p14:prism/>
      </p:transition>
    </mc:Choice>
    <mc:Fallback xmlns="">
      <p:transition spd="slow" advTm="47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287C-C681-4602-8CA6-96643E9B24EA}"/>
              </a:ext>
            </a:extLst>
          </p:cNvPr>
          <p:cNvSpPr>
            <a:spLocks noGrp="1"/>
          </p:cNvSpPr>
          <p:nvPr>
            <p:ph type="title" idx="4294967295"/>
          </p:nvPr>
        </p:nvSpPr>
        <p:spPr>
          <a:xfrm>
            <a:off x="176560" y="44006"/>
            <a:ext cx="10972800" cy="927728"/>
          </a:xfrm>
        </p:spPr>
        <p:txBody>
          <a:bodyPr/>
          <a:lstStyle/>
          <a:p>
            <a:pPr algn="ctr"/>
            <a:r>
              <a:rPr lang="en-US" b="1" u="sng" dirty="0"/>
              <a:t>Decision Tree </a:t>
            </a:r>
          </a:p>
        </p:txBody>
      </p:sp>
      <p:sp>
        <p:nvSpPr>
          <p:cNvPr id="4" name="Rectangle 3">
            <a:extLst>
              <a:ext uri="{FF2B5EF4-FFF2-40B4-BE49-F238E27FC236}">
                <a16:creationId xmlns:a16="http://schemas.microsoft.com/office/drawing/2014/main" id="{0AE6445F-8C45-49C3-A5D1-F666D706E4E6}"/>
              </a:ext>
            </a:extLst>
          </p:cNvPr>
          <p:cNvSpPr/>
          <p:nvPr/>
        </p:nvSpPr>
        <p:spPr>
          <a:xfrm>
            <a:off x="110680" y="2482815"/>
            <a:ext cx="198120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Copperplate Gothic Light" panose="020E0507020206020404" pitchFamily="34" charset="0"/>
                <a:cs typeface="Biome Light" panose="020B0303030204020804" pitchFamily="34" charset="0"/>
              </a:rPr>
              <a:t>Save or</a:t>
            </a:r>
          </a:p>
          <a:p>
            <a:pPr algn="ctr"/>
            <a:r>
              <a:rPr lang="en-US" sz="2400" b="1" dirty="0">
                <a:solidFill>
                  <a:prstClr val="white"/>
                </a:solidFill>
                <a:latin typeface="Copperplate Gothic Light" panose="020E0507020206020404" pitchFamily="34" charset="0"/>
                <a:cs typeface="Biome Light" panose="020B0303030204020804" pitchFamily="34" charset="0"/>
              </a:rPr>
              <a:t>Discard</a:t>
            </a:r>
          </a:p>
        </p:txBody>
      </p:sp>
      <p:sp>
        <p:nvSpPr>
          <p:cNvPr id="5" name="Rectangle 4">
            <a:extLst>
              <a:ext uri="{FF2B5EF4-FFF2-40B4-BE49-F238E27FC236}">
                <a16:creationId xmlns:a16="http://schemas.microsoft.com/office/drawing/2014/main" id="{44E18C0B-5AB3-446C-ACF4-B5CB0A1EA961}"/>
              </a:ext>
            </a:extLst>
          </p:cNvPr>
          <p:cNvSpPr/>
          <p:nvPr/>
        </p:nvSpPr>
        <p:spPr>
          <a:xfrm>
            <a:off x="2091881" y="1333217"/>
            <a:ext cx="1653713" cy="944557"/>
          </a:xfrm>
          <a:prstGeom prst="rect">
            <a:avLst/>
          </a:prstGeom>
          <a:solidFill>
            <a:srgbClr val="9BA8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solidFill>
                  <a:prstClr val="white"/>
                </a:solidFill>
                <a:latin typeface="Copperplate Gothic Light" panose="020E0507020206020404" pitchFamily="34" charset="0"/>
                <a:cs typeface="Biome Light" panose="020B0303030204020804" pitchFamily="34" charset="0"/>
              </a:rPr>
              <a:t>Save </a:t>
            </a:r>
          </a:p>
          <a:p>
            <a:pPr algn="ctr"/>
            <a:r>
              <a:rPr lang="en-US" sz="2200" b="1" u="sng" dirty="0">
                <a:solidFill>
                  <a:prstClr val="white"/>
                </a:solidFill>
                <a:latin typeface="Copperplate Gothic Light" panose="020E0507020206020404" pitchFamily="34" charset="0"/>
                <a:cs typeface="Biome Light" panose="020B0303030204020804" pitchFamily="34" charset="0"/>
              </a:rPr>
              <a:t>category</a:t>
            </a:r>
          </a:p>
        </p:txBody>
      </p:sp>
      <p:sp>
        <p:nvSpPr>
          <p:cNvPr id="6" name="Rectangle 5">
            <a:extLst>
              <a:ext uri="{FF2B5EF4-FFF2-40B4-BE49-F238E27FC236}">
                <a16:creationId xmlns:a16="http://schemas.microsoft.com/office/drawing/2014/main" id="{CB38A2ED-F1A0-49CB-BF3D-08D771492974}"/>
              </a:ext>
            </a:extLst>
          </p:cNvPr>
          <p:cNvSpPr/>
          <p:nvPr/>
        </p:nvSpPr>
        <p:spPr>
          <a:xfrm>
            <a:off x="4173868" y="1254997"/>
            <a:ext cx="1653713" cy="92772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mj-lt"/>
              </a:rPr>
              <a:t>Move to</a:t>
            </a:r>
          </a:p>
          <a:p>
            <a:pPr algn="ctr"/>
            <a:r>
              <a:rPr lang="en-US" sz="2000" b="1" dirty="0">
                <a:solidFill>
                  <a:prstClr val="white"/>
                </a:solidFill>
                <a:latin typeface="+mj-lt"/>
              </a:rPr>
              <a:t>Interim</a:t>
            </a:r>
          </a:p>
          <a:p>
            <a:pPr algn="ctr"/>
            <a:r>
              <a:rPr lang="en-US" sz="2000" dirty="0">
                <a:solidFill>
                  <a:prstClr val="white"/>
                </a:solidFill>
                <a:latin typeface="+mj-lt"/>
              </a:rPr>
              <a:t>spot</a:t>
            </a:r>
          </a:p>
        </p:txBody>
      </p:sp>
      <p:sp>
        <p:nvSpPr>
          <p:cNvPr id="7" name="Rectangle 6">
            <a:extLst>
              <a:ext uri="{FF2B5EF4-FFF2-40B4-BE49-F238E27FC236}">
                <a16:creationId xmlns:a16="http://schemas.microsoft.com/office/drawing/2014/main" id="{97464AEB-2931-4090-A7CC-74CDAC3468E3}"/>
              </a:ext>
            </a:extLst>
          </p:cNvPr>
          <p:cNvSpPr/>
          <p:nvPr/>
        </p:nvSpPr>
        <p:spPr>
          <a:xfrm>
            <a:off x="6249547" y="1250408"/>
            <a:ext cx="1653713" cy="927729"/>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mj-lt"/>
              </a:rPr>
              <a:t>Move to</a:t>
            </a:r>
          </a:p>
          <a:p>
            <a:pPr algn="ctr"/>
            <a:r>
              <a:rPr lang="en-US" sz="2000" b="1" dirty="0">
                <a:solidFill>
                  <a:prstClr val="white"/>
                </a:solidFill>
                <a:latin typeface="+mj-lt"/>
              </a:rPr>
              <a:t>Final</a:t>
            </a:r>
          </a:p>
          <a:p>
            <a:pPr algn="ctr"/>
            <a:r>
              <a:rPr lang="en-US" sz="2000" dirty="0">
                <a:solidFill>
                  <a:prstClr val="white"/>
                </a:solidFill>
                <a:latin typeface="+mj-lt"/>
              </a:rPr>
              <a:t>place</a:t>
            </a:r>
          </a:p>
        </p:txBody>
      </p:sp>
      <p:sp>
        <p:nvSpPr>
          <p:cNvPr id="8" name="Rectangle 7">
            <a:extLst>
              <a:ext uri="{FF2B5EF4-FFF2-40B4-BE49-F238E27FC236}">
                <a16:creationId xmlns:a16="http://schemas.microsoft.com/office/drawing/2014/main" id="{FEF19DA4-41AD-4E52-A864-25F922014E71}"/>
              </a:ext>
            </a:extLst>
          </p:cNvPr>
          <p:cNvSpPr/>
          <p:nvPr/>
        </p:nvSpPr>
        <p:spPr>
          <a:xfrm>
            <a:off x="1101281" y="4041263"/>
            <a:ext cx="1615225" cy="1142997"/>
          </a:xfrm>
          <a:prstGeom prst="rect">
            <a:avLst/>
          </a:prstGeom>
          <a:solidFill>
            <a:srgbClr val="9BA8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solidFill>
                  <a:prstClr val="white"/>
                </a:solidFill>
                <a:latin typeface="Copperplate Gothic Light" panose="020E0507020206020404" pitchFamily="34" charset="0"/>
              </a:rPr>
              <a:t>Discard</a:t>
            </a:r>
          </a:p>
          <a:p>
            <a:pPr algn="ctr"/>
            <a:r>
              <a:rPr lang="en-US" sz="2200" b="1" u="sng" dirty="0">
                <a:solidFill>
                  <a:prstClr val="white"/>
                </a:solidFill>
                <a:latin typeface="Copperplate Gothic Light" panose="020E0507020206020404" pitchFamily="34" charset="0"/>
              </a:rPr>
              <a:t>category</a:t>
            </a:r>
          </a:p>
        </p:txBody>
      </p:sp>
      <p:sp>
        <p:nvSpPr>
          <p:cNvPr id="9" name="Rectangle 8">
            <a:extLst>
              <a:ext uri="{FF2B5EF4-FFF2-40B4-BE49-F238E27FC236}">
                <a16:creationId xmlns:a16="http://schemas.microsoft.com/office/drawing/2014/main" id="{54C40023-7A07-4E89-A9B8-C18A69993A99}"/>
              </a:ext>
            </a:extLst>
          </p:cNvPr>
          <p:cNvSpPr/>
          <p:nvPr/>
        </p:nvSpPr>
        <p:spPr>
          <a:xfrm>
            <a:off x="3423365" y="3999217"/>
            <a:ext cx="1528294" cy="114299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mj-lt"/>
              </a:rPr>
              <a:t>Move to</a:t>
            </a:r>
          </a:p>
          <a:p>
            <a:pPr algn="ctr"/>
            <a:r>
              <a:rPr lang="en-US" sz="2000" b="1" dirty="0">
                <a:solidFill>
                  <a:prstClr val="white"/>
                </a:solidFill>
                <a:latin typeface="+mj-lt"/>
              </a:rPr>
              <a:t>Interim</a:t>
            </a:r>
          </a:p>
          <a:p>
            <a:pPr algn="ctr"/>
            <a:r>
              <a:rPr lang="en-US" sz="2000" dirty="0">
                <a:solidFill>
                  <a:prstClr val="white"/>
                </a:solidFill>
                <a:latin typeface="+mj-lt"/>
              </a:rPr>
              <a:t>spot</a:t>
            </a:r>
          </a:p>
        </p:txBody>
      </p:sp>
      <p:sp>
        <p:nvSpPr>
          <p:cNvPr id="11" name="Rectangle 10">
            <a:extLst>
              <a:ext uri="{FF2B5EF4-FFF2-40B4-BE49-F238E27FC236}">
                <a16:creationId xmlns:a16="http://schemas.microsoft.com/office/drawing/2014/main" id="{D1EB7B8E-98AC-4DCC-9BC2-0BB00EF31645}"/>
              </a:ext>
            </a:extLst>
          </p:cNvPr>
          <p:cNvSpPr/>
          <p:nvPr/>
        </p:nvSpPr>
        <p:spPr>
          <a:xfrm>
            <a:off x="5561626" y="3999217"/>
            <a:ext cx="1528294" cy="1142998"/>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mj-lt"/>
              </a:rPr>
              <a:t>Move to</a:t>
            </a:r>
          </a:p>
          <a:p>
            <a:pPr algn="ctr"/>
            <a:r>
              <a:rPr lang="en-US" sz="2000" b="1" dirty="0">
                <a:solidFill>
                  <a:prstClr val="white"/>
                </a:solidFill>
                <a:latin typeface="+mj-lt"/>
              </a:rPr>
              <a:t>Final</a:t>
            </a:r>
          </a:p>
          <a:p>
            <a:pPr algn="ctr"/>
            <a:r>
              <a:rPr lang="en-US" sz="2000" dirty="0">
                <a:solidFill>
                  <a:prstClr val="white"/>
                </a:solidFill>
                <a:latin typeface="+mj-lt"/>
              </a:rPr>
              <a:t>place</a:t>
            </a:r>
          </a:p>
        </p:txBody>
      </p:sp>
      <p:cxnSp>
        <p:nvCxnSpPr>
          <p:cNvPr id="13" name="Straight Connector 12">
            <a:extLst>
              <a:ext uri="{FF2B5EF4-FFF2-40B4-BE49-F238E27FC236}">
                <a16:creationId xmlns:a16="http://schemas.microsoft.com/office/drawing/2014/main" id="{33FFC267-AB55-4C41-BA09-107908B9DAC2}"/>
              </a:ext>
            </a:extLst>
          </p:cNvPr>
          <p:cNvCxnSpPr>
            <a:cxnSpLocks/>
            <a:stCxn id="4" idx="0"/>
          </p:cNvCxnSpPr>
          <p:nvPr/>
        </p:nvCxnSpPr>
        <p:spPr>
          <a:xfrm flipV="1">
            <a:off x="1101281" y="1915949"/>
            <a:ext cx="990600" cy="566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D8B629-24FE-470B-A6CA-A8287E1B34E6}"/>
              </a:ext>
            </a:extLst>
          </p:cNvPr>
          <p:cNvCxnSpPr>
            <a:cxnSpLocks/>
            <a:stCxn id="4" idx="2"/>
          </p:cNvCxnSpPr>
          <p:nvPr/>
        </p:nvCxnSpPr>
        <p:spPr>
          <a:xfrm>
            <a:off x="1101281" y="3397215"/>
            <a:ext cx="706859" cy="630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4AAAA3-2D53-4D36-A65C-A75F7B94A40D}"/>
              </a:ext>
            </a:extLst>
          </p:cNvPr>
          <p:cNvCxnSpPr>
            <a:cxnSpLocks/>
          </p:cNvCxnSpPr>
          <p:nvPr/>
        </p:nvCxnSpPr>
        <p:spPr>
          <a:xfrm>
            <a:off x="3745594" y="1805495"/>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D0C597-2D5C-4493-9FB7-C99F86BF3856}"/>
              </a:ext>
            </a:extLst>
          </p:cNvPr>
          <p:cNvCxnSpPr>
            <a:cxnSpLocks/>
            <a:endCxn id="9" idx="1"/>
          </p:cNvCxnSpPr>
          <p:nvPr/>
        </p:nvCxnSpPr>
        <p:spPr>
          <a:xfrm flipV="1">
            <a:off x="2716506" y="4570716"/>
            <a:ext cx="706859" cy="32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5272A2-5330-4690-82B7-023320621A7A}"/>
              </a:ext>
            </a:extLst>
          </p:cNvPr>
          <p:cNvCxnSpPr>
            <a:cxnSpLocks/>
          </p:cNvCxnSpPr>
          <p:nvPr/>
        </p:nvCxnSpPr>
        <p:spPr>
          <a:xfrm>
            <a:off x="4876800" y="4603443"/>
            <a:ext cx="704144"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5ABC0C2-BA0D-4B87-9848-974788177659}"/>
              </a:ext>
            </a:extLst>
          </p:cNvPr>
          <p:cNvSpPr/>
          <p:nvPr/>
        </p:nvSpPr>
        <p:spPr>
          <a:xfrm>
            <a:off x="8754813" y="3097864"/>
            <a:ext cx="1410236" cy="598703"/>
          </a:xfrm>
          <a:prstGeom prst="ellips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Biome Light" panose="020B0303030204020804" pitchFamily="34" charset="0"/>
                <a:cs typeface="Biome Light" panose="020B0303030204020804" pitchFamily="34" charset="0"/>
              </a:rPr>
              <a:t>Trash</a:t>
            </a:r>
          </a:p>
        </p:txBody>
      </p:sp>
      <p:sp>
        <p:nvSpPr>
          <p:cNvPr id="40" name="Oval 39">
            <a:extLst>
              <a:ext uri="{FF2B5EF4-FFF2-40B4-BE49-F238E27FC236}">
                <a16:creationId xmlns:a16="http://schemas.microsoft.com/office/drawing/2014/main" id="{C85AB089-5155-42A0-A10C-BE498AB3F797}"/>
              </a:ext>
            </a:extLst>
          </p:cNvPr>
          <p:cNvSpPr/>
          <p:nvPr/>
        </p:nvSpPr>
        <p:spPr>
          <a:xfrm>
            <a:off x="8909316" y="3948727"/>
            <a:ext cx="1866722" cy="598703"/>
          </a:xfrm>
          <a:prstGeom prst="ellips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Biome Light" panose="020B0303030204020804" pitchFamily="34" charset="0"/>
                <a:cs typeface="Biome Light" panose="020B0303030204020804" pitchFamily="34" charset="0"/>
              </a:rPr>
              <a:t>Re-</a:t>
            </a:r>
          </a:p>
          <a:p>
            <a:pPr algn="ctr"/>
            <a:r>
              <a:rPr lang="en-US" dirty="0">
                <a:solidFill>
                  <a:prstClr val="white"/>
                </a:solidFill>
                <a:latin typeface="Biome Light" panose="020B0303030204020804" pitchFamily="34" charset="0"/>
                <a:cs typeface="Biome Light" panose="020B0303030204020804" pitchFamily="34" charset="0"/>
              </a:rPr>
              <a:t>cycle</a:t>
            </a:r>
          </a:p>
        </p:txBody>
      </p:sp>
      <p:sp>
        <p:nvSpPr>
          <p:cNvPr id="42" name="Oval 41">
            <a:extLst>
              <a:ext uri="{FF2B5EF4-FFF2-40B4-BE49-F238E27FC236}">
                <a16:creationId xmlns:a16="http://schemas.microsoft.com/office/drawing/2014/main" id="{E4DA8716-47BA-4052-ADAF-37B94993C800}"/>
              </a:ext>
            </a:extLst>
          </p:cNvPr>
          <p:cNvSpPr/>
          <p:nvPr/>
        </p:nvSpPr>
        <p:spPr>
          <a:xfrm>
            <a:off x="8767660" y="4898476"/>
            <a:ext cx="1715754" cy="521488"/>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Biome Light" panose="020B0303030204020804" pitchFamily="34" charset="0"/>
                <a:cs typeface="Biome Light" panose="020B0303030204020804" pitchFamily="34" charset="0"/>
              </a:rPr>
              <a:t>Charity</a:t>
            </a:r>
          </a:p>
        </p:txBody>
      </p:sp>
      <p:sp>
        <p:nvSpPr>
          <p:cNvPr id="43" name="Oval 42">
            <a:extLst>
              <a:ext uri="{FF2B5EF4-FFF2-40B4-BE49-F238E27FC236}">
                <a16:creationId xmlns:a16="http://schemas.microsoft.com/office/drawing/2014/main" id="{169B525F-E884-49BC-9D5A-15B02118C468}"/>
              </a:ext>
            </a:extLst>
          </p:cNvPr>
          <p:cNvSpPr/>
          <p:nvPr/>
        </p:nvSpPr>
        <p:spPr>
          <a:xfrm>
            <a:off x="7975954" y="5574653"/>
            <a:ext cx="1268299" cy="552970"/>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Biome Light" panose="020B0303030204020804" pitchFamily="34" charset="0"/>
                <a:cs typeface="Biome Light" panose="020B0303030204020804" pitchFamily="34" charset="0"/>
              </a:rPr>
              <a:t>Sell</a:t>
            </a:r>
          </a:p>
        </p:txBody>
      </p:sp>
      <p:cxnSp>
        <p:nvCxnSpPr>
          <p:cNvPr id="45" name="Straight Connector 44">
            <a:extLst>
              <a:ext uri="{FF2B5EF4-FFF2-40B4-BE49-F238E27FC236}">
                <a16:creationId xmlns:a16="http://schemas.microsoft.com/office/drawing/2014/main" id="{8E3C1D55-51F6-4665-A32F-BFBF600A784B}"/>
              </a:ext>
            </a:extLst>
          </p:cNvPr>
          <p:cNvCxnSpPr>
            <a:cxnSpLocks/>
          </p:cNvCxnSpPr>
          <p:nvPr/>
        </p:nvCxnSpPr>
        <p:spPr>
          <a:xfrm flipH="1">
            <a:off x="7105700" y="3474154"/>
            <a:ext cx="1661960" cy="56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7CB5B9-1FC5-4B1D-86E9-6C73A40874E0}"/>
              </a:ext>
            </a:extLst>
          </p:cNvPr>
          <p:cNvCxnSpPr>
            <a:cxnSpLocks/>
            <a:stCxn id="43" idx="1"/>
          </p:cNvCxnSpPr>
          <p:nvPr/>
        </p:nvCxnSpPr>
        <p:spPr>
          <a:xfrm flipH="1" flipV="1">
            <a:off x="7076404" y="5134146"/>
            <a:ext cx="1085288" cy="521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F14FE91-E159-420A-A4CE-B01B13EBF16F}"/>
              </a:ext>
            </a:extLst>
          </p:cNvPr>
          <p:cNvCxnSpPr>
            <a:cxnSpLocks/>
            <a:endCxn id="11" idx="3"/>
          </p:cNvCxnSpPr>
          <p:nvPr/>
        </p:nvCxnSpPr>
        <p:spPr>
          <a:xfrm flipH="1">
            <a:off x="7089920" y="4279126"/>
            <a:ext cx="1819398" cy="291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2F08D6C-E962-4713-87A5-DBBFEA503AFB}"/>
              </a:ext>
            </a:extLst>
          </p:cNvPr>
          <p:cNvCxnSpPr>
            <a:cxnSpLocks/>
            <a:stCxn id="42" idx="2"/>
          </p:cNvCxnSpPr>
          <p:nvPr/>
        </p:nvCxnSpPr>
        <p:spPr>
          <a:xfrm flipH="1" flipV="1">
            <a:off x="7101228" y="4761600"/>
            <a:ext cx="1666432" cy="39762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159C9F-6927-4AA0-B275-375E3ED90423}"/>
              </a:ext>
            </a:extLst>
          </p:cNvPr>
          <p:cNvSpPr txBox="1"/>
          <p:nvPr/>
        </p:nvSpPr>
        <p:spPr>
          <a:xfrm rot="5400000">
            <a:off x="10571678" y="5451902"/>
            <a:ext cx="461665" cy="2350532"/>
          </a:xfrm>
          <a:prstGeom prst="rect">
            <a:avLst/>
          </a:prstGeom>
          <a:noFill/>
        </p:spPr>
        <p:txBody>
          <a:bodyPr vert="vert270" wrap="square" rtlCol="0">
            <a:spAutoFit/>
          </a:bodyPr>
          <a:lstStyle/>
          <a:p>
            <a:r>
              <a:rPr lang="en-US" dirty="0">
                <a:solidFill>
                  <a:schemeClr val="bg1"/>
                </a:solidFill>
                <a:latin typeface="Calibri"/>
              </a:rPr>
              <a:t>Dhar, Nirmala</a:t>
            </a:r>
          </a:p>
        </p:txBody>
      </p:sp>
      <p:cxnSp>
        <p:nvCxnSpPr>
          <p:cNvPr id="27" name="Straight Connector 26">
            <a:extLst>
              <a:ext uri="{FF2B5EF4-FFF2-40B4-BE49-F238E27FC236}">
                <a16:creationId xmlns:a16="http://schemas.microsoft.com/office/drawing/2014/main" id="{6FFD35E1-6709-4722-8E78-510D154205F1}"/>
              </a:ext>
            </a:extLst>
          </p:cNvPr>
          <p:cNvCxnSpPr>
            <a:cxnSpLocks/>
          </p:cNvCxnSpPr>
          <p:nvPr/>
        </p:nvCxnSpPr>
        <p:spPr>
          <a:xfrm>
            <a:off x="5827581" y="1805495"/>
            <a:ext cx="457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DD325EC8-ED15-47C7-B598-071A6965E7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8748723"/>
      </p:ext>
    </p:extLst>
  </p:cSld>
  <p:clrMapOvr>
    <a:masterClrMapping/>
  </p:clrMapOvr>
  <mc:AlternateContent xmlns:mc="http://schemas.openxmlformats.org/markup-compatibility/2006" xmlns:p14="http://schemas.microsoft.com/office/powerpoint/2010/main">
    <mc:Choice Requires="p14">
      <p:transition spd="slow" p14:dur="1500" advTm="49770">
        <p14:window dir="vert"/>
      </p:transition>
    </mc:Choice>
    <mc:Fallback xmlns="">
      <p:transition spd="slow" advTm="49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9D4E41-3C7B-402E-AEA2-F0322A631A70}"/>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dirty="0">
                <a:solidFill>
                  <a:srgbClr val="FFFFFF"/>
                </a:solidFill>
              </a:rPr>
              <a:t>Use the Clutter Image Scale </a:t>
            </a:r>
          </a:p>
        </p:txBody>
      </p:sp>
      <p:sp>
        <p:nvSpPr>
          <p:cNvPr id="20"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8EF6027-A35F-42CD-8BEE-A2D4A04ADEFB}"/>
              </a:ext>
            </a:extLst>
          </p:cNvPr>
          <p:cNvSpPr/>
          <p:nvPr/>
        </p:nvSpPr>
        <p:spPr>
          <a:xfrm>
            <a:off x="3315830" y="5656960"/>
            <a:ext cx="5560305" cy="369332"/>
          </a:xfrm>
          <a:prstGeom prst="rect">
            <a:avLst/>
          </a:prstGeom>
        </p:spPr>
        <p:txBody>
          <a:bodyPr wrap="none">
            <a:spAutoFit/>
          </a:bodyPr>
          <a:lstStyle/>
          <a:p>
            <a:r>
              <a:rPr lang="en-US" b="1" dirty="0">
                <a:solidFill>
                  <a:schemeClr val="bg1"/>
                </a:solidFill>
              </a:rPr>
              <a:t>http://www.hoardingconnectioncc.org/Hoarding_cir.pdf</a:t>
            </a:r>
          </a:p>
        </p:txBody>
      </p:sp>
      <p:pic>
        <p:nvPicPr>
          <p:cNvPr id="7" name="Audio 6">
            <a:hlinkClick r:id="" action="ppaction://media"/>
            <a:extLst>
              <a:ext uri="{FF2B5EF4-FFF2-40B4-BE49-F238E27FC236}">
                <a16:creationId xmlns:a16="http://schemas.microsoft.com/office/drawing/2014/main" id="{092707EA-5DDB-4956-B0A0-D4BA1C53F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889168"/>
      </p:ext>
    </p:extLst>
  </p:cSld>
  <p:clrMapOvr>
    <a:masterClrMapping/>
  </p:clrMapOvr>
  <mc:AlternateContent xmlns:mc="http://schemas.openxmlformats.org/markup-compatibility/2006" xmlns:p14="http://schemas.microsoft.com/office/powerpoint/2010/main">
    <mc:Choice Requires="p14">
      <p:transition spd="slow" p14:dur="2500" advTm="55100">
        <p:checker/>
      </p:transition>
    </mc:Choice>
    <mc:Fallback xmlns="">
      <p:transition spd="slow" advTm="551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hoto, different, food, refrigerator&#10;&#10;Description automatically generated">
            <a:extLst>
              <a:ext uri="{FF2B5EF4-FFF2-40B4-BE49-F238E27FC236}">
                <a16:creationId xmlns:a16="http://schemas.microsoft.com/office/drawing/2014/main" id="{2E537F84-3D7D-42F7-BD1B-2FE6401BA42B}"/>
              </a:ext>
            </a:extLst>
          </p:cNvPr>
          <p:cNvPicPr>
            <a:picLocks noChangeAspect="1"/>
          </p:cNvPicPr>
          <p:nvPr/>
        </p:nvPicPr>
        <p:blipFill rotWithShape="1">
          <a:blip r:embed="rId5"/>
          <a:srcRect l="6078" t="7442" r="6367" b="4418"/>
          <a:stretch/>
        </p:blipFill>
        <p:spPr>
          <a:xfrm>
            <a:off x="1684986" y="643944"/>
            <a:ext cx="9055994" cy="5589431"/>
          </a:xfrm>
          <a:prstGeom prst="rect">
            <a:avLst/>
          </a:prstGeom>
        </p:spPr>
      </p:pic>
      <p:pic>
        <p:nvPicPr>
          <p:cNvPr id="2" name="Audio 1">
            <a:hlinkClick r:id="" action="ppaction://media"/>
            <a:extLst>
              <a:ext uri="{FF2B5EF4-FFF2-40B4-BE49-F238E27FC236}">
                <a16:creationId xmlns:a16="http://schemas.microsoft.com/office/drawing/2014/main" id="{FBB49476-C08F-45D0-878C-330D47633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0164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430">
        <p159:morph option="byObject"/>
      </p:transition>
    </mc:Choice>
    <mc:Fallback xmlns="">
      <p:transition spd="slow" advTm="27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111DC08-84A1-46BF-A3D8-2CB7879864B5}"/>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800" dirty="0">
                <a:solidFill>
                  <a:schemeClr val="tx1">
                    <a:lumMod val="85000"/>
                    <a:lumOff val="15000"/>
                  </a:schemeClr>
                </a:solidFill>
              </a:rPr>
              <a:t>What are your first thoughts when you hear the word hoarding?</a:t>
            </a:r>
          </a:p>
        </p:txBody>
      </p:sp>
      <p:cxnSp>
        <p:nvCxnSpPr>
          <p:cNvPr id="42" name="Straight Connector 41">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FA16BC42-2822-4E50-9966-DAE43EFBA6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14609"/>
      </p:ext>
    </p:extLst>
  </p:cSld>
  <p:clrMapOvr>
    <a:overrideClrMapping bg1="dk1" tx1="lt1" bg2="dk2" tx2="lt2" accent1="accent1" accent2="accent2" accent3="accent3" accent4="accent4" accent5="accent5" accent6="accent6" hlink="hlink" folHlink="folHlink"/>
  </p:clrMapOvr>
  <p:transition spd="slow" advTm="8524">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hoto, different, showing, various&#10;&#10;Description automatically generated">
            <a:extLst>
              <a:ext uri="{FF2B5EF4-FFF2-40B4-BE49-F238E27FC236}">
                <a16:creationId xmlns:a16="http://schemas.microsoft.com/office/drawing/2014/main" id="{815BF896-199F-441A-AA91-115D2ABEF812}"/>
              </a:ext>
            </a:extLst>
          </p:cNvPr>
          <p:cNvPicPr>
            <a:picLocks noChangeAspect="1"/>
          </p:cNvPicPr>
          <p:nvPr/>
        </p:nvPicPr>
        <p:blipFill>
          <a:blip r:embed="rId4"/>
          <a:stretch>
            <a:fillRect/>
          </a:stretch>
        </p:blipFill>
        <p:spPr>
          <a:xfrm>
            <a:off x="1622738" y="618185"/>
            <a:ext cx="9156879" cy="5628069"/>
          </a:xfrm>
          <a:prstGeom prst="rect">
            <a:avLst/>
          </a:prstGeom>
        </p:spPr>
      </p:pic>
      <p:pic>
        <p:nvPicPr>
          <p:cNvPr id="2" name="Audio 1">
            <a:hlinkClick r:id="" action="ppaction://media"/>
            <a:extLst>
              <a:ext uri="{FF2B5EF4-FFF2-40B4-BE49-F238E27FC236}">
                <a16:creationId xmlns:a16="http://schemas.microsoft.com/office/drawing/2014/main" id="{BECD79C8-E3CF-4AC8-A62E-B1F10D22A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641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950">
        <p159:morph option="byObject"/>
      </p:transition>
    </mc:Choice>
    <mc:Fallback xmlns="">
      <p:transition spd="slow" advTm="9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ird&#10;&#10;Description automatically generated">
            <a:extLst>
              <a:ext uri="{FF2B5EF4-FFF2-40B4-BE49-F238E27FC236}">
                <a16:creationId xmlns:a16="http://schemas.microsoft.com/office/drawing/2014/main" id="{04A29B8B-4570-4FAD-9DDD-B449F556A6F9}"/>
              </a:ext>
            </a:extLst>
          </p:cNvPr>
          <p:cNvPicPr>
            <a:picLocks noChangeAspect="1"/>
          </p:cNvPicPr>
          <p:nvPr/>
        </p:nvPicPr>
        <p:blipFill rotWithShape="1">
          <a:blip r:embed="rId5"/>
          <a:srcRect l="3501" t="4131" r="2448" b="5540"/>
          <a:stretch/>
        </p:blipFill>
        <p:spPr>
          <a:xfrm>
            <a:off x="2244437" y="193965"/>
            <a:ext cx="7398328" cy="6123708"/>
          </a:xfrm>
          <a:prstGeom prst="rect">
            <a:avLst/>
          </a:prstGeom>
        </p:spPr>
      </p:pic>
      <p:pic>
        <p:nvPicPr>
          <p:cNvPr id="2" name="Audio 1">
            <a:hlinkClick r:id="" action="ppaction://media"/>
            <a:extLst>
              <a:ext uri="{FF2B5EF4-FFF2-40B4-BE49-F238E27FC236}">
                <a16:creationId xmlns:a16="http://schemas.microsoft.com/office/drawing/2014/main" id="{946BA023-8730-414B-94CD-4D67A5C7F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942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50">
        <p159:morph option="byObject"/>
      </p:transition>
    </mc:Choice>
    <mc:Fallback xmlns="">
      <p:transition spd="slow" advTm="5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fferent, photo, various, food&#10;&#10;Description automatically generated">
            <a:extLst>
              <a:ext uri="{FF2B5EF4-FFF2-40B4-BE49-F238E27FC236}">
                <a16:creationId xmlns:a16="http://schemas.microsoft.com/office/drawing/2014/main" id="{FA032486-524F-4507-8C9D-E9250C490749}"/>
              </a:ext>
            </a:extLst>
          </p:cNvPr>
          <p:cNvPicPr>
            <a:picLocks noChangeAspect="1"/>
          </p:cNvPicPr>
          <p:nvPr/>
        </p:nvPicPr>
        <p:blipFill>
          <a:blip r:embed="rId4"/>
          <a:stretch>
            <a:fillRect/>
          </a:stretch>
        </p:blipFill>
        <p:spPr>
          <a:xfrm>
            <a:off x="1658470" y="0"/>
            <a:ext cx="8875059" cy="6386945"/>
          </a:xfrm>
          <a:prstGeom prst="rect">
            <a:avLst/>
          </a:prstGeom>
        </p:spPr>
      </p:pic>
      <p:pic>
        <p:nvPicPr>
          <p:cNvPr id="4" name="Audio 3">
            <a:hlinkClick r:id="" action="ppaction://media"/>
            <a:extLst>
              <a:ext uri="{FF2B5EF4-FFF2-40B4-BE49-F238E27FC236}">
                <a16:creationId xmlns:a16="http://schemas.microsoft.com/office/drawing/2014/main" id="{11C09EBA-1608-4723-BE96-B25A4E71DF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56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20">
        <p159:morph option="byObject"/>
      </p:transition>
    </mc:Choice>
    <mc:Fallback xmlns="">
      <p:transition spd="slow" advTm="6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9D4E41-3C7B-402E-AEA2-F0322A631A70}"/>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Use the Clutter Hoarding Scale </a:t>
            </a:r>
          </a:p>
        </p:txBody>
      </p:sp>
      <p:sp>
        <p:nvSpPr>
          <p:cNvPr id="20"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7C481494-A049-443E-ABFA-85E5391B8D38}"/>
              </a:ext>
            </a:extLst>
          </p:cNvPr>
          <p:cNvSpPr/>
          <p:nvPr/>
        </p:nvSpPr>
        <p:spPr>
          <a:xfrm>
            <a:off x="4865914" y="5515110"/>
            <a:ext cx="4284690" cy="646331"/>
          </a:xfrm>
          <a:prstGeom prst="rect">
            <a:avLst/>
          </a:prstGeom>
        </p:spPr>
        <p:txBody>
          <a:bodyPr wrap="square">
            <a:spAutoFit/>
          </a:bodyPr>
          <a:lstStyle/>
          <a:p>
            <a:pPr algn="ctr"/>
            <a:r>
              <a:rPr lang="en-US" b="1" dirty="0">
                <a:solidFill>
                  <a:schemeClr val="bg1"/>
                </a:solidFill>
                <a:hlinkClick r:id="rId5"/>
              </a:rPr>
              <a:t>www.challengingdisorganization.org</a:t>
            </a:r>
            <a:endParaRPr lang="en-US" b="1" dirty="0">
              <a:solidFill>
                <a:schemeClr val="bg1"/>
              </a:solidFill>
            </a:endParaRPr>
          </a:p>
          <a:p>
            <a:pPr algn="ctr"/>
            <a:endParaRPr lang="en-US" b="1" dirty="0">
              <a:solidFill>
                <a:schemeClr val="bg1"/>
              </a:solidFill>
            </a:endParaRPr>
          </a:p>
        </p:txBody>
      </p:sp>
      <p:pic>
        <p:nvPicPr>
          <p:cNvPr id="5" name="Picture 4">
            <a:extLst>
              <a:ext uri="{FF2B5EF4-FFF2-40B4-BE49-F238E27FC236}">
                <a16:creationId xmlns:a16="http://schemas.microsoft.com/office/drawing/2014/main" id="{31CE26B1-B494-4C80-989C-6B033BA1D4FB}"/>
              </a:ext>
            </a:extLst>
          </p:cNvPr>
          <p:cNvPicPr>
            <a:picLocks noChangeAspect="1"/>
          </p:cNvPicPr>
          <p:nvPr/>
        </p:nvPicPr>
        <p:blipFill>
          <a:blip r:embed="rId6"/>
          <a:stretch>
            <a:fillRect/>
          </a:stretch>
        </p:blipFill>
        <p:spPr>
          <a:xfrm>
            <a:off x="430966" y="5098596"/>
            <a:ext cx="3590925" cy="1276350"/>
          </a:xfrm>
          <a:prstGeom prst="rect">
            <a:avLst/>
          </a:prstGeom>
        </p:spPr>
      </p:pic>
      <p:pic>
        <p:nvPicPr>
          <p:cNvPr id="10" name="Audio 9">
            <a:hlinkClick r:id="" action="ppaction://media"/>
            <a:extLst>
              <a:ext uri="{FF2B5EF4-FFF2-40B4-BE49-F238E27FC236}">
                <a16:creationId xmlns:a16="http://schemas.microsoft.com/office/drawing/2014/main" id="{34FBCB0A-0773-4609-B152-B855B0D697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8453471"/>
      </p:ext>
    </p:extLst>
  </p:cSld>
  <p:clrMapOvr>
    <a:masterClrMapping/>
  </p:clrMapOvr>
  <mc:AlternateContent xmlns:mc="http://schemas.openxmlformats.org/markup-compatibility/2006" xmlns:p14="http://schemas.microsoft.com/office/powerpoint/2010/main">
    <mc:Choice Requires="p14">
      <p:transition spd="slow" p14:dur="3400" advTm="30700">
        <p14:reveal/>
      </p:transition>
    </mc:Choice>
    <mc:Fallback xmlns="">
      <p:transition spd="slow" advTm="30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199A1F-0E3F-4221-BE2A-DEDEA9532B91}"/>
              </a:ext>
            </a:extLst>
          </p:cNvPr>
          <p:cNvSpPr>
            <a:spLocks noGrp="1"/>
          </p:cNvSpPr>
          <p:nvPr>
            <p:ph type="title"/>
          </p:nvPr>
        </p:nvSpPr>
        <p:spPr/>
        <p:txBody>
          <a:bodyPr/>
          <a:lstStyle/>
          <a:p>
            <a:r>
              <a:rPr lang="en-US" dirty="0"/>
              <a:t>ICD’s Clutter Hoarding Scale </a:t>
            </a:r>
          </a:p>
        </p:txBody>
      </p:sp>
      <p:graphicFrame>
        <p:nvGraphicFramePr>
          <p:cNvPr id="6" name="Table 6">
            <a:extLst>
              <a:ext uri="{FF2B5EF4-FFF2-40B4-BE49-F238E27FC236}">
                <a16:creationId xmlns:a16="http://schemas.microsoft.com/office/drawing/2014/main" id="{223961B6-984D-44AB-BFD9-17C8610679AE}"/>
              </a:ext>
            </a:extLst>
          </p:cNvPr>
          <p:cNvGraphicFramePr>
            <a:graphicFrameLocks noGrp="1"/>
          </p:cNvGraphicFramePr>
          <p:nvPr>
            <p:ph idx="1"/>
            <p:extLst>
              <p:ext uri="{D42A27DB-BD31-4B8C-83A1-F6EECF244321}">
                <p14:modId xmlns:p14="http://schemas.microsoft.com/office/powerpoint/2010/main" val="2263942699"/>
              </p:ext>
            </p:extLst>
          </p:nvPr>
        </p:nvGraphicFramePr>
        <p:xfrm>
          <a:off x="526474" y="1884218"/>
          <a:ext cx="11111345" cy="4321788"/>
        </p:xfrm>
        <a:graphic>
          <a:graphicData uri="http://schemas.openxmlformats.org/drawingml/2006/table">
            <a:tbl>
              <a:tblPr firstRow="1" bandRow="1">
                <a:tableStyleId>{5C22544A-7EE6-4342-B048-85BDC9FD1C3A}</a:tableStyleId>
              </a:tblPr>
              <a:tblGrid>
                <a:gridCol w="2222269">
                  <a:extLst>
                    <a:ext uri="{9D8B030D-6E8A-4147-A177-3AD203B41FA5}">
                      <a16:colId xmlns:a16="http://schemas.microsoft.com/office/drawing/2014/main" val="1725736733"/>
                    </a:ext>
                  </a:extLst>
                </a:gridCol>
                <a:gridCol w="2222269">
                  <a:extLst>
                    <a:ext uri="{9D8B030D-6E8A-4147-A177-3AD203B41FA5}">
                      <a16:colId xmlns:a16="http://schemas.microsoft.com/office/drawing/2014/main" val="2699442981"/>
                    </a:ext>
                  </a:extLst>
                </a:gridCol>
                <a:gridCol w="2222269">
                  <a:extLst>
                    <a:ext uri="{9D8B030D-6E8A-4147-A177-3AD203B41FA5}">
                      <a16:colId xmlns:a16="http://schemas.microsoft.com/office/drawing/2014/main" val="1930307236"/>
                    </a:ext>
                  </a:extLst>
                </a:gridCol>
                <a:gridCol w="2222269">
                  <a:extLst>
                    <a:ext uri="{9D8B030D-6E8A-4147-A177-3AD203B41FA5}">
                      <a16:colId xmlns:a16="http://schemas.microsoft.com/office/drawing/2014/main" val="2685926217"/>
                    </a:ext>
                  </a:extLst>
                </a:gridCol>
                <a:gridCol w="2222269">
                  <a:extLst>
                    <a:ext uri="{9D8B030D-6E8A-4147-A177-3AD203B41FA5}">
                      <a16:colId xmlns:a16="http://schemas.microsoft.com/office/drawing/2014/main" val="2755037644"/>
                    </a:ext>
                  </a:extLst>
                </a:gridCol>
              </a:tblGrid>
              <a:tr h="599347">
                <a:tc>
                  <a:txBody>
                    <a:bodyPr/>
                    <a:lstStyle/>
                    <a:p>
                      <a:r>
                        <a:rPr lang="en-US" dirty="0"/>
                        <a:t>Structure and Zoning</a:t>
                      </a:r>
                    </a:p>
                  </a:txBody>
                  <a:tcPr/>
                </a:tc>
                <a:tc>
                  <a:txBody>
                    <a:bodyPr/>
                    <a:lstStyle/>
                    <a:p>
                      <a:r>
                        <a:rPr lang="en-US" dirty="0"/>
                        <a:t>Animals and Pests </a:t>
                      </a:r>
                    </a:p>
                  </a:txBody>
                  <a:tcPr/>
                </a:tc>
                <a:tc>
                  <a:txBody>
                    <a:bodyPr/>
                    <a:lstStyle/>
                    <a:p>
                      <a:r>
                        <a:rPr lang="en-US" dirty="0"/>
                        <a:t>Household Functions</a:t>
                      </a:r>
                    </a:p>
                  </a:txBody>
                  <a:tcPr/>
                </a:tc>
                <a:tc>
                  <a:txBody>
                    <a:bodyPr/>
                    <a:lstStyle/>
                    <a:p>
                      <a:r>
                        <a:rPr lang="en-US" dirty="0"/>
                        <a:t>Health and Safety </a:t>
                      </a:r>
                    </a:p>
                  </a:txBody>
                  <a:tcPr/>
                </a:tc>
                <a:tc>
                  <a:txBody>
                    <a:bodyPr/>
                    <a:lstStyle/>
                    <a:p>
                      <a:r>
                        <a:rPr lang="en-US" dirty="0"/>
                        <a:t>Personal Protective Equipment (PPE)</a:t>
                      </a:r>
                    </a:p>
                  </a:txBody>
                  <a:tcPr/>
                </a:tc>
                <a:extLst>
                  <a:ext uri="{0D108BD9-81ED-4DB2-BD59-A6C34878D82A}">
                    <a16:rowId xmlns:a16="http://schemas.microsoft.com/office/drawing/2014/main" val="1363180210"/>
                  </a:ext>
                </a:extLst>
              </a:tr>
              <a:tr h="3681708">
                <a:tc>
                  <a:txBody>
                    <a:bodyPr/>
                    <a:lstStyle/>
                    <a:p>
                      <a:r>
                        <a:rPr lang="en-US" sz="1800" b="0" i="0" u="none" strike="noStrike" kern="1200" baseline="0" dirty="0">
                          <a:solidFill>
                            <a:schemeClr val="dk1"/>
                          </a:solidFill>
                          <a:latin typeface="+mn-lt"/>
                          <a:ea typeface="+mn-ea"/>
                          <a:cs typeface="+mn-cs"/>
                        </a:rPr>
                        <a:t>Assessment of access to entrances and exits; function of</a:t>
                      </a:r>
                    </a:p>
                    <a:p>
                      <a:r>
                        <a:rPr lang="en-US" sz="1800" b="0" i="0" u="none" strike="noStrike" kern="1200" baseline="0" dirty="0">
                          <a:solidFill>
                            <a:schemeClr val="dk1"/>
                          </a:solidFill>
                          <a:latin typeface="+mn-lt"/>
                          <a:ea typeface="+mn-ea"/>
                          <a:cs typeface="+mn-cs"/>
                        </a:rPr>
                        <a:t>plumbing, electrical, HVAC (any aspect of heating, ventilation</a:t>
                      </a:r>
                    </a:p>
                    <a:p>
                      <a:r>
                        <a:rPr lang="en-US" sz="1800" b="0" i="0" u="none" strike="noStrike" kern="1200" baseline="0" dirty="0">
                          <a:solidFill>
                            <a:schemeClr val="dk1"/>
                          </a:solidFill>
                          <a:latin typeface="+mn-lt"/>
                          <a:ea typeface="+mn-ea"/>
                          <a:cs typeface="+mn-cs"/>
                        </a:rPr>
                        <a:t>or air conditioning) systems and appliances; and structural</a:t>
                      </a:r>
                    </a:p>
                    <a:p>
                      <a:r>
                        <a:rPr lang="en-US" sz="1800" b="0" i="0" u="none" strike="noStrike" kern="1200" baseline="0" dirty="0">
                          <a:solidFill>
                            <a:schemeClr val="dk1"/>
                          </a:solidFill>
                          <a:latin typeface="+mn-lt"/>
                          <a:ea typeface="+mn-ea"/>
                          <a:cs typeface="+mn-cs"/>
                        </a:rPr>
                        <a:t>integrity</a:t>
                      </a:r>
                      <a:endParaRPr lang="en-US" dirty="0"/>
                    </a:p>
                  </a:txBody>
                  <a:tcPr/>
                </a:tc>
                <a:tc>
                  <a:txBody>
                    <a:bodyPr/>
                    <a:lstStyle/>
                    <a:p>
                      <a:r>
                        <a:rPr lang="en-US" sz="1800" b="0" i="0" u="none" strike="noStrike" kern="1200" baseline="0" dirty="0">
                          <a:solidFill>
                            <a:schemeClr val="dk1"/>
                          </a:solidFill>
                          <a:latin typeface="+mn-lt"/>
                          <a:ea typeface="+mn-ea"/>
                          <a:cs typeface="+mn-cs"/>
                        </a:rPr>
                        <a:t>Assessment of animal care and control; compliance with local</a:t>
                      </a:r>
                    </a:p>
                    <a:p>
                      <a:r>
                        <a:rPr lang="en-US" sz="1800" b="0" i="0" u="none" strike="noStrike" kern="1200" baseline="0" dirty="0">
                          <a:solidFill>
                            <a:schemeClr val="dk1"/>
                          </a:solidFill>
                          <a:latin typeface="+mn-lt"/>
                          <a:ea typeface="+mn-ea"/>
                          <a:cs typeface="+mn-cs"/>
                        </a:rPr>
                        <a:t>animal regulations; assessment for evidence of infestations of</a:t>
                      </a:r>
                    </a:p>
                    <a:p>
                      <a:r>
                        <a:rPr lang="en-US" sz="1800" b="0" i="0" u="none" strike="noStrike" kern="1200" baseline="0" dirty="0">
                          <a:solidFill>
                            <a:schemeClr val="dk1"/>
                          </a:solidFill>
                          <a:latin typeface="+mn-lt"/>
                          <a:ea typeface="+mn-ea"/>
                          <a:cs typeface="+mn-cs"/>
                        </a:rPr>
                        <a:t>pests (rodents, insects or other vermin)</a:t>
                      </a:r>
                      <a:endParaRPr lang="en-US" dirty="0"/>
                    </a:p>
                  </a:txBody>
                  <a:tcPr/>
                </a:tc>
                <a:tc>
                  <a:txBody>
                    <a:bodyPr/>
                    <a:lstStyle/>
                    <a:p>
                      <a:r>
                        <a:rPr lang="en-US" sz="1800" b="0" i="0" u="none" strike="noStrike" kern="1200" baseline="0" dirty="0">
                          <a:solidFill>
                            <a:schemeClr val="dk1"/>
                          </a:solidFill>
                          <a:latin typeface="+mn-lt"/>
                          <a:ea typeface="+mn-ea"/>
                          <a:cs typeface="+mn-cs"/>
                        </a:rPr>
                        <a:t>Assessment of safety, functionality and accessibility of rooms</a:t>
                      </a:r>
                    </a:p>
                    <a:p>
                      <a:r>
                        <a:rPr lang="en-US" sz="1800" b="0" i="0" u="none" strike="noStrike" kern="1200" baseline="0" dirty="0">
                          <a:solidFill>
                            <a:schemeClr val="dk1"/>
                          </a:solidFill>
                          <a:latin typeface="+mn-lt"/>
                          <a:ea typeface="+mn-ea"/>
                          <a:cs typeface="+mn-cs"/>
                        </a:rPr>
                        <a:t>for intended purposes</a:t>
                      </a:r>
                      <a:endParaRPr lang="en-US" dirty="0"/>
                    </a:p>
                  </a:txBody>
                  <a:tcPr/>
                </a:tc>
                <a:tc>
                  <a:txBody>
                    <a:bodyPr/>
                    <a:lstStyle/>
                    <a:p>
                      <a:r>
                        <a:rPr lang="en-US" sz="1800" b="0" i="0" u="none" strike="noStrike" kern="1200" baseline="0" dirty="0">
                          <a:solidFill>
                            <a:schemeClr val="dk1"/>
                          </a:solidFill>
                          <a:latin typeface="+mn-lt"/>
                          <a:ea typeface="+mn-ea"/>
                          <a:cs typeface="+mn-cs"/>
                        </a:rPr>
                        <a:t>Assessment of sanitation levels in household; household</a:t>
                      </a:r>
                    </a:p>
                    <a:p>
                      <a:r>
                        <a:rPr lang="en-US" sz="1800" b="0" i="0" u="none" strike="noStrike" kern="1200" baseline="0" dirty="0">
                          <a:solidFill>
                            <a:schemeClr val="dk1"/>
                          </a:solidFill>
                          <a:latin typeface="+mn-lt"/>
                          <a:ea typeface="+mn-ea"/>
                          <a:cs typeface="+mn-cs"/>
                        </a:rPr>
                        <a:t>management of medications for prescribed (Rx) and/or over the-</a:t>
                      </a:r>
                    </a:p>
                    <a:p>
                      <a:r>
                        <a:rPr lang="en-US" sz="1800" b="0" i="0" u="none" strike="noStrike" kern="1200" baseline="0" dirty="0">
                          <a:solidFill>
                            <a:schemeClr val="dk1"/>
                          </a:solidFill>
                          <a:latin typeface="+mn-lt"/>
                          <a:ea typeface="+mn-ea"/>
                          <a:cs typeface="+mn-cs"/>
                        </a:rPr>
                        <a:t>counter (OTC) drugs</a:t>
                      </a:r>
                      <a:endParaRPr lang="en-US" dirty="0"/>
                    </a:p>
                  </a:txBody>
                  <a:tcPr/>
                </a:tc>
                <a:tc>
                  <a:txBody>
                    <a:bodyPr/>
                    <a:lstStyle/>
                    <a:p>
                      <a:r>
                        <a:rPr lang="en-US" sz="1800" b="0" i="0" u="none" strike="noStrike" kern="1200" baseline="0" dirty="0">
                          <a:solidFill>
                            <a:schemeClr val="dk1"/>
                          </a:solidFill>
                          <a:latin typeface="+mn-lt"/>
                          <a:ea typeface="+mn-ea"/>
                          <a:cs typeface="+mn-cs"/>
                        </a:rPr>
                        <a:t>Recommendations for PPE (face masks, gloves, eye shields</a:t>
                      </a:r>
                    </a:p>
                    <a:p>
                      <a:r>
                        <a:rPr lang="en-US" sz="1800" b="0" i="0" u="none" strike="noStrike" kern="1200" baseline="0" dirty="0">
                          <a:solidFill>
                            <a:schemeClr val="dk1"/>
                          </a:solidFill>
                          <a:latin typeface="+mn-lt"/>
                          <a:ea typeface="+mn-ea"/>
                          <a:cs typeface="+mn-cs"/>
                        </a:rPr>
                        <a:t>or clothing that protect wearer from environmental health</a:t>
                      </a:r>
                    </a:p>
                    <a:p>
                      <a:r>
                        <a:rPr lang="en-US" sz="1800" b="0" i="0" u="none" strike="noStrike" kern="1200" baseline="0" dirty="0">
                          <a:solidFill>
                            <a:schemeClr val="dk1"/>
                          </a:solidFill>
                          <a:latin typeface="+mn-lt"/>
                          <a:ea typeface="+mn-ea"/>
                          <a:cs typeface="+mn-cs"/>
                        </a:rPr>
                        <a:t>and safety hazards); additional supplies as appropriate to</a:t>
                      </a:r>
                    </a:p>
                    <a:p>
                      <a:r>
                        <a:rPr lang="en-US" sz="1800" b="0" i="0" u="none" strike="noStrike" kern="1200" baseline="0" dirty="0">
                          <a:solidFill>
                            <a:schemeClr val="dk1"/>
                          </a:solidFill>
                          <a:latin typeface="+mn-lt"/>
                          <a:ea typeface="+mn-ea"/>
                          <a:cs typeface="+mn-cs"/>
                        </a:rPr>
                        <a:t>observational level</a:t>
                      </a:r>
                      <a:endParaRPr lang="en-US" dirty="0"/>
                    </a:p>
                  </a:txBody>
                  <a:tcPr/>
                </a:tc>
                <a:extLst>
                  <a:ext uri="{0D108BD9-81ED-4DB2-BD59-A6C34878D82A}">
                    <a16:rowId xmlns:a16="http://schemas.microsoft.com/office/drawing/2014/main" val="3830336548"/>
                  </a:ext>
                </a:extLst>
              </a:tr>
            </a:tbl>
          </a:graphicData>
        </a:graphic>
      </p:graphicFrame>
      <p:pic>
        <p:nvPicPr>
          <p:cNvPr id="2" name="Audio 1">
            <a:hlinkClick r:id="" action="ppaction://media"/>
            <a:extLst>
              <a:ext uri="{FF2B5EF4-FFF2-40B4-BE49-F238E27FC236}">
                <a16:creationId xmlns:a16="http://schemas.microsoft.com/office/drawing/2014/main" id="{45469DA4-AA2E-4ABA-B8AE-998846D56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 name="Rectangle 2">
            <a:extLst>
              <a:ext uri="{FF2B5EF4-FFF2-40B4-BE49-F238E27FC236}">
                <a16:creationId xmlns:a16="http://schemas.microsoft.com/office/drawing/2014/main" id="{EA1E3100-6825-49AB-9D60-6EA16932ED32}"/>
              </a:ext>
            </a:extLst>
          </p:cNvPr>
          <p:cNvSpPr/>
          <p:nvPr/>
        </p:nvSpPr>
        <p:spPr>
          <a:xfrm>
            <a:off x="3892251" y="6502400"/>
            <a:ext cx="3607398" cy="369332"/>
          </a:xfrm>
          <a:prstGeom prst="rect">
            <a:avLst/>
          </a:prstGeom>
        </p:spPr>
        <p:txBody>
          <a:bodyPr wrap="none">
            <a:spAutoFit/>
          </a:bodyPr>
          <a:lstStyle/>
          <a:p>
            <a:r>
              <a:rPr lang="en-US" b="1" dirty="0">
                <a:solidFill>
                  <a:schemeClr val="bg1"/>
                </a:solidFill>
              </a:rPr>
              <a:t>The ICD® Clutter–Hoarding Scale®</a:t>
            </a:r>
          </a:p>
        </p:txBody>
      </p:sp>
    </p:spTree>
    <p:extLst>
      <p:ext uri="{BB962C8B-B14F-4D97-AF65-F5344CB8AC3E}">
        <p14:creationId xmlns:p14="http://schemas.microsoft.com/office/powerpoint/2010/main" val="1449666176"/>
      </p:ext>
    </p:extLst>
  </p:cSld>
  <p:clrMapOvr>
    <a:masterClrMapping/>
  </p:clrMapOvr>
  <mc:AlternateContent xmlns:mc="http://schemas.openxmlformats.org/markup-compatibility/2006" xmlns:p14="http://schemas.microsoft.com/office/powerpoint/2010/main">
    <mc:Choice Requires="p14">
      <p:transition spd="med" p14:dur="700" advTm="17450">
        <p:fade/>
      </p:transition>
    </mc:Choice>
    <mc:Fallback xmlns="">
      <p:transition spd="med" advTm="1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39CA67D8-9661-4C5E-81CD-73ABEB439018}"/>
              </a:ext>
            </a:extLst>
          </p:cNvPr>
          <p:cNvGraphicFramePr>
            <a:graphicFrameLocks noGrp="1"/>
          </p:cNvGraphicFramePr>
          <p:nvPr>
            <p:extLst>
              <p:ext uri="{D42A27DB-BD31-4B8C-83A1-F6EECF244321}">
                <p14:modId xmlns:p14="http://schemas.microsoft.com/office/powerpoint/2010/main" val="390455619"/>
              </p:ext>
            </p:extLst>
          </p:nvPr>
        </p:nvGraphicFramePr>
        <p:xfrm>
          <a:off x="477003" y="600593"/>
          <a:ext cx="11237975" cy="803569"/>
        </p:xfrm>
        <a:graphic>
          <a:graphicData uri="http://schemas.openxmlformats.org/drawingml/2006/table">
            <a:tbl>
              <a:tblPr firstRow="1" bandRow="1"/>
              <a:tblGrid>
                <a:gridCol w="11237975">
                  <a:extLst>
                    <a:ext uri="{9D8B030D-6E8A-4147-A177-3AD203B41FA5}">
                      <a16:colId xmlns:a16="http://schemas.microsoft.com/office/drawing/2014/main" val="50400899"/>
                    </a:ext>
                  </a:extLst>
                </a:gridCol>
              </a:tblGrid>
              <a:tr h="304653">
                <a:tc>
                  <a:txBody>
                    <a:bodyPr/>
                    <a:lstStyle/>
                    <a:p>
                      <a:pPr algn="ctr"/>
                      <a:r>
                        <a:rPr lang="en-US" dirty="0">
                          <a:ln>
                            <a:solidFill>
                              <a:srgbClr val="00CC00"/>
                            </a:solidFill>
                          </a:ln>
                        </a:rPr>
                        <a:t>LEVEL </a:t>
                      </a:r>
                      <a:r>
                        <a:rPr lang="en-US" i="0" dirty="0">
                          <a:ln>
                            <a:solidFill>
                              <a:srgbClr val="00CC00"/>
                            </a:solidFill>
                          </a:ln>
                        </a:rPr>
                        <a:t>I                                                GREEN                                                        LOW </a:t>
                      </a:r>
                      <a:endParaRPr lang="en-US" dirty="0">
                        <a:ln>
                          <a:solidFill>
                            <a:srgbClr val="00CC00"/>
                          </a:solidFill>
                        </a:ln>
                      </a:endParaRPr>
                    </a:p>
                  </a:txBody>
                  <a:tcPr/>
                </a:tc>
                <a:extLst>
                  <a:ext uri="{0D108BD9-81ED-4DB2-BD59-A6C34878D82A}">
                    <a16:rowId xmlns:a16="http://schemas.microsoft.com/office/drawing/2014/main" val="1807930035"/>
                  </a:ext>
                </a:extLst>
              </a:tr>
              <a:tr h="437809">
                <a:tc>
                  <a:txBody>
                    <a:bodyPr/>
                    <a:lstStyle/>
                    <a:p>
                      <a:r>
                        <a:rPr lang="en-US" sz="1600" b="0" i="0" u="none" strike="noStrike" kern="1200" baseline="0" dirty="0">
                          <a:solidFill>
                            <a:schemeClr val="tx1"/>
                          </a:solidFill>
                          <a:latin typeface="+mn-lt"/>
                          <a:ea typeface="+mn-ea"/>
                          <a:cs typeface="+mn-cs"/>
                        </a:rPr>
                        <a:t>Household environment is considered standard. No special knowledge in working with the chronically disorganized is necessary.</a:t>
                      </a:r>
                      <a:endParaRPr lang="en-US" sz="1600" dirty="0">
                        <a:ln>
                          <a:solidFill>
                            <a:srgbClr val="00CC00"/>
                          </a:solidFill>
                        </a:ln>
                      </a:endParaRPr>
                    </a:p>
                  </a:txBody>
                  <a:tcPr/>
                </a:tc>
                <a:extLst>
                  <a:ext uri="{0D108BD9-81ED-4DB2-BD59-A6C34878D82A}">
                    <a16:rowId xmlns:a16="http://schemas.microsoft.com/office/drawing/2014/main" val="1256587291"/>
                  </a:ext>
                </a:extLst>
              </a:tr>
            </a:tbl>
          </a:graphicData>
        </a:graphic>
      </p:graphicFrame>
      <p:graphicFrame>
        <p:nvGraphicFramePr>
          <p:cNvPr id="9" name="Table 4">
            <a:extLst>
              <a:ext uri="{FF2B5EF4-FFF2-40B4-BE49-F238E27FC236}">
                <a16:creationId xmlns:a16="http://schemas.microsoft.com/office/drawing/2014/main" id="{7DED2DD5-320E-4196-818C-F027901A1E0D}"/>
              </a:ext>
            </a:extLst>
          </p:cNvPr>
          <p:cNvGraphicFramePr>
            <a:graphicFrameLocks noGrp="1"/>
          </p:cNvGraphicFramePr>
          <p:nvPr>
            <p:extLst>
              <p:ext uri="{D42A27DB-BD31-4B8C-83A1-F6EECF244321}">
                <p14:modId xmlns:p14="http://schemas.microsoft.com/office/powerpoint/2010/main" val="946864296"/>
              </p:ext>
            </p:extLst>
          </p:nvPr>
        </p:nvGraphicFramePr>
        <p:xfrm>
          <a:off x="477008" y="1409362"/>
          <a:ext cx="11237975" cy="1055249"/>
        </p:xfrm>
        <a:graphic>
          <a:graphicData uri="http://schemas.openxmlformats.org/drawingml/2006/table">
            <a:tbl>
              <a:tblPr firstRow="1" bandRow="1"/>
              <a:tblGrid>
                <a:gridCol w="11237975">
                  <a:extLst>
                    <a:ext uri="{9D8B030D-6E8A-4147-A177-3AD203B41FA5}">
                      <a16:colId xmlns:a16="http://schemas.microsoft.com/office/drawing/2014/main" val="50400899"/>
                    </a:ext>
                  </a:extLst>
                </a:gridCol>
              </a:tblGrid>
              <a:tr h="383727">
                <a:tc>
                  <a:txBody>
                    <a:bodyPr/>
                    <a:lstStyle/>
                    <a:p>
                      <a:pPr algn="ctr"/>
                      <a:r>
                        <a:rPr lang="en-US" dirty="0">
                          <a:ln>
                            <a:solidFill>
                              <a:srgbClr val="00B0F0"/>
                            </a:solidFill>
                          </a:ln>
                        </a:rPr>
                        <a:t>     LEVEL I</a:t>
                      </a:r>
                      <a:r>
                        <a:rPr lang="en-US" i="0" dirty="0">
                          <a:ln>
                            <a:solidFill>
                              <a:srgbClr val="00B0F0"/>
                            </a:solidFill>
                          </a:ln>
                        </a:rPr>
                        <a:t>I                                                BLUE                                                          GUARDED </a:t>
                      </a:r>
                      <a:endParaRPr lang="en-US" dirty="0">
                        <a:ln>
                          <a:solidFill>
                            <a:srgbClr val="00B0F0"/>
                          </a:solidFill>
                        </a:ln>
                      </a:endParaRPr>
                    </a:p>
                  </a:txBody>
                  <a:tcPr/>
                </a:tc>
                <a:extLst>
                  <a:ext uri="{0D108BD9-81ED-4DB2-BD59-A6C34878D82A}">
                    <a16:rowId xmlns:a16="http://schemas.microsoft.com/office/drawing/2014/main" val="1807930035"/>
                  </a:ext>
                </a:extLst>
              </a:tr>
              <a:tr h="671522">
                <a:tc>
                  <a:txBody>
                    <a:bodyPr/>
                    <a:lstStyle/>
                    <a:p>
                      <a:r>
                        <a:rPr lang="en-US" sz="1600" b="0" i="0" u="none" strike="noStrike" kern="1200" baseline="0" dirty="0">
                          <a:solidFill>
                            <a:schemeClr val="tx1"/>
                          </a:solidFill>
                          <a:latin typeface="+mn-lt"/>
                          <a:ea typeface="+mn-ea"/>
                          <a:cs typeface="+mn-cs"/>
                        </a:rPr>
                        <a:t>Household environment requires professional organizers or related professionals who have additional knowledge and understanding of chronic disorganization.</a:t>
                      </a:r>
                      <a:endParaRPr lang="en-US" sz="1600" dirty="0"/>
                    </a:p>
                  </a:txBody>
                  <a:tcPr/>
                </a:tc>
                <a:extLst>
                  <a:ext uri="{0D108BD9-81ED-4DB2-BD59-A6C34878D82A}">
                    <a16:rowId xmlns:a16="http://schemas.microsoft.com/office/drawing/2014/main" val="1256587291"/>
                  </a:ext>
                </a:extLst>
              </a:tr>
            </a:tbl>
          </a:graphicData>
        </a:graphic>
      </p:graphicFrame>
      <p:graphicFrame>
        <p:nvGraphicFramePr>
          <p:cNvPr id="11" name="Table 4">
            <a:extLst>
              <a:ext uri="{FF2B5EF4-FFF2-40B4-BE49-F238E27FC236}">
                <a16:creationId xmlns:a16="http://schemas.microsoft.com/office/drawing/2014/main" id="{9D2456F9-DF6F-4F03-9A56-106139912597}"/>
              </a:ext>
            </a:extLst>
          </p:cNvPr>
          <p:cNvGraphicFramePr>
            <a:graphicFrameLocks noGrp="1"/>
          </p:cNvGraphicFramePr>
          <p:nvPr>
            <p:extLst>
              <p:ext uri="{D42A27DB-BD31-4B8C-83A1-F6EECF244321}">
                <p14:modId xmlns:p14="http://schemas.microsoft.com/office/powerpoint/2010/main" val="3988538664"/>
              </p:ext>
            </p:extLst>
          </p:nvPr>
        </p:nvGraphicFramePr>
        <p:xfrm>
          <a:off x="477009" y="2464844"/>
          <a:ext cx="11237974" cy="1188720"/>
        </p:xfrm>
        <a:graphic>
          <a:graphicData uri="http://schemas.openxmlformats.org/drawingml/2006/table">
            <a:tbl>
              <a:tblPr firstRow="1" bandRow="1"/>
              <a:tblGrid>
                <a:gridCol w="11237974">
                  <a:extLst>
                    <a:ext uri="{9D8B030D-6E8A-4147-A177-3AD203B41FA5}">
                      <a16:colId xmlns:a16="http://schemas.microsoft.com/office/drawing/2014/main" val="50400899"/>
                    </a:ext>
                  </a:extLst>
                </a:gridCol>
              </a:tblGrid>
              <a:tr h="150408">
                <a:tc>
                  <a:txBody>
                    <a:bodyPr/>
                    <a:lstStyle/>
                    <a:p>
                      <a:pPr algn="ctr"/>
                      <a:r>
                        <a:rPr lang="en-US" dirty="0">
                          <a:ln>
                            <a:solidFill>
                              <a:srgbClr val="FFFF00"/>
                            </a:solidFill>
                          </a:ln>
                        </a:rPr>
                        <a:t>   LEVEL </a:t>
                      </a:r>
                      <a:r>
                        <a:rPr lang="en-US" i="0" dirty="0">
                          <a:ln>
                            <a:solidFill>
                              <a:srgbClr val="FFFF00"/>
                            </a:solidFill>
                          </a:ln>
                        </a:rPr>
                        <a:t>III                                              YELLOW                                                       ELEVATED</a:t>
                      </a:r>
                      <a:endParaRPr lang="en-US" dirty="0">
                        <a:ln>
                          <a:solidFill>
                            <a:srgbClr val="FFFF00"/>
                          </a:solidFill>
                        </a:ln>
                      </a:endParaRPr>
                    </a:p>
                  </a:txBody>
                  <a:tcPr/>
                </a:tc>
                <a:extLst>
                  <a:ext uri="{0D108BD9-81ED-4DB2-BD59-A6C34878D82A}">
                    <a16:rowId xmlns:a16="http://schemas.microsoft.com/office/drawing/2014/main" val="1807930035"/>
                  </a:ext>
                </a:extLst>
              </a:tr>
              <a:tr h="370840">
                <a:tc>
                  <a:txBody>
                    <a:bodyPr/>
                    <a:lstStyle/>
                    <a:p>
                      <a:r>
                        <a:rPr lang="en-US" sz="1600" b="0" i="0" u="none" strike="noStrike" kern="1200" baseline="0" dirty="0">
                          <a:solidFill>
                            <a:schemeClr val="tx1"/>
                          </a:solidFill>
                          <a:latin typeface="+mn-lt"/>
                          <a:ea typeface="+mn-ea"/>
                          <a:cs typeface="+mn-cs"/>
                        </a:rPr>
                        <a:t>Pivot point between a cluttered household environment and a potential hoarding environment. Those working with Level III household environments should have significant training in chronic disorganization and will require a community network of resources, especially mental health professionals.</a:t>
                      </a:r>
                      <a:endParaRPr lang="en-US" sz="1600" dirty="0">
                        <a:ln>
                          <a:solidFill>
                            <a:srgbClr val="FFFF00"/>
                          </a:solidFill>
                        </a:ln>
                      </a:endParaRPr>
                    </a:p>
                  </a:txBody>
                  <a:tcPr/>
                </a:tc>
                <a:extLst>
                  <a:ext uri="{0D108BD9-81ED-4DB2-BD59-A6C34878D82A}">
                    <a16:rowId xmlns:a16="http://schemas.microsoft.com/office/drawing/2014/main" val="1256587291"/>
                  </a:ext>
                </a:extLst>
              </a:tr>
            </a:tbl>
          </a:graphicData>
        </a:graphic>
      </p:graphicFrame>
      <p:graphicFrame>
        <p:nvGraphicFramePr>
          <p:cNvPr id="12" name="Table 4">
            <a:extLst>
              <a:ext uri="{FF2B5EF4-FFF2-40B4-BE49-F238E27FC236}">
                <a16:creationId xmlns:a16="http://schemas.microsoft.com/office/drawing/2014/main" id="{2DC9029E-BC67-43F4-AA05-6B19DCF64595}"/>
              </a:ext>
            </a:extLst>
          </p:cNvPr>
          <p:cNvGraphicFramePr>
            <a:graphicFrameLocks noGrp="1"/>
          </p:cNvGraphicFramePr>
          <p:nvPr>
            <p:extLst>
              <p:ext uri="{D42A27DB-BD31-4B8C-83A1-F6EECF244321}">
                <p14:modId xmlns:p14="http://schemas.microsoft.com/office/powerpoint/2010/main" val="3270052156"/>
              </p:ext>
            </p:extLst>
          </p:nvPr>
        </p:nvGraphicFramePr>
        <p:xfrm>
          <a:off x="473715" y="3653564"/>
          <a:ext cx="11237974" cy="1286858"/>
        </p:xfrm>
        <a:graphic>
          <a:graphicData uri="http://schemas.openxmlformats.org/drawingml/2006/table">
            <a:tbl>
              <a:tblPr firstRow="1" bandRow="1"/>
              <a:tblGrid>
                <a:gridCol w="11237974">
                  <a:extLst>
                    <a:ext uri="{9D8B030D-6E8A-4147-A177-3AD203B41FA5}">
                      <a16:colId xmlns:a16="http://schemas.microsoft.com/office/drawing/2014/main" val="50400899"/>
                    </a:ext>
                  </a:extLst>
                </a:gridCol>
              </a:tblGrid>
              <a:tr h="463898">
                <a:tc>
                  <a:txBody>
                    <a:bodyPr/>
                    <a:lstStyle/>
                    <a:p>
                      <a:pPr algn="ctr"/>
                      <a:r>
                        <a:rPr lang="en-US" dirty="0">
                          <a:ln>
                            <a:solidFill>
                              <a:srgbClr val="CC6600"/>
                            </a:solidFill>
                          </a:ln>
                        </a:rPr>
                        <a:t>LEVEL </a:t>
                      </a:r>
                      <a:r>
                        <a:rPr lang="en-US" i="0" dirty="0">
                          <a:ln>
                            <a:solidFill>
                              <a:srgbClr val="CC6600"/>
                            </a:solidFill>
                          </a:ln>
                        </a:rPr>
                        <a:t>IV                                               ORANGE                                                       HIGH </a:t>
                      </a:r>
                      <a:endParaRPr lang="en-US" dirty="0">
                        <a:ln>
                          <a:solidFill>
                            <a:srgbClr val="CC6600"/>
                          </a:solidFill>
                        </a:ln>
                      </a:endParaRPr>
                    </a:p>
                  </a:txBody>
                  <a:tcPr/>
                </a:tc>
                <a:extLst>
                  <a:ext uri="{0D108BD9-81ED-4DB2-BD59-A6C34878D82A}">
                    <a16:rowId xmlns:a16="http://schemas.microsoft.com/office/drawing/2014/main" val="1807930035"/>
                  </a:ext>
                </a:extLst>
              </a:tr>
              <a:tr h="463898">
                <a:tc>
                  <a:txBody>
                    <a:bodyPr/>
                    <a:lstStyle/>
                    <a:p>
                      <a:r>
                        <a:rPr lang="en-US" sz="1600" b="0" i="0" u="none" strike="noStrike" kern="1200" baseline="0" dirty="0">
                          <a:solidFill>
                            <a:schemeClr val="tx1"/>
                          </a:solidFill>
                          <a:latin typeface="+mn-lt"/>
                          <a:ea typeface="+mn-ea"/>
                          <a:cs typeface="+mn-cs"/>
                        </a:rPr>
                        <a:t>Household environment requires a coordinated collaborative team of service providers in addition to professional organizers and family: mental health professionals, social workers, financial counselors, pest and animal control officers, crime scene cleaners, licensed contractors and handypersons.</a:t>
                      </a:r>
                      <a:endParaRPr lang="en-US" sz="1600" dirty="0"/>
                    </a:p>
                  </a:txBody>
                  <a:tcPr/>
                </a:tc>
                <a:extLst>
                  <a:ext uri="{0D108BD9-81ED-4DB2-BD59-A6C34878D82A}">
                    <a16:rowId xmlns:a16="http://schemas.microsoft.com/office/drawing/2014/main" val="1256587291"/>
                  </a:ext>
                </a:extLst>
              </a:tr>
            </a:tbl>
          </a:graphicData>
        </a:graphic>
      </p:graphicFrame>
      <p:graphicFrame>
        <p:nvGraphicFramePr>
          <p:cNvPr id="13" name="Table 4">
            <a:extLst>
              <a:ext uri="{FF2B5EF4-FFF2-40B4-BE49-F238E27FC236}">
                <a16:creationId xmlns:a16="http://schemas.microsoft.com/office/drawing/2014/main" id="{3DA00414-E17F-45C2-B8A8-2B7041FEEE14}"/>
              </a:ext>
            </a:extLst>
          </p:cNvPr>
          <p:cNvGraphicFramePr>
            <a:graphicFrameLocks noGrp="1"/>
          </p:cNvGraphicFramePr>
          <p:nvPr>
            <p:extLst>
              <p:ext uri="{D42A27DB-BD31-4B8C-83A1-F6EECF244321}">
                <p14:modId xmlns:p14="http://schemas.microsoft.com/office/powerpoint/2010/main" val="1945732331"/>
              </p:ext>
            </p:extLst>
          </p:nvPr>
        </p:nvGraphicFramePr>
        <p:xfrm>
          <a:off x="477009" y="4940422"/>
          <a:ext cx="11237974" cy="1286858"/>
        </p:xfrm>
        <a:graphic>
          <a:graphicData uri="http://schemas.openxmlformats.org/drawingml/2006/table">
            <a:tbl>
              <a:tblPr firstRow="1" bandRow="1"/>
              <a:tblGrid>
                <a:gridCol w="11237974">
                  <a:extLst>
                    <a:ext uri="{9D8B030D-6E8A-4147-A177-3AD203B41FA5}">
                      <a16:colId xmlns:a16="http://schemas.microsoft.com/office/drawing/2014/main" val="50400899"/>
                    </a:ext>
                  </a:extLst>
                </a:gridCol>
              </a:tblGrid>
              <a:tr h="402012">
                <a:tc>
                  <a:txBody>
                    <a:bodyPr/>
                    <a:lstStyle/>
                    <a:p>
                      <a:pPr algn="ctr"/>
                      <a:r>
                        <a:rPr lang="en-US" dirty="0">
                          <a:ln>
                            <a:solidFill>
                              <a:srgbClr val="FF0000"/>
                            </a:solidFill>
                          </a:ln>
                        </a:rPr>
                        <a:t>LEVEL </a:t>
                      </a:r>
                      <a:r>
                        <a:rPr lang="en-US" i="0" dirty="0">
                          <a:ln>
                            <a:solidFill>
                              <a:srgbClr val="FF0000"/>
                            </a:solidFill>
                          </a:ln>
                        </a:rPr>
                        <a:t>V                                                  RED                                                            SEVERE </a:t>
                      </a:r>
                      <a:endParaRPr lang="en-US" dirty="0">
                        <a:ln>
                          <a:solidFill>
                            <a:srgbClr val="FF0000"/>
                          </a:solidFill>
                        </a:ln>
                      </a:endParaRPr>
                    </a:p>
                  </a:txBody>
                  <a:tcPr/>
                </a:tc>
                <a:extLst>
                  <a:ext uri="{0D108BD9-81ED-4DB2-BD59-A6C34878D82A}">
                    <a16:rowId xmlns:a16="http://schemas.microsoft.com/office/drawing/2014/main" val="1807930035"/>
                  </a:ext>
                </a:extLst>
              </a:tr>
              <a:tr h="884846">
                <a:tc>
                  <a:txBody>
                    <a:bodyPr/>
                    <a:lstStyle/>
                    <a:p>
                      <a:r>
                        <a:rPr lang="en-US" sz="1600" b="0" i="0" u="none" strike="noStrike" kern="1200" baseline="0" dirty="0">
                          <a:solidFill>
                            <a:schemeClr val="tx1"/>
                          </a:solidFill>
                          <a:latin typeface="+mn-lt"/>
                          <a:ea typeface="+mn-ea"/>
                          <a:cs typeface="+mn-cs"/>
                        </a:rPr>
                        <a:t>Professional organizers should not work alone in a Level V environment. Requires a collaborative team, potentially</a:t>
                      </a:r>
                    </a:p>
                    <a:p>
                      <a:r>
                        <a:rPr lang="en-US" sz="1600" b="0" i="0" u="none" strike="noStrike" kern="1200" baseline="0" dirty="0">
                          <a:solidFill>
                            <a:schemeClr val="tx1"/>
                          </a:solidFill>
                          <a:latin typeface="+mn-lt"/>
                          <a:ea typeface="+mn-ea"/>
                          <a:cs typeface="+mn-cs"/>
                        </a:rPr>
                        <a:t>including family, mental health professionals, social workers, building manager, zoning, fire, and/or safety agents. Formal written agreements among the parties should be in place before proceeding.</a:t>
                      </a:r>
                      <a:endParaRPr lang="en-US" sz="1600" dirty="0"/>
                    </a:p>
                  </a:txBody>
                  <a:tcPr/>
                </a:tc>
                <a:extLst>
                  <a:ext uri="{0D108BD9-81ED-4DB2-BD59-A6C34878D82A}">
                    <a16:rowId xmlns:a16="http://schemas.microsoft.com/office/drawing/2014/main" val="1256587291"/>
                  </a:ext>
                </a:extLst>
              </a:tr>
            </a:tbl>
          </a:graphicData>
        </a:graphic>
      </p:graphicFrame>
      <p:sp>
        <p:nvSpPr>
          <p:cNvPr id="2" name="Rectangle 1">
            <a:extLst>
              <a:ext uri="{FF2B5EF4-FFF2-40B4-BE49-F238E27FC236}">
                <a16:creationId xmlns:a16="http://schemas.microsoft.com/office/drawing/2014/main" id="{AB98E0D4-6CFF-48FF-B756-64F588D970BE}"/>
              </a:ext>
            </a:extLst>
          </p:cNvPr>
          <p:cNvSpPr/>
          <p:nvPr/>
        </p:nvSpPr>
        <p:spPr>
          <a:xfrm>
            <a:off x="3930351" y="6433304"/>
            <a:ext cx="3607398" cy="369332"/>
          </a:xfrm>
          <a:prstGeom prst="rect">
            <a:avLst/>
          </a:prstGeom>
        </p:spPr>
        <p:txBody>
          <a:bodyPr wrap="none">
            <a:spAutoFit/>
          </a:bodyPr>
          <a:lstStyle/>
          <a:p>
            <a:r>
              <a:rPr lang="en-US" b="1" dirty="0">
                <a:solidFill>
                  <a:schemeClr val="bg1"/>
                </a:solidFill>
              </a:rPr>
              <a:t>The ICD® Clutter–Hoarding Scale®</a:t>
            </a:r>
          </a:p>
        </p:txBody>
      </p:sp>
      <p:pic>
        <p:nvPicPr>
          <p:cNvPr id="5" name="Audio 4">
            <a:hlinkClick r:id="" action="ppaction://media"/>
            <a:extLst>
              <a:ext uri="{FF2B5EF4-FFF2-40B4-BE49-F238E27FC236}">
                <a16:creationId xmlns:a16="http://schemas.microsoft.com/office/drawing/2014/main" id="{87514936-E9CA-4DDB-9176-3F0182B6F0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6414235"/>
      </p:ext>
    </p:extLst>
  </p:cSld>
  <p:clrMapOvr>
    <a:masterClrMapping/>
  </p:clrMapOvr>
  <mc:AlternateContent xmlns:mc="http://schemas.openxmlformats.org/markup-compatibility/2006" xmlns:p14="http://schemas.microsoft.com/office/powerpoint/2010/main">
    <mc:Choice Requires="p14">
      <p:transition spd="med" p14:dur="700" advTm="26250">
        <p:fade/>
      </p:transition>
    </mc:Choice>
    <mc:Fallback xmlns="">
      <p:transition spd="med" advTm="2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it doesn’t Work?</a:t>
            </a:r>
          </a:p>
        </p:txBody>
      </p:sp>
      <p:sp>
        <p:nvSpPr>
          <p:cNvPr id="3" name="Content Placeholder 2"/>
          <p:cNvSpPr>
            <a:spLocks noGrp="1"/>
          </p:cNvSpPr>
          <p:nvPr>
            <p:ph sz="half" idx="1"/>
          </p:nvPr>
        </p:nvSpPr>
        <p:spPr/>
        <p:txBody>
          <a:bodyPr>
            <a:normAutofit/>
          </a:bodyPr>
          <a:lstStyle/>
          <a:p>
            <a:pPr marL="507492" indent="-342900">
              <a:spcBef>
                <a:spcPts val="0"/>
              </a:spcBef>
              <a:buFont typeface="Wingdings" panose="05000000000000000000" pitchFamily="2" charset="2"/>
              <a:buChar char="q"/>
              <a:tabLst>
                <a:tab pos="381000" algn="l"/>
              </a:tabLst>
            </a:pPr>
            <a:r>
              <a:rPr lang="en-US" sz="1800" b="1" dirty="0">
                <a:latin typeface="+mj-lt"/>
                <a:ea typeface="Times New Roman"/>
              </a:rPr>
              <a:t>Family Intervention Plan</a:t>
            </a:r>
          </a:p>
          <a:p>
            <a:pPr marL="164592" indent="0">
              <a:spcBef>
                <a:spcPts val="0"/>
              </a:spcBef>
              <a:buNone/>
              <a:tabLst>
                <a:tab pos="381000" algn="l"/>
              </a:tabLst>
            </a:pPr>
            <a:endParaRPr lang="en-US" sz="1800" dirty="0">
              <a:latin typeface="+mj-lt"/>
              <a:ea typeface="Times New Roman"/>
            </a:endParaRPr>
          </a:p>
          <a:p>
            <a:pPr marL="507492" indent="-342900">
              <a:spcBef>
                <a:spcPts val="0"/>
              </a:spcBef>
              <a:buFont typeface="Wingdings" panose="05000000000000000000" pitchFamily="2" charset="2"/>
              <a:buChar char="q"/>
              <a:tabLst>
                <a:tab pos="381000" algn="l"/>
              </a:tabLst>
            </a:pPr>
            <a:r>
              <a:rPr lang="en-US" sz="1800" b="1" dirty="0">
                <a:latin typeface="+mj-lt"/>
                <a:ea typeface="Times New Roman"/>
              </a:rPr>
              <a:t>Health Care Worker/Providers</a:t>
            </a:r>
          </a:p>
          <a:p>
            <a:pPr marL="164592" indent="0">
              <a:spcBef>
                <a:spcPts val="0"/>
              </a:spcBef>
              <a:buNone/>
              <a:tabLst>
                <a:tab pos="381000" algn="l"/>
              </a:tabLst>
            </a:pPr>
            <a:endParaRPr lang="en-US" sz="1800" b="1" dirty="0">
              <a:latin typeface="+mj-lt"/>
              <a:ea typeface="Times New Roman"/>
            </a:endParaRPr>
          </a:p>
          <a:p>
            <a:pPr marL="507492" indent="-342900">
              <a:spcBef>
                <a:spcPts val="0"/>
              </a:spcBef>
              <a:buFont typeface="Wingdings" panose="05000000000000000000" pitchFamily="2" charset="2"/>
              <a:buChar char="q"/>
              <a:tabLst>
                <a:tab pos="381000" algn="l"/>
              </a:tabLst>
            </a:pPr>
            <a:r>
              <a:rPr lang="en-US" sz="1800" b="1" dirty="0">
                <a:latin typeface="+mj-lt"/>
                <a:ea typeface="Times New Roman"/>
              </a:rPr>
              <a:t>Adult Protective Services</a:t>
            </a:r>
            <a:r>
              <a:rPr lang="en-US" sz="1800" dirty="0">
                <a:latin typeface="+mj-lt"/>
                <a:ea typeface="Times New Roman"/>
              </a:rPr>
              <a:t> </a:t>
            </a:r>
          </a:p>
          <a:p>
            <a:pPr marL="164592" indent="0">
              <a:spcBef>
                <a:spcPts val="0"/>
              </a:spcBef>
              <a:buNone/>
              <a:tabLst>
                <a:tab pos="381000" algn="l"/>
              </a:tabLst>
            </a:pPr>
            <a:endParaRPr lang="en-US" sz="1800" b="1" dirty="0">
              <a:latin typeface="+mj-lt"/>
              <a:ea typeface="Times New Roman"/>
            </a:endParaRPr>
          </a:p>
          <a:p>
            <a:pPr marL="507492" indent="-342900">
              <a:spcBef>
                <a:spcPts val="0"/>
              </a:spcBef>
              <a:buFont typeface="Wingdings" panose="05000000000000000000" pitchFamily="2" charset="2"/>
              <a:buChar char="q"/>
              <a:tabLst>
                <a:tab pos="381000" algn="l"/>
              </a:tabLst>
            </a:pPr>
            <a:r>
              <a:rPr lang="en-US" sz="1800" b="1" dirty="0">
                <a:latin typeface="+mj-lt"/>
                <a:ea typeface="Times New Roman"/>
              </a:rPr>
              <a:t>Hoarding Task Forces </a:t>
            </a:r>
          </a:p>
          <a:p>
            <a:pPr marL="742950" lvl="1" indent="-285750">
              <a:spcBef>
                <a:spcPts val="0"/>
              </a:spcBef>
              <a:buFont typeface="Arial" panose="020B0604020202020204" pitchFamily="34" charset="0"/>
              <a:buChar char="•"/>
              <a:tabLst>
                <a:tab pos="381000" algn="l"/>
              </a:tabLst>
            </a:pPr>
            <a:r>
              <a:rPr lang="en-US" sz="1400" b="1" dirty="0">
                <a:latin typeface="Arial" panose="020B0604020202020204" pitchFamily="34" charset="0"/>
                <a:ea typeface="Times New Roman"/>
                <a:cs typeface="Arial" panose="020B0604020202020204" pitchFamily="34" charset="0"/>
              </a:rPr>
              <a:t>Pegasus Moving &amp; Cleaning </a:t>
            </a:r>
            <a:r>
              <a:rPr lang="en-US" sz="1400" b="1" dirty="0">
                <a:latin typeface="Arial" panose="020B0604020202020204" pitchFamily="34" charset="0"/>
                <a:ea typeface="Times New Roman"/>
                <a:cs typeface="Arial" panose="020B0604020202020204" pitchFamily="34" charset="0"/>
                <a:hlinkClick r:id="rId4"/>
              </a:rPr>
              <a:t>https://www.pegasusupdx.org/</a:t>
            </a:r>
            <a:r>
              <a:rPr lang="en-US" sz="1400" b="1" dirty="0">
                <a:latin typeface="Arial" panose="020B0604020202020204" pitchFamily="34" charset="0"/>
                <a:ea typeface="Times New Roman"/>
                <a:cs typeface="Arial" panose="020B0604020202020204" pitchFamily="34" charset="0"/>
              </a:rPr>
              <a:t> / 503-308-9430</a:t>
            </a:r>
          </a:p>
          <a:p>
            <a:pPr marL="742950" lvl="1" indent="-285750">
              <a:spcBef>
                <a:spcPts val="0"/>
              </a:spcBef>
              <a:buFont typeface="Arial" panose="020B0604020202020204" pitchFamily="34" charset="0"/>
              <a:buChar char="•"/>
              <a:tabLst>
                <a:tab pos="381000" algn="l"/>
              </a:tabLst>
            </a:pPr>
            <a:r>
              <a:rPr lang="en-US" sz="1400" b="1" dirty="0">
                <a:latin typeface="Arial" panose="020B0604020202020204" pitchFamily="34" charset="0"/>
                <a:ea typeface="Times New Roman"/>
                <a:cs typeface="Arial" panose="020B0604020202020204" pitchFamily="34" charset="0"/>
              </a:rPr>
              <a:t>Cleaning and Restoration Services </a:t>
            </a:r>
          </a:p>
          <a:p>
            <a:pPr marL="640080" lvl="2" indent="0">
              <a:spcBef>
                <a:spcPts val="0"/>
              </a:spcBef>
              <a:buNone/>
              <a:tabLst>
                <a:tab pos="381000" algn="l"/>
              </a:tabLst>
            </a:pPr>
            <a:r>
              <a:rPr lang="en-US" sz="1400" b="1" dirty="0">
                <a:latin typeface="Arial" panose="020B0604020202020204" pitchFamily="34" charset="0"/>
                <a:ea typeface="Times New Roman"/>
                <a:cs typeface="Arial" panose="020B0604020202020204" pitchFamily="34" charset="0"/>
              </a:rPr>
              <a:t>    </a:t>
            </a:r>
            <a:r>
              <a:rPr lang="en-US" sz="1400" b="1" dirty="0">
                <a:latin typeface="Arial" panose="020B0604020202020204" pitchFamily="34" charset="0"/>
                <a:ea typeface="Times New Roman"/>
                <a:cs typeface="Arial" panose="020B0604020202020204" pitchFamily="34" charset="0"/>
                <a:hlinkClick r:id="rId5"/>
              </a:rPr>
              <a:t>http://www.smptld.com/</a:t>
            </a:r>
            <a:r>
              <a:rPr lang="en-US" sz="1400" b="1" dirty="0">
                <a:latin typeface="Arial" panose="020B0604020202020204" pitchFamily="34" charset="0"/>
                <a:ea typeface="Times New Roman"/>
                <a:cs typeface="Arial" panose="020B0604020202020204" pitchFamily="34" charset="0"/>
              </a:rPr>
              <a:t> / 503-483-4036</a:t>
            </a:r>
          </a:p>
          <a:p>
            <a:pPr marL="457200" lvl="1" indent="0">
              <a:spcBef>
                <a:spcPts val="0"/>
              </a:spcBef>
              <a:buNone/>
              <a:tabLst>
                <a:tab pos="381000" algn="l"/>
              </a:tabLst>
            </a:pPr>
            <a:endParaRPr lang="en-US" sz="1200" b="1" dirty="0">
              <a:latin typeface="Arial" panose="020B0604020202020204" pitchFamily="34" charset="0"/>
              <a:ea typeface="Times New Roman"/>
              <a:cs typeface="Arial" panose="020B0604020202020204" pitchFamily="34" charset="0"/>
            </a:endParaRPr>
          </a:p>
          <a:p>
            <a:pPr marL="457200" lvl="1" indent="0">
              <a:spcBef>
                <a:spcPts val="0"/>
              </a:spcBef>
              <a:buNone/>
              <a:tabLst>
                <a:tab pos="381000" algn="l"/>
              </a:tabLst>
            </a:pPr>
            <a:endParaRPr lang="en-US" sz="2400" dirty="0">
              <a:solidFill>
                <a:srgbClr val="0070C0"/>
              </a:solidFill>
              <a:latin typeface="Arial"/>
              <a:ea typeface="Times New Roman"/>
            </a:endParaRPr>
          </a:p>
        </p:txBody>
      </p:sp>
      <p:sp>
        <p:nvSpPr>
          <p:cNvPr id="5" name="Content Placeholder 4">
            <a:extLst>
              <a:ext uri="{FF2B5EF4-FFF2-40B4-BE49-F238E27FC236}">
                <a16:creationId xmlns:a16="http://schemas.microsoft.com/office/drawing/2014/main" id="{871791C7-EC0D-44F3-A45F-4814D1B7BE58}"/>
              </a:ext>
            </a:extLst>
          </p:cNvPr>
          <p:cNvSpPr>
            <a:spLocks noGrp="1"/>
          </p:cNvSpPr>
          <p:nvPr>
            <p:ph sz="half" idx="2"/>
          </p:nvPr>
        </p:nvSpPr>
        <p:spPr>
          <a:xfrm>
            <a:off x="6989197" y="2120900"/>
            <a:ext cx="4905953" cy="3748194"/>
          </a:xfrm>
        </p:spPr>
        <p:txBody>
          <a:bodyPr/>
          <a:lstStyle/>
          <a:p>
            <a:pPr marL="507492" indent="-342900">
              <a:spcBef>
                <a:spcPts val="0"/>
              </a:spcBef>
              <a:buFont typeface="Wingdings" panose="05000000000000000000" pitchFamily="2" charset="2"/>
              <a:buChar char="q"/>
              <a:tabLst>
                <a:tab pos="381000" algn="l"/>
              </a:tabLst>
            </a:pPr>
            <a:r>
              <a:rPr lang="en-US" sz="1800" b="1" dirty="0">
                <a:latin typeface="+mj-lt"/>
                <a:ea typeface="Times New Roman"/>
              </a:rPr>
              <a:t>Other Resources: </a:t>
            </a:r>
          </a:p>
          <a:p>
            <a:pPr marL="818388" lvl="2" indent="-342900">
              <a:spcBef>
                <a:spcPts val="0"/>
              </a:spcBef>
              <a:spcAft>
                <a:spcPts val="0"/>
              </a:spcAft>
              <a:buSzPts val="1000"/>
              <a:buFont typeface="Arial" panose="020B0604020202020204" pitchFamily="34" charset="0"/>
              <a:buChar char="•"/>
              <a:tabLst>
                <a:tab pos="457200" algn="l"/>
              </a:tabLs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Aging and Disability Resource Connection of Oregon (ADRC):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1(800)ORE-ADRC (673-2372) . Provides information about services to address aging or disability needs.</a:t>
            </a:r>
          </a:p>
          <a:p>
            <a:pPr marL="818388" lvl="2" indent="-342900">
              <a:spcBef>
                <a:spcPts val="0"/>
              </a:spcBef>
              <a:spcAft>
                <a:spcPts val="0"/>
              </a:spcAft>
              <a:buSzPts val="1000"/>
              <a:buFont typeface="Arial" panose="020B0604020202020204" pitchFamily="34" charset="0"/>
              <a:buChar char="•"/>
              <a:tabLst>
                <a:tab pos="457200" algn="l"/>
              </a:tabLst>
            </a:pPr>
            <a:r>
              <a:rPr lang="en-US" sz="1400" b="1" dirty="0">
                <a:solidFill>
                  <a:srgbClr val="346094"/>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Institute for Challenging Disorganization (link is external)</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Providing education, research and strategies to benefit people challenged by chronic disorganization. </a:t>
            </a:r>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818388" lvl="2" indent="-342900">
              <a:spcBef>
                <a:spcPts val="0"/>
              </a:spcBef>
              <a:spcAft>
                <a:spcPts val="0"/>
              </a:spcAft>
              <a:buSzPts val="1000"/>
              <a:buFont typeface="Arial" panose="020B0604020202020204" pitchFamily="34" charset="0"/>
              <a:buChar char="•"/>
              <a:tabLst>
                <a:tab pos="457200" algn="l"/>
              </a:tabLs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Mental Health Call Center:</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(503) 988-4888 or toll-free 1(800) 716-9769. 24-hour call line providing crisis counseling (translation services available). 24/7 mobile crisis outreach for in-person assessment, referral to low-cost or sliding scale agencies, help finding mental health providers. </a:t>
            </a:r>
            <a:endParaRPr lang="en-US" sz="14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Rectangle 3">
            <a:extLst>
              <a:ext uri="{FF2B5EF4-FFF2-40B4-BE49-F238E27FC236}">
                <a16:creationId xmlns:a16="http://schemas.microsoft.com/office/drawing/2014/main" id="{5D76CE47-9DBC-4A0A-92E0-E89E3F6DBD8E}"/>
              </a:ext>
            </a:extLst>
          </p:cNvPr>
          <p:cNvSpPr/>
          <p:nvPr/>
        </p:nvSpPr>
        <p:spPr>
          <a:xfrm>
            <a:off x="0" y="6396335"/>
            <a:ext cx="11438021" cy="338554"/>
          </a:xfrm>
          <a:prstGeom prst="rect">
            <a:avLst/>
          </a:prstGeom>
        </p:spPr>
        <p:txBody>
          <a:bodyPr wrap="square">
            <a:spAutoFit/>
          </a:bodyPr>
          <a:lstStyle/>
          <a:p>
            <a:pPr algn="r"/>
            <a:r>
              <a:rPr lang="en-US" sz="1600" b="1" dirty="0">
                <a:solidFill>
                  <a:schemeClr val="bg1"/>
                </a:solidFill>
                <a:latin typeface="Helvetica" panose="020B0604020202020204" pitchFamily="34" charset="0"/>
                <a:ea typeface="Times New Roman" panose="02020603050405020304" pitchFamily="18" charset="0"/>
                <a:cs typeface="Times New Roman" panose="02020603050405020304" pitchFamily="18" charset="0"/>
              </a:rPr>
              <a:t>This list is for informational purposes only and is not meant to be a recommendation of agencies or resources.</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A4108FF5-85EB-4EE5-B940-FF642350A2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0281085"/>
      </p:ext>
    </p:extLst>
  </p:cSld>
  <p:clrMapOvr>
    <a:masterClrMapping/>
  </p:clrMapOvr>
  <mc:AlternateContent xmlns:mc="http://schemas.openxmlformats.org/markup-compatibility/2006" xmlns:p14="http://schemas.microsoft.com/office/powerpoint/2010/main">
    <mc:Choice Requires="p14">
      <p:transition spd="med" p14:dur="700" advTm="43630">
        <p:fade/>
      </p:transition>
    </mc:Choice>
    <mc:Fallback xmlns="">
      <p:transition spd="med" advTm="43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5" name="Straight Connector 9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97" name="Rectangle 96">
            <a:extLst>
              <a:ext uri="{FF2B5EF4-FFF2-40B4-BE49-F238E27FC236}">
                <a16:creationId xmlns:a16="http://schemas.microsoft.com/office/drawing/2014/main" id="{269B19B0-F0A6-46A2-B63A-2E880B26F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 name="Picture 5" descr="A picture containing food&#10;&#10;Description automatically generated">
            <a:extLst>
              <a:ext uri="{FF2B5EF4-FFF2-40B4-BE49-F238E27FC236}">
                <a16:creationId xmlns:a16="http://schemas.microsoft.com/office/drawing/2014/main" id="{CB0B0B2B-EC72-4871-B16D-E2BA3A22DCCF}"/>
              </a:ext>
            </a:extLst>
          </p:cNvPr>
          <p:cNvPicPr>
            <a:picLocks noChangeAspect="1"/>
          </p:cNvPicPr>
          <p:nvPr/>
        </p:nvPicPr>
        <p:blipFill rotWithShape="1">
          <a:blip r:embed="rId5"/>
          <a:srcRect t="5366" r="1" b="6993"/>
          <a:stretch/>
        </p:blipFill>
        <p:spPr>
          <a:xfrm>
            <a:off x="2" y="10"/>
            <a:ext cx="2576794" cy="3383269"/>
          </a:xfrm>
          <a:prstGeom prst="rect">
            <a:avLst/>
          </a:prstGeom>
        </p:spPr>
      </p:pic>
      <p:pic>
        <p:nvPicPr>
          <p:cNvPr id="7" name="Picture 6" descr="A close up of a book&#10;&#10;Description automatically generated">
            <a:extLst>
              <a:ext uri="{FF2B5EF4-FFF2-40B4-BE49-F238E27FC236}">
                <a16:creationId xmlns:a16="http://schemas.microsoft.com/office/drawing/2014/main" id="{ACF835FC-B64F-403F-A065-F713880C7400}"/>
              </a:ext>
            </a:extLst>
          </p:cNvPr>
          <p:cNvPicPr>
            <a:picLocks noChangeAspect="1"/>
          </p:cNvPicPr>
          <p:nvPr/>
        </p:nvPicPr>
        <p:blipFill rotWithShape="1">
          <a:blip r:embed="rId6"/>
          <a:srcRect t="6498" r="3" b="6519"/>
          <a:stretch/>
        </p:blipFill>
        <p:spPr>
          <a:xfrm>
            <a:off x="2658818" y="-1"/>
            <a:ext cx="2576794" cy="3383279"/>
          </a:xfrm>
          <a:prstGeom prst="rect">
            <a:avLst/>
          </a:prstGeom>
        </p:spPr>
      </p:pic>
      <p:pic>
        <p:nvPicPr>
          <p:cNvPr id="4" name="Picture 3">
            <a:extLst>
              <a:ext uri="{FF2B5EF4-FFF2-40B4-BE49-F238E27FC236}">
                <a16:creationId xmlns:a16="http://schemas.microsoft.com/office/drawing/2014/main" id="{635F1302-3462-48CA-8D08-4EAB844705E8}"/>
              </a:ext>
            </a:extLst>
          </p:cNvPr>
          <p:cNvPicPr>
            <a:picLocks noChangeAspect="1"/>
          </p:cNvPicPr>
          <p:nvPr/>
        </p:nvPicPr>
        <p:blipFill rotWithShape="1">
          <a:blip r:embed="rId7"/>
          <a:srcRect t="8419" r="2" b="2"/>
          <a:stretch/>
        </p:blipFill>
        <p:spPr>
          <a:xfrm>
            <a:off x="1" y="3474720"/>
            <a:ext cx="2576794" cy="3383281"/>
          </a:xfrm>
          <a:prstGeom prst="rect">
            <a:avLst/>
          </a:prstGeom>
        </p:spPr>
      </p:pic>
      <p:pic>
        <p:nvPicPr>
          <p:cNvPr id="5" name="Picture 4" descr="A picture containing knife&#10;&#10;Description automatically generated">
            <a:extLst>
              <a:ext uri="{FF2B5EF4-FFF2-40B4-BE49-F238E27FC236}">
                <a16:creationId xmlns:a16="http://schemas.microsoft.com/office/drawing/2014/main" id="{CE3BC3F9-82B3-4FBD-8AAA-0691503310C4}"/>
              </a:ext>
            </a:extLst>
          </p:cNvPr>
          <p:cNvPicPr>
            <a:picLocks noChangeAspect="1"/>
          </p:cNvPicPr>
          <p:nvPr/>
        </p:nvPicPr>
        <p:blipFill rotWithShape="1">
          <a:blip r:embed="rId8"/>
          <a:srcRect t="8419" r="2" b="2"/>
          <a:stretch/>
        </p:blipFill>
        <p:spPr>
          <a:xfrm>
            <a:off x="2658818" y="3474719"/>
            <a:ext cx="2576794" cy="3383281"/>
          </a:xfrm>
          <a:prstGeom prst="rect">
            <a:avLst/>
          </a:prstGeom>
        </p:spPr>
      </p:pic>
      <p:sp>
        <p:nvSpPr>
          <p:cNvPr id="99" name="Rectangle 98">
            <a:extLst>
              <a:ext uri="{FF2B5EF4-FFF2-40B4-BE49-F238E27FC236}">
                <a16:creationId xmlns:a16="http://schemas.microsoft.com/office/drawing/2014/main" id="{D75D002B-91B9-4582-897D-302A109DE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29237" y="0"/>
            <a:ext cx="6862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936C885-AA5F-4EC4-8C82-138DA414048F}"/>
              </a:ext>
            </a:extLst>
          </p:cNvPr>
          <p:cNvSpPr>
            <a:spLocks noGrp="1"/>
          </p:cNvSpPr>
          <p:nvPr>
            <p:ph type="title" idx="4294967295"/>
          </p:nvPr>
        </p:nvSpPr>
        <p:spPr>
          <a:xfrm>
            <a:off x="5961344" y="758952"/>
            <a:ext cx="5542398" cy="3423578"/>
          </a:xfrm>
        </p:spPr>
        <p:txBody>
          <a:bodyPr vert="horz" lIns="91440" tIns="45720" rIns="91440" bIns="45720" rtlCol="0" anchor="b">
            <a:normAutofit/>
          </a:bodyPr>
          <a:lstStyle/>
          <a:p>
            <a:r>
              <a:rPr lang="en-US" sz="8000">
                <a:solidFill>
                  <a:srgbClr val="FFFFFF"/>
                </a:solidFill>
              </a:rPr>
              <a:t>Suggested Reading</a:t>
            </a:r>
          </a:p>
        </p:txBody>
      </p:sp>
      <p:cxnSp>
        <p:nvCxnSpPr>
          <p:cNvPr id="101" name="Straight Connector 100">
            <a:extLst>
              <a:ext uri="{FF2B5EF4-FFF2-40B4-BE49-F238E27FC236}">
                <a16:creationId xmlns:a16="http://schemas.microsoft.com/office/drawing/2014/main" id="{4B6CAD4D-B847-4D85-B93C-2D609B1D5C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37543" y="4343399"/>
            <a:ext cx="50292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6" name="Content Placeholder 2">
            <a:extLst>
              <a:ext uri="{FF2B5EF4-FFF2-40B4-BE49-F238E27FC236}">
                <a16:creationId xmlns:a16="http://schemas.microsoft.com/office/drawing/2014/main" id="{42F7686A-8FF3-4A11-880A-393086884117}"/>
              </a:ext>
            </a:extLst>
          </p:cNvPr>
          <p:cNvSpPr txBox="1">
            <a:spLocks/>
          </p:cNvSpPr>
          <p:nvPr/>
        </p:nvSpPr>
        <p:spPr>
          <a:xfrm>
            <a:off x="6417732" y="3479555"/>
            <a:ext cx="5342463" cy="2501736"/>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90000"/>
              </a:lnSpc>
              <a:buFont typeface="Calibri" panose="020F0502020204030204" pitchFamily="34" charset="0"/>
              <a:buNone/>
            </a:pPr>
            <a:endParaRPr lang="en-US" sz="1000" dirty="0"/>
          </a:p>
          <a:p>
            <a:pPr>
              <a:lnSpc>
                <a:spcPct val="90000"/>
              </a:lnSpc>
            </a:pPr>
            <a:endParaRPr lang="en-US" sz="1000" dirty="0"/>
          </a:p>
        </p:txBody>
      </p:sp>
      <p:pic>
        <p:nvPicPr>
          <p:cNvPr id="9" name="Audio 8">
            <a:hlinkClick r:id="" action="ppaction://media"/>
            <a:extLst>
              <a:ext uri="{FF2B5EF4-FFF2-40B4-BE49-F238E27FC236}">
                <a16:creationId xmlns:a16="http://schemas.microsoft.com/office/drawing/2014/main" id="{CCEC23D3-E39B-4499-8CAD-D85A872333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0797982"/>
      </p:ext>
    </p:extLst>
  </p:cSld>
  <p:clrMapOvr>
    <a:masterClrMapping/>
  </p:clrMapOvr>
  <mc:AlternateContent xmlns:mc="http://schemas.openxmlformats.org/markup-compatibility/2006" xmlns:p14="http://schemas.microsoft.com/office/powerpoint/2010/main">
    <mc:Choice Requires="p14">
      <p:transition spd="slow" p14:dur="1600" advTm="24600">
        <p:blinds dir="vert"/>
      </p:transition>
    </mc:Choice>
    <mc:Fallback xmlns="">
      <p:transition spd="slow" advTm="246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6437" y="287338"/>
            <a:ext cx="10256363" cy="1013561"/>
          </a:xfrm>
        </p:spPr>
        <p:txBody>
          <a:bodyPr/>
          <a:lstStyle/>
          <a:p>
            <a:r>
              <a:rPr lang="en-US" dirty="0"/>
              <a:t>Resources to review / useful links: </a:t>
            </a:r>
          </a:p>
        </p:txBody>
      </p:sp>
      <p:sp>
        <p:nvSpPr>
          <p:cNvPr id="3" name="Content Placeholder 2"/>
          <p:cNvSpPr>
            <a:spLocks noGrp="1"/>
          </p:cNvSpPr>
          <p:nvPr>
            <p:ph sz="half" idx="4294967295"/>
          </p:nvPr>
        </p:nvSpPr>
        <p:spPr>
          <a:xfrm>
            <a:off x="165099" y="1178351"/>
            <a:ext cx="6952137" cy="5231876"/>
          </a:xfrm>
        </p:spPr>
        <p:txBody>
          <a:bodyPr>
            <a:noAutofit/>
          </a:bodyPr>
          <a:lstStyle/>
          <a:p>
            <a:pPr marL="400050" lvl="1" indent="-285750">
              <a:lnSpc>
                <a:spcPct val="115000"/>
              </a:lnSpc>
              <a:spcBef>
                <a:spcPts val="0"/>
              </a:spcBef>
              <a:spcAft>
                <a:spcPts val="1000"/>
              </a:spcAft>
              <a:buFont typeface="Courier New" panose="02070309020205020404" pitchFamily="49" charset="0"/>
              <a:buChar char="o"/>
            </a:pPr>
            <a:r>
              <a:rPr lang="en-US" sz="1800" u="sng" dirty="0">
                <a:solidFill>
                  <a:srgbClr val="0000FF"/>
                </a:solidFill>
                <a:latin typeface="Arial" panose="020B0604020202020204" pitchFamily="34" charset="0"/>
                <a:ea typeface="Calibri"/>
                <a:cs typeface="Arial" panose="020B0604020202020204" pitchFamily="34" charset="0"/>
                <a:hlinkClick r:id="rId4"/>
              </a:rPr>
              <a:t>http://psychcentral.com/blog/archives/2011/03/19/compulsive-hoarding and-6-tips-to-help/</a:t>
            </a:r>
            <a:endParaRPr lang="en-US" sz="1800" dirty="0">
              <a:latin typeface="Arial" panose="020B0604020202020204" pitchFamily="34" charset="0"/>
              <a:ea typeface="Times New Roman"/>
              <a:cs typeface="Arial" panose="020B0604020202020204" pitchFamily="34" charset="0"/>
            </a:endParaRPr>
          </a:p>
          <a:p>
            <a:pPr marL="400050" lvl="1" indent="-285750">
              <a:lnSpc>
                <a:spcPct val="115000"/>
              </a:lnSpc>
              <a:spcBef>
                <a:spcPts val="0"/>
              </a:spcBef>
              <a:spcAft>
                <a:spcPts val="1000"/>
              </a:spcAft>
              <a:buFont typeface="Courier New" panose="02070309020205020404" pitchFamily="49" charset="0"/>
              <a:buChar char="o"/>
            </a:pPr>
            <a:r>
              <a:rPr lang="en-US" sz="1800" u="sng" dirty="0">
                <a:solidFill>
                  <a:srgbClr val="0000FF"/>
                </a:solidFill>
                <a:latin typeface="Arial" panose="020B0604020202020204" pitchFamily="34" charset="0"/>
                <a:ea typeface="Calibri"/>
                <a:cs typeface="Arial" panose="020B0604020202020204" pitchFamily="34" charset="0"/>
                <a:hlinkClick r:id="rId5"/>
              </a:rPr>
              <a:t>http://www.mayoclinic.com/print/hoarding/DS00966/METHOD=print&amp;DSECTION=all</a:t>
            </a:r>
            <a:r>
              <a:rPr lang="en-US" sz="1800" dirty="0">
                <a:latin typeface="Arial" panose="020B0604020202020204" pitchFamily="34" charset="0"/>
                <a:ea typeface="Calibri"/>
                <a:cs typeface="Arial" panose="020B0604020202020204" pitchFamily="34" charset="0"/>
              </a:rPr>
              <a:t> </a:t>
            </a:r>
            <a:endParaRPr lang="en-US" sz="1800" dirty="0">
              <a:latin typeface="Arial" panose="020B0604020202020204" pitchFamily="34" charset="0"/>
              <a:ea typeface="Times New Roman"/>
              <a:cs typeface="Arial" panose="020B0604020202020204" pitchFamily="34" charset="0"/>
            </a:endParaRPr>
          </a:p>
          <a:p>
            <a:pPr marL="400050" lvl="1" indent="-285750">
              <a:lnSpc>
                <a:spcPct val="115000"/>
              </a:lnSpc>
              <a:spcBef>
                <a:spcPts val="0"/>
              </a:spcBef>
              <a:spcAft>
                <a:spcPts val="1000"/>
              </a:spcAft>
              <a:buFont typeface="Courier New" panose="02070309020205020404" pitchFamily="49" charset="0"/>
              <a:buChar char="o"/>
            </a:pPr>
            <a:r>
              <a:rPr lang="en-US" sz="1800" u="sng" dirty="0">
                <a:solidFill>
                  <a:srgbClr val="0000FF"/>
                </a:solidFill>
                <a:latin typeface="Arial" panose="020B0604020202020204" pitchFamily="34" charset="0"/>
                <a:ea typeface="Calibri"/>
                <a:cs typeface="Arial" panose="020B0604020202020204" pitchFamily="34" charset="0"/>
                <a:hlinkClick r:id="rId6"/>
              </a:rPr>
              <a:t>http://www.harthosp.org/InstituteOfLiving/AnxietyDisordersCenter/CompulsiveHoarding/OnlineAssessment/default.aspx</a:t>
            </a:r>
            <a:r>
              <a:rPr lang="en-US" sz="1800" dirty="0">
                <a:latin typeface="Arial" panose="020B0604020202020204" pitchFamily="34" charset="0"/>
                <a:ea typeface="Calibri"/>
                <a:cs typeface="Arial" panose="020B0604020202020204" pitchFamily="34" charset="0"/>
              </a:rPr>
              <a:t> </a:t>
            </a:r>
            <a:endParaRPr lang="en-US" sz="1800" dirty="0">
              <a:latin typeface="Arial" panose="020B0604020202020204" pitchFamily="34" charset="0"/>
              <a:ea typeface="Times New Roman"/>
              <a:cs typeface="Arial" panose="020B0604020202020204" pitchFamily="34" charset="0"/>
            </a:endParaRPr>
          </a:p>
          <a:p>
            <a:pPr marL="400050" lvl="1" indent="-285750">
              <a:lnSpc>
                <a:spcPct val="115000"/>
              </a:lnSpc>
              <a:spcBef>
                <a:spcPts val="0"/>
              </a:spcBef>
              <a:spcAft>
                <a:spcPts val="1000"/>
              </a:spcAft>
              <a:buFont typeface="Courier New" panose="02070309020205020404" pitchFamily="49" charset="0"/>
              <a:buChar char="o"/>
            </a:pPr>
            <a:r>
              <a:rPr lang="en-US" sz="1800" u="sng" dirty="0">
                <a:solidFill>
                  <a:srgbClr val="0000FF"/>
                </a:solidFill>
                <a:latin typeface="Arial" panose="020B0604020202020204" pitchFamily="34" charset="0"/>
                <a:ea typeface="Calibri"/>
                <a:cs typeface="Arial" panose="020B0604020202020204" pitchFamily="34" charset="0"/>
                <a:hlinkClick r:id="rId7"/>
              </a:rPr>
              <a:t>http://www.icarevillage.com/common-concerns-hoarding.aspx</a:t>
            </a:r>
            <a:r>
              <a:rPr lang="en-US" sz="1800" dirty="0">
                <a:latin typeface="Arial" panose="020B0604020202020204" pitchFamily="34" charset="0"/>
                <a:ea typeface="Calibri"/>
                <a:cs typeface="Arial" panose="020B0604020202020204" pitchFamily="34" charset="0"/>
              </a:rPr>
              <a:t> </a:t>
            </a:r>
          </a:p>
          <a:p>
            <a:pPr marL="400050" lvl="1" indent="-285750">
              <a:lnSpc>
                <a:spcPct val="115000"/>
              </a:lnSpc>
              <a:spcBef>
                <a:spcPts val="0"/>
              </a:spcBef>
              <a:spcAft>
                <a:spcPts val="1000"/>
              </a:spcAft>
              <a:buFont typeface="Courier New" panose="02070309020205020404" pitchFamily="49" charset="0"/>
              <a:buChar char="o"/>
            </a:pPr>
            <a:r>
              <a:rPr lang="en-US" sz="1800" dirty="0">
                <a:latin typeface="Arial" panose="020B0604020202020204" pitchFamily="34" charset="0"/>
                <a:ea typeface="Calibri"/>
                <a:cs typeface="Arial" panose="020B0604020202020204" pitchFamily="34" charset="0"/>
                <a:hlinkClick r:id="rId8"/>
              </a:rPr>
              <a:t>https://www.challengingdisorganization.org/</a:t>
            </a:r>
            <a:endParaRPr lang="en-US" sz="1800" dirty="0">
              <a:latin typeface="Arial" panose="020B0604020202020204" pitchFamily="34" charset="0"/>
              <a:ea typeface="Calibri"/>
              <a:cs typeface="Arial" panose="020B0604020202020204" pitchFamily="34" charset="0"/>
            </a:endParaRPr>
          </a:p>
          <a:p>
            <a:pPr marL="400050" lvl="1" indent="-285750">
              <a:lnSpc>
                <a:spcPct val="115000"/>
              </a:lnSpc>
              <a:spcBef>
                <a:spcPts val="0"/>
              </a:spcBef>
              <a:spcAft>
                <a:spcPts val="1000"/>
              </a:spcAft>
              <a:buFont typeface="Courier New" panose="02070309020205020404" pitchFamily="49" charset="0"/>
              <a:buChar char="o"/>
            </a:pPr>
            <a:r>
              <a:rPr lang="en-US" sz="1800" dirty="0">
                <a:latin typeface="Arial" panose="020B0604020202020204" pitchFamily="34" charset="0"/>
                <a:ea typeface="Calibri"/>
                <a:cs typeface="Arial" panose="020B0604020202020204" pitchFamily="34" charset="0"/>
                <a:hlinkClick r:id="rId9"/>
              </a:rPr>
              <a:t>https://www.challengingdisorganization.org/clutter-hoarding-scale-</a:t>
            </a:r>
            <a:r>
              <a:rPr lang="en-US" sz="1800" dirty="0">
                <a:latin typeface="Arial" panose="020B0604020202020204" pitchFamily="34" charset="0"/>
                <a:ea typeface="Calibri"/>
                <a:cs typeface="Arial" panose="020B0604020202020204" pitchFamily="34" charset="0"/>
              </a:rPr>
              <a:t> </a:t>
            </a:r>
          </a:p>
          <a:p>
            <a:pPr marL="400050" lvl="1" indent="-285750">
              <a:lnSpc>
                <a:spcPct val="115000"/>
              </a:lnSpc>
              <a:spcBef>
                <a:spcPts val="0"/>
              </a:spcBef>
              <a:spcAft>
                <a:spcPts val="1000"/>
              </a:spcAft>
              <a:buFont typeface="Courier New" panose="02070309020205020404" pitchFamily="49" charset="0"/>
              <a:buChar char="o"/>
            </a:pPr>
            <a:r>
              <a:rPr lang="en-US" sz="1800" dirty="0">
                <a:latin typeface="Arial" panose="020B0604020202020204" pitchFamily="34" charset="0"/>
                <a:ea typeface="Calibri"/>
                <a:cs typeface="Arial" panose="020B0604020202020204" pitchFamily="34" charset="0"/>
              </a:rPr>
              <a:t>NIRMALA DHAR, LCSW, ACSW OREGON HEALTH AUTHORITY HOARDING</a:t>
            </a:r>
            <a:br>
              <a:rPr lang="en-US" sz="1800" dirty="0">
                <a:latin typeface="Arial" panose="020B0604020202020204" pitchFamily="34" charset="0"/>
                <a:ea typeface="Calibri"/>
                <a:cs typeface="Arial" panose="020B0604020202020204" pitchFamily="34" charset="0"/>
              </a:rPr>
            </a:br>
            <a:r>
              <a:rPr lang="en-US" sz="1800" dirty="0">
                <a:latin typeface="Arial" panose="020B0604020202020204" pitchFamily="34" charset="0"/>
                <a:ea typeface="Calibri"/>
                <a:cs typeface="Arial" panose="020B0604020202020204" pitchFamily="34" charset="0"/>
              </a:rPr>
              <a:t>“To keep or not to keep… is that a question…?”</a:t>
            </a:r>
            <a:br>
              <a:rPr lang="en-US" sz="1800" dirty="0">
                <a:latin typeface="Arial" panose="020B0604020202020204" pitchFamily="34" charset="0"/>
                <a:ea typeface="Calibri"/>
                <a:cs typeface="Arial" panose="020B0604020202020204" pitchFamily="34" charset="0"/>
              </a:rPr>
            </a:br>
            <a:r>
              <a:rPr lang="en-US" sz="1800" dirty="0">
                <a:latin typeface="Arial" panose="020B0604020202020204" pitchFamily="34" charset="0"/>
                <a:ea typeface="Calibri"/>
                <a:cs typeface="Arial" panose="020B0604020202020204" pitchFamily="34" charset="0"/>
              </a:rPr>
              <a:t>(….apologies to Shakespeare)</a:t>
            </a:r>
          </a:p>
          <a:p>
            <a:endParaRPr lang="en-US" sz="1600" dirty="0"/>
          </a:p>
        </p:txBody>
      </p:sp>
      <p:sp>
        <p:nvSpPr>
          <p:cNvPr id="8" name="Rectangle 7">
            <a:extLst>
              <a:ext uri="{FF2B5EF4-FFF2-40B4-BE49-F238E27FC236}">
                <a16:creationId xmlns:a16="http://schemas.microsoft.com/office/drawing/2014/main" id="{828BA38C-9969-4AA3-8ADD-911C13BF52AF}"/>
              </a:ext>
            </a:extLst>
          </p:cNvPr>
          <p:cNvSpPr/>
          <p:nvPr/>
        </p:nvSpPr>
        <p:spPr>
          <a:xfrm>
            <a:off x="7207250" y="1851025"/>
            <a:ext cx="4610100" cy="3430811"/>
          </a:xfrm>
          <a:prstGeom prst="rect">
            <a:avLst/>
          </a:prstGeom>
        </p:spPr>
        <p:txBody>
          <a:bodyPr wrap="square">
            <a:spAutoFit/>
          </a:bodyPr>
          <a:lstStyle/>
          <a:p>
            <a:pPr marL="285750" indent="-285750">
              <a:buFont typeface="Courier New" panose="02070309020205020404" pitchFamily="49" charset="0"/>
              <a:buChar char="o"/>
            </a:pPr>
            <a:r>
              <a:rPr lang="en-US" b="1" dirty="0">
                <a:latin typeface="Arial" panose="020B0604020202020204" pitchFamily="34" charset="0"/>
                <a:cs typeface="Arial" panose="020B0604020202020204" pitchFamily="34" charset="0"/>
                <a:hlinkClick r:id="rId10" tooltip="Alzheimer's Association"/>
              </a:rPr>
              <a:t>Alzheimer's Association</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b="1" dirty="0" err="1">
                <a:latin typeface="Arial" panose="020B0604020202020204" pitchFamily="34" charset="0"/>
                <a:cs typeface="Arial" panose="020B0604020202020204" pitchFamily="34" charset="0"/>
                <a:hlinkClick r:id="rId11" tooltip="Clutterers Anonymous"/>
              </a:rPr>
              <a:t>Clutterers</a:t>
            </a:r>
            <a:r>
              <a:rPr lang="en-US" b="1" dirty="0">
                <a:latin typeface="Arial" panose="020B0604020202020204" pitchFamily="34" charset="0"/>
                <a:cs typeface="Arial" panose="020B0604020202020204" pitchFamily="34" charset="0"/>
                <a:hlinkClick r:id="rId11" tooltip="Clutterers Anonymous"/>
              </a:rPr>
              <a:t> Anonymous</a:t>
            </a:r>
            <a:endParaRPr lang="en-US"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b="1" dirty="0">
                <a:latin typeface="Arial" panose="020B0604020202020204" pitchFamily="34" charset="0"/>
                <a:cs typeface="Arial" panose="020B0604020202020204" pitchFamily="34" charset="0"/>
                <a:hlinkClick r:id="rId12" tooltip="Hoarding Project"/>
              </a:rPr>
              <a:t>The Hoarding Project</a:t>
            </a:r>
            <a:endParaRPr lang="en-US"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b="1" dirty="0">
                <a:latin typeface="Arial" panose="020B0604020202020204" pitchFamily="34" charset="0"/>
                <a:cs typeface="Arial" panose="020B0604020202020204" pitchFamily="34" charset="0"/>
                <a:hlinkClick r:id="rId13" tooltip="OCD Foundation"/>
              </a:rPr>
              <a:t>International OCD Foundation</a:t>
            </a:r>
            <a:endParaRPr lang="en-US"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b="1" dirty="0" err="1">
                <a:latin typeface="Arial" panose="020B0604020202020204" pitchFamily="34" charset="0"/>
                <a:cs typeface="Arial" panose="020B0604020202020204" pitchFamily="34" charset="0"/>
                <a:hlinkClick r:id="rId14" tooltip="Messies Anonymous"/>
              </a:rPr>
              <a:t>Messies</a:t>
            </a:r>
            <a:r>
              <a:rPr lang="en-US" b="1" dirty="0">
                <a:latin typeface="Arial" panose="020B0604020202020204" pitchFamily="34" charset="0"/>
                <a:cs typeface="Arial" panose="020B0604020202020204" pitchFamily="34" charset="0"/>
                <a:hlinkClick r:id="rId14" tooltip="Messies Anonymous"/>
              </a:rPr>
              <a:t> Anonymous</a:t>
            </a:r>
            <a:endParaRPr lang="en-US"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b="1" dirty="0">
                <a:latin typeface="Arial" panose="020B0604020202020204" pitchFamily="34" charset="0"/>
                <a:cs typeface="Arial" panose="020B0604020202020204" pitchFamily="34" charset="0"/>
                <a:hlinkClick r:id="rId15" tooltip="NIMH"/>
              </a:rPr>
              <a:t>National Institute of Mental Health</a:t>
            </a:r>
            <a:endParaRPr lang="en-US" dirty="0">
              <a:latin typeface="Arial" panose="020B0604020202020204" pitchFamily="34" charset="0"/>
              <a:cs typeface="Arial" panose="020B0604020202020204" pitchFamily="34" charset="0"/>
            </a:endParaRPr>
          </a:p>
          <a:p>
            <a:pPr marL="297180" lvl="1">
              <a:lnSpc>
                <a:spcPct val="115000"/>
              </a:lnSpc>
              <a:spcBef>
                <a:spcPts val="0"/>
              </a:spcBef>
              <a:spcAft>
                <a:spcPts val="1000"/>
              </a:spcAft>
            </a:pPr>
            <a:endParaRPr lang="en-US" b="1" dirty="0">
              <a:latin typeface="Arial" panose="020B0604020202020204" pitchFamily="34" charset="0"/>
              <a:ea typeface="Calibri"/>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B1D0AACC-8CC7-4DD9-8123-08C387F137F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906217"/>
      </p:ext>
    </p:extLst>
  </p:cSld>
  <p:clrMapOvr>
    <a:masterClrMapping/>
  </p:clrMapOvr>
  <mc:AlternateContent xmlns:mc="http://schemas.openxmlformats.org/markup-compatibility/2006" xmlns:p14="http://schemas.microsoft.com/office/powerpoint/2010/main">
    <mc:Choice Requires="p14">
      <p:transition spd="slow" p14:dur="1200" advTm="7462">
        <p:dissolve/>
      </p:transition>
    </mc:Choice>
    <mc:Fallback xmlns="">
      <p:transition spd="slow" advTm="7462">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9E7B6-7C3C-4284-8A48-1AD1702DB822}"/>
              </a:ext>
            </a:extLst>
          </p:cNvPr>
          <p:cNvSpPr>
            <a:spLocks noGrp="1"/>
          </p:cNvSpPr>
          <p:nvPr>
            <p:ph type="ctrTitle"/>
          </p:nvPr>
        </p:nvSpPr>
        <p:spPr>
          <a:xfrm>
            <a:off x="1097280" y="758952"/>
            <a:ext cx="10058400" cy="3892168"/>
          </a:xfrm>
        </p:spPr>
        <p:txBody>
          <a:bodyPr>
            <a:normAutofit/>
          </a:bodyPr>
          <a:lstStyle/>
          <a:p>
            <a:r>
              <a:rPr lang="en-US" sz="9600">
                <a:solidFill>
                  <a:srgbClr val="FFFFFF"/>
                </a:solidFill>
              </a:rPr>
              <a:t>Thank you!</a:t>
            </a:r>
          </a:p>
        </p:txBody>
      </p:sp>
      <p:sp>
        <p:nvSpPr>
          <p:cNvPr id="24" name="Rectangle 1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A7E5885B-102B-4E99-91C1-3405A11D0D74}"/>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latin typeface="Arial" panose="020B0604020202020204" pitchFamily="34" charset="0"/>
                <a:cs typeface="Arial" panose="020B0604020202020204" pitchFamily="34" charset="0"/>
              </a:rPr>
              <a:t>arcigas@co.yamhill.or.us</a:t>
            </a:r>
          </a:p>
          <a:p>
            <a:r>
              <a:rPr lang="en-US" dirty="0">
                <a:solidFill>
                  <a:srgbClr val="FFFFFF"/>
                </a:solidFill>
              </a:rPr>
              <a:t>971-267-6391</a:t>
            </a:r>
          </a:p>
        </p:txBody>
      </p:sp>
      <p:pic>
        <p:nvPicPr>
          <p:cNvPr id="4" name="Audio 3">
            <a:hlinkClick r:id="" action="ppaction://media"/>
            <a:extLst>
              <a:ext uri="{FF2B5EF4-FFF2-40B4-BE49-F238E27FC236}">
                <a16:creationId xmlns:a16="http://schemas.microsoft.com/office/drawing/2014/main" id="{9BEF592D-4D15-4456-BA68-57B6F162F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1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7166">
        <p15:prstTrans prst="origami"/>
      </p:transition>
    </mc:Choice>
    <mc:Fallback xmlns="">
      <p:transition spd="slow" advTm="71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4B6053-96CA-4BA8-9AE5-CAC7E8546CC7}"/>
              </a:ext>
            </a:extLst>
          </p:cNvPr>
          <p:cNvSpPr txBox="1"/>
          <p:nvPr/>
        </p:nvSpPr>
        <p:spPr>
          <a:xfrm rot="16200000">
            <a:off x="-330337" y="1785114"/>
            <a:ext cx="2025809" cy="646331"/>
          </a:xfrm>
          <a:prstGeom prst="rect">
            <a:avLst/>
          </a:prstGeom>
          <a:noFill/>
        </p:spPr>
        <p:txBody>
          <a:bodyPr wrap="square" rtlCol="0">
            <a:spAutoFit/>
          </a:bodyPr>
          <a:lstStyle/>
          <a:p>
            <a:r>
              <a:rPr lang="en-US" sz="3600" dirty="0">
                <a:latin typeface="Agency FB" panose="020B0503020202020204" pitchFamily="34" charset="0"/>
                <a:cs typeface="Aharoni" panose="02010803020104030203" pitchFamily="2" charset="-79"/>
              </a:rPr>
              <a:t>Collecting</a:t>
            </a:r>
            <a:r>
              <a:rPr lang="en-US" sz="2800" dirty="0">
                <a:latin typeface="Agency FB" panose="020B0503020202020204" pitchFamily="34" charset="0"/>
                <a:cs typeface="Aharoni" panose="02010803020104030203" pitchFamily="2" charset="-79"/>
              </a:rPr>
              <a:t> </a:t>
            </a:r>
          </a:p>
        </p:txBody>
      </p:sp>
      <p:sp>
        <p:nvSpPr>
          <p:cNvPr id="10" name="TextBox 9">
            <a:extLst>
              <a:ext uri="{FF2B5EF4-FFF2-40B4-BE49-F238E27FC236}">
                <a16:creationId xmlns:a16="http://schemas.microsoft.com/office/drawing/2014/main" id="{40CD02B0-2752-47F9-A559-664F3EABA964}"/>
              </a:ext>
            </a:extLst>
          </p:cNvPr>
          <p:cNvSpPr txBox="1"/>
          <p:nvPr/>
        </p:nvSpPr>
        <p:spPr>
          <a:xfrm>
            <a:off x="695324" y="685800"/>
            <a:ext cx="1713025" cy="646331"/>
          </a:xfrm>
          <a:prstGeom prst="rect">
            <a:avLst/>
          </a:prstGeom>
          <a:noFill/>
        </p:spPr>
        <p:txBody>
          <a:bodyPr wrap="square" rtlCol="0">
            <a:spAutoFit/>
          </a:bodyPr>
          <a:lstStyle/>
          <a:p>
            <a:r>
              <a:rPr lang="en-US" sz="3600" dirty="0">
                <a:latin typeface="Arial Black" panose="020B0A04020102020204" pitchFamily="34" charset="0"/>
              </a:rPr>
              <a:t>Boxes </a:t>
            </a:r>
          </a:p>
        </p:txBody>
      </p:sp>
      <p:sp>
        <p:nvSpPr>
          <p:cNvPr id="11" name="TextBox 10">
            <a:extLst>
              <a:ext uri="{FF2B5EF4-FFF2-40B4-BE49-F238E27FC236}">
                <a16:creationId xmlns:a16="http://schemas.microsoft.com/office/drawing/2014/main" id="{81C1691D-6131-41A8-8FA1-B938FD5A6291}"/>
              </a:ext>
            </a:extLst>
          </p:cNvPr>
          <p:cNvSpPr txBox="1"/>
          <p:nvPr/>
        </p:nvSpPr>
        <p:spPr>
          <a:xfrm rot="1942439">
            <a:off x="1701639" y="3105834"/>
            <a:ext cx="2009775" cy="646331"/>
          </a:xfrm>
          <a:prstGeom prst="rect">
            <a:avLst/>
          </a:prstGeom>
          <a:noFill/>
        </p:spPr>
        <p:txBody>
          <a:bodyPr wrap="square" rtlCol="0">
            <a:spAutoFit/>
          </a:bodyPr>
          <a:lstStyle/>
          <a:p>
            <a:r>
              <a:rPr lang="en-US" sz="3600" dirty="0">
                <a:latin typeface="Blackadder ITC" panose="04020505051007020D02" pitchFamily="82" charset="0"/>
              </a:rPr>
              <a:t>Unhealthy</a:t>
            </a:r>
            <a:r>
              <a:rPr lang="en-US" sz="2400" dirty="0"/>
              <a:t> </a:t>
            </a:r>
          </a:p>
        </p:txBody>
      </p:sp>
      <p:sp>
        <p:nvSpPr>
          <p:cNvPr id="12" name="TextBox 11">
            <a:extLst>
              <a:ext uri="{FF2B5EF4-FFF2-40B4-BE49-F238E27FC236}">
                <a16:creationId xmlns:a16="http://schemas.microsoft.com/office/drawing/2014/main" id="{C5CCB3EA-6E66-47E9-9264-D794D7B1276A}"/>
              </a:ext>
            </a:extLst>
          </p:cNvPr>
          <p:cNvSpPr txBox="1"/>
          <p:nvPr/>
        </p:nvSpPr>
        <p:spPr>
          <a:xfrm>
            <a:off x="790575" y="3924300"/>
            <a:ext cx="1211900" cy="461665"/>
          </a:xfrm>
          <a:prstGeom prst="rect">
            <a:avLst/>
          </a:prstGeom>
          <a:noFill/>
        </p:spPr>
        <p:txBody>
          <a:bodyPr wrap="square" rtlCol="0">
            <a:spAutoFit/>
          </a:bodyPr>
          <a:lstStyle/>
          <a:p>
            <a:r>
              <a:rPr lang="en-US" sz="2400" dirty="0">
                <a:latin typeface="Californian FB" panose="0207040306080B030204" pitchFamily="18" charset="0"/>
              </a:rPr>
              <a:t>unique</a:t>
            </a:r>
            <a:endParaRPr lang="en-US" dirty="0">
              <a:latin typeface="Californian FB" panose="0207040306080B030204" pitchFamily="18" charset="0"/>
            </a:endParaRPr>
          </a:p>
        </p:txBody>
      </p:sp>
      <p:sp>
        <p:nvSpPr>
          <p:cNvPr id="13" name="TextBox 12">
            <a:extLst>
              <a:ext uri="{FF2B5EF4-FFF2-40B4-BE49-F238E27FC236}">
                <a16:creationId xmlns:a16="http://schemas.microsoft.com/office/drawing/2014/main" id="{01664BF4-F111-42D6-8492-48164426159A}"/>
              </a:ext>
            </a:extLst>
          </p:cNvPr>
          <p:cNvSpPr txBox="1"/>
          <p:nvPr/>
        </p:nvSpPr>
        <p:spPr>
          <a:xfrm rot="5400000">
            <a:off x="5808235" y="807232"/>
            <a:ext cx="2185254" cy="707886"/>
          </a:xfrm>
          <a:prstGeom prst="rect">
            <a:avLst/>
          </a:prstGeom>
          <a:noFill/>
        </p:spPr>
        <p:txBody>
          <a:bodyPr wrap="square" rtlCol="0">
            <a:spAutoFit/>
          </a:bodyPr>
          <a:lstStyle/>
          <a:p>
            <a:r>
              <a:rPr lang="en-US" sz="4000" dirty="0">
                <a:latin typeface="Gabriola" panose="04040605051002020D02" pitchFamily="82" charset="0"/>
              </a:rPr>
              <a:t>Sentimental</a:t>
            </a:r>
            <a:r>
              <a:rPr lang="en-US" dirty="0"/>
              <a:t> </a:t>
            </a:r>
          </a:p>
        </p:txBody>
      </p:sp>
      <p:sp>
        <p:nvSpPr>
          <p:cNvPr id="14" name="TextBox 13">
            <a:extLst>
              <a:ext uri="{FF2B5EF4-FFF2-40B4-BE49-F238E27FC236}">
                <a16:creationId xmlns:a16="http://schemas.microsoft.com/office/drawing/2014/main" id="{F8155D35-71FD-4FF2-A9C3-A624679461AD}"/>
              </a:ext>
            </a:extLst>
          </p:cNvPr>
          <p:cNvSpPr txBox="1"/>
          <p:nvPr/>
        </p:nvSpPr>
        <p:spPr>
          <a:xfrm>
            <a:off x="3117200" y="2439157"/>
            <a:ext cx="3102427" cy="584775"/>
          </a:xfrm>
          <a:prstGeom prst="rect">
            <a:avLst/>
          </a:prstGeom>
          <a:noFill/>
        </p:spPr>
        <p:txBody>
          <a:bodyPr wrap="square" rtlCol="0">
            <a:spAutoFit/>
          </a:bodyPr>
          <a:lstStyle/>
          <a:p>
            <a:r>
              <a:rPr lang="en-US" sz="3200" dirty="0">
                <a:latin typeface="Castellar" panose="020A0402060406010301" pitchFamily="18" charset="0"/>
              </a:rPr>
              <a:t>Depression</a:t>
            </a:r>
            <a:r>
              <a:rPr lang="en-US" sz="2400" dirty="0"/>
              <a:t> </a:t>
            </a:r>
          </a:p>
        </p:txBody>
      </p:sp>
      <p:sp>
        <p:nvSpPr>
          <p:cNvPr id="15" name="TextBox 14">
            <a:extLst>
              <a:ext uri="{FF2B5EF4-FFF2-40B4-BE49-F238E27FC236}">
                <a16:creationId xmlns:a16="http://schemas.microsoft.com/office/drawing/2014/main" id="{7A02A05A-D349-417B-8F5D-823909A71445}"/>
              </a:ext>
            </a:extLst>
          </p:cNvPr>
          <p:cNvSpPr txBox="1"/>
          <p:nvPr/>
        </p:nvSpPr>
        <p:spPr>
          <a:xfrm>
            <a:off x="8873544" y="673328"/>
            <a:ext cx="2268531" cy="584775"/>
          </a:xfrm>
          <a:prstGeom prst="rect">
            <a:avLst/>
          </a:prstGeom>
          <a:noFill/>
        </p:spPr>
        <p:txBody>
          <a:bodyPr wrap="square" rtlCol="0">
            <a:spAutoFit/>
          </a:bodyPr>
          <a:lstStyle/>
          <a:p>
            <a:r>
              <a:rPr lang="en-US" sz="3200" dirty="0"/>
              <a:t>DISORDER</a:t>
            </a:r>
            <a:endParaRPr lang="en-US" sz="2400" dirty="0"/>
          </a:p>
        </p:txBody>
      </p:sp>
      <p:sp>
        <p:nvSpPr>
          <p:cNvPr id="16" name="TextBox 15">
            <a:extLst>
              <a:ext uri="{FF2B5EF4-FFF2-40B4-BE49-F238E27FC236}">
                <a16:creationId xmlns:a16="http://schemas.microsoft.com/office/drawing/2014/main" id="{0669BC4D-5933-42CE-8A1D-398D62998D97}"/>
              </a:ext>
            </a:extLst>
          </p:cNvPr>
          <p:cNvSpPr txBox="1"/>
          <p:nvPr/>
        </p:nvSpPr>
        <p:spPr>
          <a:xfrm rot="2209580">
            <a:off x="8967067" y="2183043"/>
            <a:ext cx="2189203" cy="461665"/>
          </a:xfrm>
          <a:prstGeom prst="rect">
            <a:avLst/>
          </a:prstGeom>
          <a:noFill/>
        </p:spPr>
        <p:txBody>
          <a:bodyPr wrap="square" rtlCol="0">
            <a:spAutoFit/>
          </a:bodyPr>
          <a:lstStyle/>
          <a:p>
            <a:r>
              <a:rPr lang="en-US" dirty="0">
                <a:latin typeface="Ink Free" panose="03080402000500000000" pitchFamily="66" charset="0"/>
              </a:rPr>
              <a:t>Family </a:t>
            </a:r>
            <a:r>
              <a:rPr lang="en-US" sz="2400" dirty="0">
                <a:latin typeface="Ink Free" panose="03080402000500000000" pitchFamily="66" charset="0"/>
              </a:rPr>
              <a:t>Members</a:t>
            </a:r>
            <a:r>
              <a:rPr lang="en-US" dirty="0">
                <a:latin typeface="Ink Free" panose="03080402000500000000" pitchFamily="66" charset="0"/>
              </a:rPr>
              <a:t> </a:t>
            </a:r>
          </a:p>
        </p:txBody>
      </p:sp>
      <p:sp>
        <p:nvSpPr>
          <p:cNvPr id="17" name="TextBox 16">
            <a:extLst>
              <a:ext uri="{FF2B5EF4-FFF2-40B4-BE49-F238E27FC236}">
                <a16:creationId xmlns:a16="http://schemas.microsoft.com/office/drawing/2014/main" id="{755AB194-16AB-4307-956D-89B11BA9FACA}"/>
              </a:ext>
            </a:extLst>
          </p:cNvPr>
          <p:cNvSpPr txBox="1"/>
          <p:nvPr/>
        </p:nvSpPr>
        <p:spPr>
          <a:xfrm rot="1472928">
            <a:off x="6590402" y="3147143"/>
            <a:ext cx="3496456" cy="461665"/>
          </a:xfrm>
          <a:prstGeom prst="rect">
            <a:avLst/>
          </a:prstGeom>
          <a:noFill/>
        </p:spPr>
        <p:txBody>
          <a:bodyPr wrap="square" rtlCol="0">
            <a:spAutoFit/>
          </a:bodyPr>
          <a:lstStyle/>
          <a:p>
            <a:r>
              <a:rPr lang="en-US" sz="2400" dirty="0">
                <a:latin typeface="Goudy Stout" panose="0202090407030B020401" pitchFamily="18" charset="0"/>
              </a:rPr>
              <a:t>dangerous</a:t>
            </a:r>
            <a:endParaRPr lang="en-US" sz="2000" dirty="0">
              <a:latin typeface="Goudy Stout" panose="0202090407030B020401" pitchFamily="18" charset="0"/>
            </a:endParaRPr>
          </a:p>
        </p:txBody>
      </p:sp>
      <p:sp>
        <p:nvSpPr>
          <p:cNvPr id="18" name="TextBox 17">
            <a:extLst>
              <a:ext uri="{FF2B5EF4-FFF2-40B4-BE49-F238E27FC236}">
                <a16:creationId xmlns:a16="http://schemas.microsoft.com/office/drawing/2014/main" id="{6F997F37-5867-4498-90FA-2D010C27946C}"/>
              </a:ext>
            </a:extLst>
          </p:cNvPr>
          <p:cNvSpPr txBox="1"/>
          <p:nvPr/>
        </p:nvSpPr>
        <p:spPr>
          <a:xfrm rot="2074223">
            <a:off x="7730711" y="4330193"/>
            <a:ext cx="1538896" cy="738664"/>
          </a:xfrm>
          <a:prstGeom prst="rect">
            <a:avLst/>
          </a:prstGeom>
          <a:noFill/>
        </p:spPr>
        <p:txBody>
          <a:bodyPr wrap="square" rtlCol="0">
            <a:spAutoFit/>
          </a:bodyPr>
          <a:lstStyle/>
          <a:p>
            <a:r>
              <a:rPr lang="en-US" dirty="0">
                <a:latin typeface="Bahnschrift SemiLight Condensed" panose="020B0502040204020203" pitchFamily="34" charset="0"/>
              </a:rPr>
              <a:t>Obsessive </a:t>
            </a:r>
            <a:r>
              <a:rPr lang="en-US" sz="2400" dirty="0">
                <a:latin typeface="Bahnschrift SemiLight Condensed" panose="020B0502040204020203" pitchFamily="34" charset="0"/>
              </a:rPr>
              <a:t>compulsive</a:t>
            </a:r>
            <a:r>
              <a:rPr lang="en-US" dirty="0">
                <a:latin typeface="Bahnschrift SemiLight Condensed" panose="020B0502040204020203" pitchFamily="34" charset="0"/>
              </a:rPr>
              <a:t> </a:t>
            </a:r>
          </a:p>
        </p:txBody>
      </p:sp>
      <p:sp>
        <p:nvSpPr>
          <p:cNvPr id="19" name="TextBox 18">
            <a:extLst>
              <a:ext uri="{FF2B5EF4-FFF2-40B4-BE49-F238E27FC236}">
                <a16:creationId xmlns:a16="http://schemas.microsoft.com/office/drawing/2014/main" id="{5A3D2504-0B3D-41D0-B9A8-24BE6923C155}"/>
              </a:ext>
            </a:extLst>
          </p:cNvPr>
          <p:cNvSpPr txBox="1"/>
          <p:nvPr/>
        </p:nvSpPr>
        <p:spPr>
          <a:xfrm rot="19705891">
            <a:off x="3971923" y="3702921"/>
            <a:ext cx="2124077" cy="523220"/>
          </a:xfrm>
          <a:prstGeom prst="rect">
            <a:avLst/>
          </a:prstGeom>
          <a:noFill/>
        </p:spPr>
        <p:txBody>
          <a:bodyPr wrap="square" rtlCol="0">
            <a:spAutoFit/>
          </a:bodyPr>
          <a:lstStyle/>
          <a:p>
            <a:r>
              <a:rPr lang="en-US" sz="2800" dirty="0">
                <a:latin typeface="Bahnschrift SemiLight SemiConde" panose="020B0502040204020203" pitchFamily="34" charset="0"/>
              </a:rPr>
              <a:t>possessions</a:t>
            </a:r>
            <a:endParaRPr lang="en-US" sz="2400" dirty="0">
              <a:latin typeface="Bahnschrift SemiLight SemiConde" panose="020B0502040204020203" pitchFamily="34" charset="0"/>
            </a:endParaRPr>
          </a:p>
        </p:txBody>
      </p:sp>
      <p:sp>
        <p:nvSpPr>
          <p:cNvPr id="20" name="TextBox 19">
            <a:extLst>
              <a:ext uri="{FF2B5EF4-FFF2-40B4-BE49-F238E27FC236}">
                <a16:creationId xmlns:a16="http://schemas.microsoft.com/office/drawing/2014/main" id="{3142EA9F-C0A1-4B1B-8FC4-E4A363A7345B}"/>
              </a:ext>
            </a:extLst>
          </p:cNvPr>
          <p:cNvSpPr txBox="1"/>
          <p:nvPr/>
        </p:nvSpPr>
        <p:spPr>
          <a:xfrm>
            <a:off x="1452561" y="4985950"/>
            <a:ext cx="1743075" cy="954107"/>
          </a:xfrm>
          <a:prstGeom prst="rect">
            <a:avLst/>
          </a:prstGeom>
          <a:noFill/>
        </p:spPr>
        <p:txBody>
          <a:bodyPr wrap="square" rtlCol="0">
            <a:spAutoFit/>
          </a:bodyPr>
          <a:lstStyle/>
          <a:p>
            <a:pPr algn="ctr"/>
            <a:r>
              <a:rPr lang="en-US" sz="2800" dirty="0">
                <a:latin typeface="Curlz MT" panose="04040404050702020202" pitchFamily="82" charset="0"/>
              </a:rPr>
              <a:t>Can’t live without</a:t>
            </a:r>
          </a:p>
        </p:txBody>
      </p:sp>
      <p:sp>
        <p:nvSpPr>
          <p:cNvPr id="21" name="TextBox 20">
            <a:extLst>
              <a:ext uri="{FF2B5EF4-FFF2-40B4-BE49-F238E27FC236}">
                <a16:creationId xmlns:a16="http://schemas.microsoft.com/office/drawing/2014/main" id="{C71DAF91-4DFC-49AE-982C-7C3D6032BCFE}"/>
              </a:ext>
            </a:extLst>
          </p:cNvPr>
          <p:cNvSpPr txBox="1"/>
          <p:nvPr/>
        </p:nvSpPr>
        <p:spPr>
          <a:xfrm rot="17971753">
            <a:off x="4654075" y="4823179"/>
            <a:ext cx="2619375" cy="646331"/>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I may need this in the future.</a:t>
            </a:r>
          </a:p>
        </p:txBody>
      </p:sp>
      <p:sp>
        <p:nvSpPr>
          <p:cNvPr id="22" name="TextBox 21">
            <a:extLst>
              <a:ext uri="{FF2B5EF4-FFF2-40B4-BE49-F238E27FC236}">
                <a16:creationId xmlns:a16="http://schemas.microsoft.com/office/drawing/2014/main" id="{B7A7AE32-C962-4F18-B81B-BE3B39DA8CDE}"/>
              </a:ext>
            </a:extLst>
          </p:cNvPr>
          <p:cNvSpPr txBox="1"/>
          <p:nvPr/>
        </p:nvSpPr>
        <p:spPr>
          <a:xfrm rot="20177221">
            <a:off x="3405903" y="781051"/>
            <a:ext cx="2496344" cy="523220"/>
          </a:xfrm>
          <a:prstGeom prst="rect">
            <a:avLst/>
          </a:prstGeom>
          <a:noFill/>
        </p:spPr>
        <p:txBody>
          <a:bodyPr wrap="square" rtlCol="0">
            <a:spAutoFit/>
          </a:bodyPr>
          <a:lstStyle/>
          <a:p>
            <a:r>
              <a:rPr lang="en-US" sz="2800" dirty="0">
                <a:latin typeface="Abadi Extra Light" panose="020B0604020202020204" pitchFamily="34" charset="0"/>
              </a:rPr>
              <a:t>Irreplaceable</a:t>
            </a:r>
            <a:r>
              <a:rPr lang="en-US" dirty="0"/>
              <a:t> </a:t>
            </a:r>
          </a:p>
        </p:txBody>
      </p:sp>
      <p:sp>
        <p:nvSpPr>
          <p:cNvPr id="25" name="TextBox 24">
            <a:extLst>
              <a:ext uri="{FF2B5EF4-FFF2-40B4-BE49-F238E27FC236}">
                <a16:creationId xmlns:a16="http://schemas.microsoft.com/office/drawing/2014/main" id="{AD8EE9D1-181D-4C66-A78A-87AD1C55093C}"/>
              </a:ext>
            </a:extLst>
          </p:cNvPr>
          <p:cNvSpPr txBox="1"/>
          <p:nvPr/>
        </p:nvSpPr>
        <p:spPr>
          <a:xfrm>
            <a:off x="9925050" y="5216783"/>
            <a:ext cx="1733550" cy="369332"/>
          </a:xfrm>
          <a:prstGeom prst="rect">
            <a:avLst/>
          </a:prstGeom>
          <a:noFill/>
        </p:spPr>
        <p:txBody>
          <a:bodyPr wrap="square" rtlCol="0">
            <a:spAutoFit/>
          </a:bodyPr>
          <a:lstStyle/>
          <a:p>
            <a:r>
              <a:rPr lang="en-US" dirty="0">
                <a:latin typeface="Bernard MT Condensed" panose="02050806060905020404" pitchFamily="18" charset="0"/>
              </a:rPr>
              <a:t>indecision</a:t>
            </a:r>
          </a:p>
        </p:txBody>
      </p:sp>
      <p:sp>
        <p:nvSpPr>
          <p:cNvPr id="26" name="TextBox 25">
            <a:extLst>
              <a:ext uri="{FF2B5EF4-FFF2-40B4-BE49-F238E27FC236}">
                <a16:creationId xmlns:a16="http://schemas.microsoft.com/office/drawing/2014/main" id="{9E752751-40B9-4190-A4C9-362A6A2C6A2E}"/>
              </a:ext>
            </a:extLst>
          </p:cNvPr>
          <p:cNvSpPr txBox="1"/>
          <p:nvPr/>
        </p:nvSpPr>
        <p:spPr>
          <a:xfrm>
            <a:off x="9867900" y="4184520"/>
            <a:ext cx="1847850" cy="584775"/>
          </a:xfrm>
          <a:prstGeom prst="rect">
            <a:avLst/>
          </a:prstGeom>
          <a:noFill/>
        </p:spPr>
        <p:txBody>
          <a:bodyPr wrap="square" rtlCol="0">
            <a:spAutoFit/>
          </a:bodyPr>
          <a:lstStyle/>
          <a:p>
            <a:r>
              <a:rPr lang="en-US" sz="3200" dirty="0">
                <a:latin typeface="Microsoft Uighur" panose="02000000000000000000" pitchFamily="2" charset="-78"/>
                <a:cs typeface="Microsoft Uighur" panose="02000000000000000000" pitchFamily="2" charset="-78"/>
              </a:rPr>
              <a:t>newspaper</a:t>
            </a:r>
            <a:endParaRPr lang="en-US" sz="2000" dirty="0">
              <a:latin typeface="Microsoft Uighur" panose="02000000000000000000" pitchFamily="2" charset="-78"/>
              <a:cs typeface="Microsoft Uighur" panose="02000000000000000000" pitchFamily="2" charset="-78"/>
            </a:endParaRPr>
          </a:p>
        </p:txBody>
      </p:sp>
      <p:pic>
        <p:nvPicPr>
          <p:cNvPr id="28" name="Audio 27">
            <a:hlinkClick r:id="" action="ppaction://media"/>
            <a:extLst>
              <a:ext uri="{FF2B5EF4-FFF2-40B4-BE49-F238E27FC236}">
                <a16:creationId xmlns:a16="http://schemas.microsoft.com/office/drawing/2014/main" id="{520EE554-F3B0-4FC3-B5E7-DA23C3AA52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08144304"/>
      </p:ext>
    </p:extLst>
  </p:cSld>
  <p:clrMapOvr>
    <a:masterClrMapping/>
  </p:clrMapOvr>
  <mc:AlternateContent xmlns:mc="http://schemas.openxmlformats.org/markup-compatibility/2006" xmlns:p14="http://schemas.microsoft.com/office/powerpoint/2010/main">
    <mc:Choice Requires="p14">
      <p:transition spd="slow" p14:dur="2000" advTm="49870"/>
    </mc:Choice>
    <mc:Fallback xmlns="">
      <p:transition spd="slow" advTm="4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heel(1)">
                                      <p:cBhvr>
                                        <p:cTn id="58" dur="2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2000"/>
                                        <p:tgtEl>
                                          <p:spTgt spid="13"/>
                                        </p:tgtEl>
                                      </p:cBhvr>
                                    </p:animEffect>
                                    <p:anim calcmode="lin" valueType="num">
                                      <p:cBhvr>
                                        <p:cTn id="81" dur="2000" fill="hold"/>
                                        <p:tgtEl>
                                          <p:spTgt spid="13"/>
                                        </p:tgtEl>
                                        <p:attrNameLst>
                                          <p:attrName>ppt_w</p:attrName>
                                        </p:attrNameLst>
                                      </p:cBhvr>
                                      <p:tavLst>
                                        <p:tav tm="0" fmla="#ppt_w*sin(2.5*pi*$)">
                                          <p:val>
                                            <p:fltVal val="0"/>
                                          </p:val>
                                        </p:tav>
                                        <p:tav tm="100000">
                                          <p:val>
                                            <p:fltVal val="1"/>
                                          </p:val>
                                        </p:tav>
                                      </p:tavLst>
                                    </p:anim>
                                    <p:anim calcmode="lin" valueType="num">
                                      <p:cBhvr>
                                        <p:cTn id="8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arn(inVertic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5"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0"/>
                                        <p:tgtEl>
                                          <p:spTgt spid="15"/>
                                        </p:tgtEl>
                                      </p:cBhvr>
                                    </p:animEffect>
                                    <p:anim calcmode="lin" valueType="num">
                                      <p:cBhvr>
                                        <p:cTn id="100" dur="2000" fill="hold"/>
                                        <p:tgtEl>
                                          <p:spTgt spid="15"/>
                                        </p:tgtEl>
                                        <p:attrNameLst>
                                          <p:attrName>ppt_w</p:attrName>
                                        </p:attrNameLst>
                                      </p:cBhvr>
                                      <p:tavLst>
                                        <p:tav tm="0" fmla="#ppt_w*sin(2.5*pi*$)">
                                          <p:val>
                                            <p:fltVal val="0"/>
                                          </p:val>
                                        </p:tav>
                                        <p:tav tm="100000">
                                          <p:val>
                                            <p:fltVal val="1"/>
                                          </p:val>
                                        </p:tav>
                                      </p:tavLst>
                                    </p:anim>
                                    <p:anim calcmode="lin" valueType="num">
                                      <p:cBhvr>
                                        <p:cTn id="10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p:cTn id="106" dur="1000" fill="hold"/>
                                        <p:tgtEl>
                                          <p:spTgt spid="25"/>
                                        </p:tgtEl>
                                        <p:attrNameLst>
                                          <p:attrName>ppt_w</p:attrName>
                                        </p:attrNameLst>
                                      </p:cBhvr>
                                      <p:tavLst>
                                        <p:tav tm="0">
                                          <p:val>
                                            <p:fltVal val="0"/>
                                          </p:val>
                                        </p:tav>
                                        <p:tav tm="100000">
                                          <p:val>
                                            <p:strVal val="#ppt_w"/>
                                          </p:val>
                                        </p:tav>
                                      </p:tavLst>
                                    </p:anim>
                                    <p:anim calcmode="lin" valueType="num">
                                      <p:cBhvr>
                                        <p:cTn id="107" dur="1000" fill="hold"/>
                                        <p:tgtEl>
                                          <p:spTgt spid="25"/>
                                        </p:tgtEl>
                                        <p:attrNameLst>
                                          <p:attrName>ppt_h</p:attrName>
                                        </p:attrNameLst>
                                      </p:cBhvr>
                                      <p:tavLst>
                                        <p:tav tm="0">
                                          <p:val>
                                            <p:fltVal val="0"/>
                                          </p:val>
                                        </p:tav>
                                        <p:tav tm="100000">
                                          <p:val>
                                            <p:strVal val="#ppt_h"/>
                                          </p:val>
                                        </p:tav>
                                      </p:tavLst>
                                    </p:anim>
                                    <p:anim calcmode="lin" valueType="num">
                                      <p:cBhvr>
                                        <p:cTn id="108" dur="1000" fill="hold"/>
                                        <p:tgtEl>
                                          <p:spTgt spid="25"/>
                                        </p:tgtEl>
                                        <p:attrNameLst>
                                          <p:attrName>style.rotation</p:attrName>
                                        </p:attrNameLst>
                                      </p:cBhvr>
                                      <p:tavLst>
                                        <p:tav tm="0">
                                          <p:val>
                                            <p:fltVal val="90"/>
                                          </p:val>
                                        </p:tav>
                                        <p:tav tm="100000">
                                          <p:val>
                                            <p:fltVal val="0"/>
                                          </p:val>
                                        </p:tav>
                                      </p:tavLst>
                                    </p:anim>
                                    <p:animEffect transition="in" filter="fade">
                                      <p:cBhvr>
                                        <p:cTn id="109" dur="1000"/>
                                        <p:tgtEl>
                                          <p:spTgt spid="25"/>
                                        </p:tgtEl>
                                      </p:cBhvr>
                                    </p:animEffect>
                                  </p:childTnLst>
                                </p:cTn>
                              </p:par>
                            </p:childTnLst>
                          </p:cTn>
                        </p:par>
                      </p:childTnLst>
                    </p:cTn>
                  </p:par>
                  <p:par>
                    <p:cTn id="110" fill="hold">
                      <p:stCondLst>
                        <p:cond delay="indefinite"/>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 calcmode="lin" valueType="num">
                                      <p:cBhvr>
                                        <p:cTn id="114" dur="1000" fill="hold"/>
                                        <p:tgtEl>
                                          <p:spTgt spid="19"/>
                                        </p:tgtEl>
                                        <p:attrNameLst>
                                          <p:attrName>ppt_w</p:attrName>
                                        </p:attrNameLst>
                                      </p:cBhvr>
                                      <p:tavLst>
                                        <p:tav tm="0">
                                          <p:val>
                                            <p:fltVal val="0"/>
                                          </p:val>
                                        </p:tav>
                                        <p:tav tm="100000">
                                          <p:val>
                                            <p:strVal val="#ppt_w"/>
                                          </p:val>
                                        </p:tav>
                                      </p:tavLst>
                                    </p:anim>
                                    <p:anim calcmode="lin" valueType="num">
                                      <p:cBhvr>
                                        <p:cTn id="115" dur="1000" fill="hold"/>
                                        <p:tgtEl>
                                          <p:spTgt spid="19"/>
                                        </p:tgtEl>
                                        <p:attrNameLst>
                                          <p:attrName>ppt_h</p:attrName>
                                        </p:attrNameLst>
                                      </p:cBhvr>
                                      <p:tavLst>
                                        <p:tav tm="0">
                                          <p:val>
                                            <p:fltVal val="0"/>
                                          </p:val>
                                        </p:tav>
                                        <p:tav tm="100000">
                                          <p:val>
                                            <p:strVal val="#ppt_h"/>
                                          </p:val>
                                        </p:tav>
                                      </p:tavLst>
                                    </p:anim>
                                    <p:anim calcmode="lin" valueType="num">
                                      <p:cBhvr>
                                        <p:cTn id="116" dur="1000" fill="hold"/>
                                        <p:tgtEl>
                                          <p:spTgt spid="19"/>
                                        </p:tgtEl>
                                        <p:attrNameLst>
                                          <p:attrName>style.rotation</p:attrName>
                                        </p:attrNameLst>
                                      </p:cBhvr>
                                      <p:tavLst>
                                        <p:tav tm="0">
                                          <p:val>
                                            <p:fltVal val="90"/>
                                          </p:val>
                                        </p:tav>
                                        <p:tav tm="100000">
                                          <p:val>
                                            <p:fltVal val="0"/>
                                          </p:val>
                                        </p:tav>
                                      </p:tavLst>
                                    </p:anim>
                                    <p:animEffect transition="in" filter="fade">
                                      <p:cBhvr>
                                        <p:cTn id="1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8" fill="hold" display="0">
                  <p:stCondLst>
                    <p:cond delay="indefinite"/>
                  </p:stCondLst>
                  <p:endCondLst>
                    <p:cond evt="onStopAudio" delay="0">
                      <p:tgtEl>
                        <p:sldTgt/>
                      </p:tgtEl>
                    </p:cond>
                  </p:endCondLst>
                </p:cTn>
                <p:tgtEl>
                  <p:spTgt spid="28"/>
                </p:tgtEl>
              </p:cMediaNode>
            </p:audio>
          </p:childTnLst>
        </p:cTn>
      </p:par>
    </p:tnLst>
    <p:bldLst>
      <p:bldP spid="5" grpId="0"/>
      <p:bldP spid="10" grpId="0"/>
      <p:bldP spid="11" grpId="0"/>
      <p:bldP spid="12" grpId="0"/>
      <p:bldP spid="13" grpId="0"/>
      <p:bldP spid="14" grpId="0"/>
      <p:bldP spid="15" grpId="0"/>
      <p:bldP spid="16" grpId="0"/>
      <p:bldP spid="17" grpId="0"/>
      <p:bldP spid="18" grpId="0"/>
      <p:bldP spid="19" grpId="0"/>
      <p:bldP spid="20" grpId="0"/>
      <p:bldP spid="21" grpId="0"/>
      <p:bldP spid="22"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D35C7-BB15-4FAF-9E5D-9212A977E295}"/>
              </a:ext>
            </a:extLst>
          </p:cNvPr>
          <p:cNvSpPr>
            <a:spLocks noGrp="1"/>
          </p:cNvSpPr>
          <p:nvPr>
            <p:ph idx="4294967295"/>
          </p:nvPr>
        </p:nvSpPr>
        <p:spPr>
          <a:xfrm>
            <a:off x="0" y="2141538"/>
            <a:ext cx="4057650" cy="3808412"/>
          </a:xfrm>
        </p:spPr>
        <p:txBody>
          <a:bodyPr anchor="ctr">
            <a:normAutofit fontScale="92500" lnSpcReduction="20000"/>
          </a:bodyPr>
          <a:lstStyle/>
          <a:p>
            <a:r>
              <a:rPr lang="en-US" sz="2400" dirty="0"/>
              <a:t>The Collyer Brothers: Homer and Langley of New York City.</a:t>
            </a:r>
          </a:p>
          <a:p>
            <a:r>
              <a:rPr lang="en-US" sz="2400" dirty="0"/>
              <a:t>They were found dead in their home in 1947, surrounded by 140  tons of collected items.</a:t>
            </a:r>
          </a:p>
          <a:p>
            <a:r>
              <a:rPr lang="en-US" sz="2400" dirty="0"/>
              <a:t>City workers had to dig their way into the house to discover the bodies.</a:t>
            </a:r>
          </a:p>
          <a:p>
            <a:r>
              <a:rPr lang="en-US" sz="2400" dirty="0"/>
              <a:t>Langley’s body took several days to discover</a:t>
            </a:r>
          </a:p>
        </p:txBody>
      </p:sp>
      <p:sp>
        <p:nvSpPr>
          <p:cNvPr id="2" name="Title 1">
            <a:extLst>
              <a:ext uri="{FF2B5EF4-FFF2-40B4-BE49-F238E27FC236}">
                <a16:creationId xmlns:a16="http://schemas.microsoft.com/office/drawing/2014/main" id="{60AA9F51-8F2A-4E72-93B2-318534C9EE1D}"/>
              </a:ext>
            </a:extLst>
          </p:cNvPr>
          <p:cNvSpPr>
            <a:spLocks noGrp="1"/>
          </p:cNvSpPr>
          <p:nvPr>
            <p:ph type="title" idx="4294967295"/>
          </p:nvPr>
        </p:nvSpPr>
        <p:spPr>
          <a:xfrm>
            <a:off x="0" y="0"/>
            <a:ext cx="4159876" cy="1636713"/>
          </a:xfrm>
        </p:spPr>
        <p:txBody>
          <a:bodyPr>
            <a:normAutofit/>
          </a:bodyPr>
          <a:lstStyle/>
          <a:p>
            <a:pPr algn="ctr"/>
            <a:r>
              <a:rPr lang="en-US" sz="3400" dirty="0">
                <a:solidFill>
                  <a:schemeClr val="accent1"/>
                </a:solidFill>
              </a:rPr>
              <a:t>A CAUTIONARY TALE OF TWO BROTHERS</a:t>
            </a:r>
          </a:p>
        </p:txBody>
      </p:sp>
      <p:sp>
        <p:nvSpPr>
          <p:cNvPr id="4" name="TextBox 3">
            <a:extLst>
              <a:ext uri="{FF2B5EF4-FFF2-40B4-BE49-F238E27FC236}">
                <a16:creationId xmlns:a16="http://schemas.microsoft.com/office/drawing/2014/main" id="{C7FD00D4-9410-4688-AF58-67A690FBF6F5}"/>
              </a:ext>
            </a:extLst>
          </p:cNvPr>
          <p:cNvSpPr txBox="1"/>
          <p:nvPr/>
        </p:nvSpPr>
        <p:spPr>
          <a:xfrm rot="5400000">
            <a:off x="10445688" y="5622550"/>
            <a:ext cx="461665" cy="2009235"/>
          </a:xfrm>
          <a:prstGeom prst="rect">
            <a:avLst/>
          </a:prstGeom>
          <a:noFill/>
        </p:spPr>
        <p:txBody>
          <a:bodyPr vert="vert270" wrap="square" rtlCol="0">
            <a:spAutoFit/>
          </a:bodyPr>
          <a:lstStyle/>
          <a:p>
            <a:r>
              <a:rPr lang="en-US" dirty="0">
                <a:solidFill>
                  <a:schemeClr val="bg1"/>
                </a:solidFill>
              </a:rPr>
              <a:t>Dhar , Nirmala</a:t>
            </a:r>
          </a:p>
        </p:txBody>
      </p:sp>
      <p:pic>
        <p:nvPicPr>
          <p:cNvPr id="6" name="Online Media 5" title="Mystery Mansion NYC 221295-16.mp4 | Footage Farm">
            <a:hlinkClick r:id="" action="ppaction://media"/>
            <a:extLst>
              <a:ext uri="{FF2B5EF4-FFF2-40B4-BE49-F238E27FC236}">
                <a16:creationId xmlns:a16="http://schemas.microsoft.com/office/drawing/2014/main" id="{636A3BD7-090D-49C5-9699-71D7EC6AC018}"/>
              </a:ext>
            </a:extLst>
          </p:cNvPr>
          <p:cNvPicPr>
            <a:picLocks noRot="1" noChangeAspect="1"/>
          </p:cNvPicPr>
          <p:nvPr>
            <a:videoFile r:link="rId1"/>
          </p:nvPr>
        </p:nvPicPr>
        <p:blipFill>
          <a:blip r:embed="rId6"/>
          <a:stretch>
            <a:fillRect/>
          </a:stretch>
        </p:blipFill>
        <p:spPr>
          <a:xfrm>
            <a:off x="4194221" y="192196"/>
            <a:ext cx="7675809" cy="6087242"/>
          </a:xfrm>
          <a:prstGeom prst="rect">
            <a:avLst/>
          </a:prstGeom>
        </p:spPr>
      </p:pic>
      <p:pic>
        <p:nvPicPr>
          <p:cNvPr id="5" name="Audio 4">
            <a:hlinkClick r:id="" action="ppaction://media"/>
            <a:extLst>
              <a:ext uri="{FF2B5EF4-FFF2-40B4-BE49-F238E27FC236}">
                <a16:creationId xmlns:a16="http://schemas.microsoft.com/office/drawing/2014/main" id="{4D077AA9-1AD5-4629-B6DF-1EC9A56BFD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97058105"/>
      </p:ext>
    </p:extLst>
  </p:cSld>
  <p:clrMapOvr>
    <a:masterClrMapping/>
  </p:clrMapOvr>
  <mc:AlternateContent xmlns:mc="http://schemas.openxmlformats.org/markup-compatibility/2006" xmlns:p14="http://schemas.microsoft.com/office/powerpoint/2010/main">
    <mc:Choice Requires="p14">
      <p:transition spd="slow" p14:dur="2000" advTm="102781"/>
    </mc:Choice>
    <mc:Fallback xmlns="">
      <p:transition spd="slow" advTm="10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2" objId="6"/>
        <p14:pauseEvt time="102627"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5772840"/>
          </a:xfrm>
        </p:spPr>
        <p:txBody>
          <a:bodyPr anchor="ctr">
            <a:normAutofit/>
          </a:bodyPr>
          <a:lstStyle/>
          <a:p>
            <a:r>
              <a:rPr lang="en-US" sz="3600">
                <a:solidFill>
                  <a:schemeClr val="bg1"/>
                </a:solidFill>
              </a:rPr>
              <a:t>WHAT IS HOARDING?</a:t>
            </a:r>
            <a:endParaRPr lang="en-US" sz="3600" dirty="0">
              <a:solidFill>
                <a:schemeClr val="bg1"/>
              </a:solidFill>
            </a:endParaRPr>
          </a:p>
        </p:txBody>
      </p:sp>
      <p:sp>
        <p:nvSpPr>
          <p:cNvPr id="3" name="Content Placeholder 2">
            <a:extLst>
              <a:ext uri="{FF2B5EF4-FFF2-40B4-BE49-F238E27FC236}">
                <a16:creationId xmlns:a16="http://schemas.microsoft.com/office/drawing/2014/main" id="{6AD44276-A3A0-427E-8814-63D1FD689261}"/>
              </a:ext>
            </a:extLst>
          </p:cNvPr>
          <p:cNvSpPr>
            <a:spLocks noGrp="1"/>
          </p:cNvSpPr>
          <p:nvPr>
            <p:ph idx="1"/>
          </p:nvPr>
        </p:nvSpPr>
        <p:spPr>
          <a:xfrm>
            <a:off x="4242391" y="116959"/>
            <a:ext cx="7457239" cy="6337004"/>
          </a:xfrm>
        </p:spPr>
        <p:txBody>
          <a:bodyPr>
            <a:normAutofit fontScale="92500"/>
          </a:bodyPr>
          <a:lstStyle/>
          <a:p>
            <a:pPr marL="0" lvl="0" indent="0">
              <a:lnSpc>
                <a:spcPct val="100000"/>
              </a:lnSpc>
              <a:spcBef>
                <a:spcPts val="0"/>
              </a:spcBef>
              <a:spcAft>
                <a:spcPts val="0"/>
              </a:spcAft>
              <a:buClrTx/>
              <a:buSzTx/>
              <a:buNone/>
              <a:defRPr/>
            </a:pPr>
            <a:r>
              <a:rPr lang="en-US" sz="2400" dirty="0"/>
              <a:t>Dictionary: a supply or accumulation that is hidden or carefully guarded for preservation, future use, etc.</a:t>
            </a:r>
          </a:p>
          <a:p>
            <a:pPr marL="0" lvl="0" indent="0">
              <a:lnSpc>
                <a:spcPct val="100000"/>
              </a:lnSpc>
              <a:spcBef>
                <a:spcPts val="0"/>
              </a:spcBef>
              <a:spcAft>
                <a:spcPts val="0"/>
              </a:spcAft>
              <a:buClrTx/>
              <a:buSzTx/>
              <a:buNone/>
              <a:defRPr/>
            </a:pPr>
            <a:endParaRPr lang="en-US" sz="2400" dirty="0"/>
          </a:p>
          <a:p>
            <a:pPr marL="0" lvl="0" indent="0">
              <a:lnSpc>
                <a:spcPct val="100000"/>
              </a:lnSpc>
              <a:spcBef>
                <a:spcPts val="0"/>
              </a:spcBef>
              <a:spcAft>
                <a:spcPts val="0"/>
              </a:spcAft>
              <a:buClrTx/>
              <a:buSzTx/>
              <a:buNone/>
              <a:defRPr/>
            </a:pPr>
            <a:r>
              <a:rPr lang="en-US" sz="2400" dirty="0"/>
              <a:t>Mayo Clinic: the excessive collection of items, along with the inability to discard things</a:t>
            </a:r>
          </a:p>
          <a:p>
            <a:pPr marL="0" lvl="0" indent="0">
              <a:lnSpc>
                <a:spcPct val="100000"/>
              </a:lnSpc>
              <a:spcBef>
                <a:spcPts val="0"/>
              </a:spcBef>
              <a:spcAft>
                <a:spcPts val="0"/>
              </a:spcAft>
              <a:buClrTx/>
              <a:buSzTx/>
              <a:buNone/>
              <a:defRPr/>
            </a:pPr>
            <a:endParaRPr lang="en-US" sz="2400" dirty="0"/>
          </a:p>
          <a:p>
            <a:pPr marL="0" lvl="0" indent="0">
              <a:lnSpc>
                <a:spcPct val="100000"/>
              </a:lnSpc>
              <a:spcBef>
                <a:spcPts val="0"/>
              </a:spcBef>
              <a:spcAft>
                <a:spcPts val="0"/>
              </a:spcAft>
              <a:buClrTx/>
              <a:buSzTx/>
              <a:buNone/>
              <a:defRPr/>
            </a:pPr>
            <a:r>
              <a:rPr lang="en-US" sz="2400" dirty="0"/>
              <a:t>The International OCD (Obsessive-Compulsive Disorder) Foundation: Three connected problems:</a:t>
            </a:r>
          </a:p>
          <a:p>
            <a:pPr lvl="1">
              <a:spcBef>
                <a:spcPts val="0"/>
              </a:spcBef>
              <a:spcAft>
                <a:spcPts val="0"/>
              </a:spcAft>
              <a:defRPr/>
            </a:pPr>
            <a:r>
              <a:rPr lang="en-US" sz="2400" dirty="0"/>
              <a:t>Collecting too many items</a:t>
            </a:r>
          </a:p>
          <a:p>
            <a:pPr lvl="1">
              <a:spcBef>
                <a:spcPts val="0"/>
              </a:spcBef>
              <a:spcAft>
                <a:spcPts val="0"/>
              </a:spcAft>
              <a:defRPr/>
            </a:pPr>
            <a:r>
              <a:rPr lang="en-US" sz="2400" dirty="0"/>
              <a:t>Difficulty getting rid of items, and</a:t>
            </a:r>
          </a:p>
          <a:p>
            <a:pPr lvl="1">
              <a:spcBef>
                <a:spcPts val="0"/>
              </a:spcBef>
              <a:spcAft>
                <a:spcPts val="0"/>
              </a:spcAft>
              <a:defRPr/>
            </a:pPr>
            <a:r>
              <a:rPr lang="en-US" sz="2400" dirty="0"/>
              <a:t>Problems with organization</a:t>
            </a:r>
          </a:p>
          <a:p>
            <a:pPr lvl="1">
              <a:spcBef>
                <a:spcPts val="0"/>
              </a:spcBef>
              <a:spcAft>
                <a:spcPts val="0"/>
              </a:spcAft>
              <a:defRPr/>
            </a:pPr>
            <a:endParaRPr lang="en-US" sz="2400" dirty="0"/>
          </a:p>
          <a:p>
            <a:pPr marL="0" lvl="0" indent="0">
              <a:lnSpc>
                <a:spcPct val="100000"/>
              </a:lnSpc>
              <a:spcBef>
                <a:spcPts val="0"/>
              </a:spcBef>
              <a:spcAft>
                <a:spcPts val="0"/>
              </a:spcAft>
              <a:buClrTx/>
              <a:buSzTx/>
              <a:buNone/>
              <a:defRPr/>
            </a:pPr>
            <a:r>
              <a:rPr lang="en-US" sz="2400" dirty="0"/>
              <a:t>“The </a:t>
            </a:r>
            <a:r>
              <a:rPr lang="en-US" sz="2400" u="sng" dirty="0"/>
              <a:t>acquisition of </a:t>
            </a:r>
            <a:r>
              <a:rPr lang="en-US" sz="2400" dirty="0"/>
              <a:t>and </a:t>
            </a:r>
            <a:r>
              <a:rPr lang="en-US" sz="2400" u="sng" dirty="0"/>
              <a:t>inability to discard </a:t>
            </a:r>
            <a:r>
              <a:rPr lang="en-US" sz="2400" dirty="0"/>
              <a:t>items even though they appear (to others) to have no value”.(Frost &amp; Gross 1993)</a:t>
            </a:r>
          </a:p>
          <a:p>
            <a:pPr marL="0" lvl="0" indent="0">
              <a:lnSpc>
                <a:spcPct val="100000"/>
              </a:lnSpc>
              <a:spcBef>
                <a:spcPts val="0"/>
              </a:spcBef>
              <a:spcAft>
                <a:spcPts val="0"/>
              </a:spcAft>
              <a:buClrTx/>
              <a:buSzTx/>
              <a:buNone/>
              <a:defRPr/>
            </a:pPr>
            <a:endParaRPr lang="en-US" sz="2400" dirty="0"/>
          </a:p>
          <a:p>
            <a:pPr marL="0" lvl="0" indent="0">
              <a:lnSpc>
                <a:spcPct val="100000"/>
              </a:lnSpc>
              <a:spcBef>
                <a:spcPts val="0"/>
              </a:spcBef>
              <a:spcAft>
                <a:spcPts val="0"/>
              </a:spcAft>
              <a:buClrTx/>
              <a:buSzTx/>
              <a:buNone/>
              <a:defRPr/>
            </a:pPr>
            <a:r>
              <a:rPr lang="en-US" sz="2400" dirty="0"/>
              <a:t>A syndrome characterized by excessive collecting and saving behavior that results in </a:t>
            </a:r>
            <a:r>
              <a:rPr lang="en-US" sz="2400" u="sng" dirty="0"/>
              <a:t>cluttered living space </a:t>
            </a:r>
            <a:r>
              <a:rPr lang="en-US" sz="2400" dirty="0"/>
              <a:t>and  significant distress or impairment</a:t>
            </a:r>
          </a:p>
          <a:p>
            <a:endParaRPr lang="en-US" dirty="0"/>
          </a:p>
        </p:txBody>
      </p:sp>
      <p:pic>
        <p:nvPicPr>
          <p:cNvPr id="5" name="Audio 4">
            <a:hlinkClick r:id="" action="ppaction://media"/>
            <a:extLst>
              <a:ext uri="{FF2B5EF4-FFF2-40B4-BE49-F238E27FC236}">
                <a16:creationId xmlns:a16="http://schemas.microsoft.com/office/drawing/2014/main" id="{DBD5175F-A4A7-4F6B-8EE3-F13939015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7140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179">
        <p15:prstTrans prst="wind"/>
      </p:transition>
    </mc:Choice>
    <mc:Fallback xmlns="">
      <p:transition spd="slow" advTm="50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16FD-C421-4457-8E70-3B414C81EC3D}"/>
              </a:ext>
            </a:extLst>
          </p:cNvPr>
          <p:cNvSpPr>
            <a:spLocks noGrp="1"/>
          </p:cNvSpPr>
          <p:nvPr>
            <p:ph type="title"/>
          </p:nvPr>
        </p:nvSpPr>
        <p:spPr/>
        <p:txBody>
          <a:bodyPr/>
          <a:lstStyle/>
          <a:p>
            <a:r>
              <a:rPr lang="en-US" dirty="0"/>
              <a:t>COLLECTING VS HOARDING</a:t>
            </a:r>
          </a:p>
        </p:txBody>
      </p:sp>
      <p:sp>
        <p:nvSpPr>
          <p:cNvPr id="3" name="Text Placeholder 2">
            <a:extLst>
              <a:ext uri="{FF2B5EF4-FFF2-40B4-BE49-F238E27FC236}">
                <a16:creationId xmlns:a16="http://schemas.microsoft.com/office/drawing/2014/main" id="{619C3DA8-B117-479C-BCC9-014D6F3BBB9F}"/>
              </a:ext>
            </a:extLst>
          </p:cNvPr>
          <p:cNvSpPr>
            <a:spLocks noGrp="1"/>
          </p:cNvSpPr>
          <p:nvPr>
            <p:ph type="body" idx="1"/>
          </p:nvPr>
        </p:nvSpPr>
        <p:spPr/>
        <p:txBody>
          <a:bodyPr/>
          <a:lstStyle/>
          <a:p>
            <a:r>
              <a:rPr lang="en-US" dirty="0"/>
              <a:t>COLLECTING</a:t>
            </a:r>
          </a:p>
          <a:p>
            <a:endParaRPr lang="en-US" dirty="0"/>
          </a:p>
        </p:txBody>
      </p:sp>
      <p:sp>
        <p:nvSpPr>
          <p:cNvPr id="4" name="Content Placeholder 3">
            <a:extLst>
              <a:ext uri="{FF2B5EF4-FFF2-40B4-BE49-F238E27FC236}">
                <a16:creationId xmlns:a16="http://schemas.microsoft.com/office/drawing/2014/main" id="{8192F5F6-7B2D-467B-AA7B-04E4BB81BC56}"/>
              </a:ext>
            </a:extLst>
          </p:cNvPr>
          <p:cNvSpPr>
            <a:spLocks noGrp="1"/>
          </p:cNvSpPr>
          <p:nvPr>
            <p:ph sz="half" idx="2"/>
          </p:nvPr>
        </p:nvSpPr>
        <p:spPr/>
        <p:txBody>
          <a:bodyPr/>
          <a:lstStyle/>
          <a:p>
            <a:r>
              <a:rPr lang="en-US" dirty="0"/>
              <a:t>Organization</a:t>
            </a:r>
          </a:p>
          <a:p>
            <a:r>
              <a:rPr lang="en-US" dirty="0"/>
              <a:t> Mint condition</a:t>
            </a:r>
          </a:p>
          <a:p>
            <a:r>
              <a:rPr lang="en-US" dirty="0"/>
              <a:t> Kept in specific areas</a:t>
            </a:r>
          </a:p>
          <a:p>
            <a:r>
              <a:rPr lang="en-US" dirty="0"/>
              <a:t> Quality of life not compromised</a:t>
            </a:r>
          </a:p>
          <a:p>
            <a:r>
              <a:rPr lang="en-US" dirty="0"/>
              <a:t> Pride</a:t>
            </a:r>
          </a:p>
          <a:p>
            <a:endParaRPr lang="en-US" dirty="0"/>
          </a:p>
        </p:txBody>
      </p:sp>
      <p:sp>
        <p:nvSpPr>
          <p:cNvPr id="6" name="Content Placeholder 5">
            <a:extLst>
              <a:ext uri="{FF2B5EF4-FFF2-40B4-BE49-F238E27FC236}">
                <a16:creationId xmlns:a16="http://schemas.microsoft.com/office/drawing/2014/main" id="{7A122EA1-E05F-4BF1-87BC-7C28E763CF9C}"/>
              </a:ext>
            </a:extLst>
          </p:cNvPr>
          <p:cNvSpPr>
            <a:spLocks noGrp="1"/>
          </p:cNvSpPr>
          <p:nvPr>
            <p:ph sz="quarter" idx="4"/>
          </p:nvPr>
        </p:nvSpPr>
        <p:spPr/>
        <p:txBody>
          <a:bodyPr/>
          <a:lstStyle/>
          <a:p>
            <a:r>
              <a:rPr lang="en-US" dirty="0"/>
              <a:t>Usually disorganized</a:t>
            </a:r>
          </a:p>
          <a:p>
            <a:r>
              <a:rPr lang="en-US" dirty="0"/>
              <a:t>Takes over areas of the home</a:t>
            </a:r>
          </a:p>
          <a:p>
            <a:r>
              <a:rPr lang="en-US" dirty="0"/>
              <a:t> Cause of distress</a:t>
            </a:r>
          </a:p>
          <a:p>
            <a:r>
              <a:rPr lang="en-US" dirty="0"/>
              <a:t> Risk to health</a:t>
            </a:r>
          </a:p>
          <a:p>
            <a:r>
              <a:rPr lang="en-US" dirty="0"/>
              <a:t> Safety concerns</a:t>
            </a:r>
          </a:p>
          <a:p>
            <a:endParaRPr lang="en-US" dirty="0"/>
          </a:p>
        </p:txBody>
      </p:sp>
      <p:sp>
        <p:nvSpPr>
          <p:cNvPr id="8" name="Text Placeholder 7">
            <a:extLst>
              <a:ext uri="{FF2B5EF4-FFF2-40B4-BE49-F238E27FC236}">
                <a16:creationId xmlns:a16="http://schemas.microsoft.com/office/drawing/2014/main" id="{9C7C8D5B-DAB3-41E3-B3F4-A8193D79B736}"/>
              </a:ext>
            </a:extLst>
          </p:cNvPr>
          <p:cNvSpPr>
            <a:spLocks noGrp="1"/>
          </p:cNvSpPr>
          <p:nvPr>
            <p:ph type="body" sz="quarter" idx="3"/>
          </p:nvPr>
        </p:nvSpPr>
        <p:spPr/>
        <p:txBody>
          <a:bodyPr/>
          <a:lstStyle/>
          <a:p>
            <a:r>
              <a:rPr lang="en-US" dirty="0"/>
              <a:t>HOARDING</a:t>
            </a:r>
          </a:p>
          <a:p>
            <a:endParaRPr lang="en-US" dirty="0"/>
          </a:p>
        </p:txBody>
      </p:sp>
      <p:sp>
        <p:nvSpPr>
          <p:cNvPr id="5" name="TextBox 4">
            <a:extLst>
              <a:ext uri="{FF2B5EF4-FFF2-40B4-BE49-F238E27FC236}">
                <a16:creationId xmlns:a16="http://schemas.microsoft.com/office/drawing/2014/main" id="{5A91C189-8AF1-412D-B3AF-C1722C0A7210}"/>
              </a:ext>
            </a:extLst>
          </p:cNvPr>
          <p:cNvSpPr txBox="1"/>
          <p:nvPr/>
        </p:nvSpPr>
        <p:spPr>
          <a:xfrm rot="5400000">
            <a:off x="10276269" y="5762049"/>
            <a:ext cx="461665" cy="1618695"/>
          </a:xfrm>
          <a:prstGeom prst="rect">
            <a:avLst/>
          </a:prstGeom>
          <a:noFill/>
        </p:spPr>
        <p:txBody>
          <a:bodyPr vert="vert270" wrap="square" rtlCol="0">
            <a:spAutoFit/>
          </a:bodyPr>
          <a:lstStyle/>
          <a:p>
            <a:r>
              <a:rPr lang="en-US" dirty="0">
                <a:solidFill>
                  <a:schemeClr val="bg1"/>
                </a:solidFill>
              </a:rPr>
              <a:t>Dhar, Nirmala</a:t>
            </a:r>
          </a:p>
        </p:txBody>
      </p:sp>
      <p:pic>
        <p:nvPicPr>
          <p:cNvPr id="12" name="Audio 11">
            <a:hlinkClick r:id="" action="ppaction://media"/>
            <a:extLst>
              <a:ext uri="{FF2B5EF4-FFF2-40B4-BE49-F238E27FC236}">
                <a16:creationId xmlns:a16="http://schemas.microsoft.com/office/drawing/2014/main" id="{BB1CA7E7-5112-462A-B24A-1B1ED0154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267979"/>
      </p:ext>
    </p:extLst>
  </p:cSld>
  <p:clrMapOvr>
    <a:masterClrMapping/>
  </p:clrMapOvr>
  <mc:AlternateContent xmlns:mc="http://schemas.openxmlformats.org/markup-compatibility/2006" xmlns:p14="http://schemas.microsoft.com/office/powerpoint/2010/main">
    <mc:Choice Requires="p14">
      <p:transition spd="slow" p14:dur="1250" advTm="42112">
        <p14:flip dir="r"/>
      </p:transition>
    </mc:Choice>
    <mc:Fallback xmlns="">
      <p:transition spd="slow" advTm="42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6963" y="831548"/>
            <a:ext cx="10058400" cy="2355132"/>
          </a:xfrm>
        </p:spPr>
        <p:txBody>
          <a:bodyPr anchor="b">
            <a:normAutofit/>
          </a:bodyPr>
          <a:lstStyle/>
          <a:p>
            <a:r>
              <a:rPr lang="en-US" sz="7200"/>
              <a:t>Who hoards?</a:t>
            </a:r>
          </a:p>
        </p:txBody>
      </p:sp>
      <p:cxnSp>
        <p:nvCxnSpPr>
          <p:cNvPr id="10" name="Straight Connector 9">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96963" y="3671316"/>
            <a:ext cx="10058400" cy="2355132"/>
          </a:xfrm>
        </p:spPr>
        <p:txBody>
          <a:bodyPr anchor="t">
            <a:normAutofit/>
          </a:bodyPr>
          <a:lstStyle/>
          <a:p>
            <a:r>
              <a:rPr lang="en-US" dirty="0"/>
              <a:t>Equal Opportunity Affliction</a:t>
            </a:r>
          </a:p>
          <a:p>
            <a:pPr lvl="1"/>
            <a:r>
              <a:rPr lang="en-US" dirty="0"/>
              <a:t>Wealthy, middle income, poor, homeless</a:t>
            </a:r>
          </a:p>
          <a:p>
            <a:pPr lvl="1"/>
            <a:r>
              <a:rPr lang="en-US" dirty="0"/>
              <a:t> Elderly, middle age, young adults, children </a:t>
            </a:r>
          </a:p>
        </p:txBody>
      </p:sp>
      <p:sp>
        <p:nvSpPr>
          <p:cNvPr id="12" name="Rectangle 11">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6C45AFD0-0A4A-4CAC-9124-FA97AAC99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2158975"/>
      </p:ext>
    </p:extLst>
  </p:cSld>
  <p:clrMapOvr>
    <a:masterClrMapping/>
  </p:clrMapOvr>
  <mc:AlternateContent xmlns:mc="http://schemas.openxmlformats.org/markup-compatibility/2006" xmlns:p14="http://schemas.microsoft.com/office/powerpoint/2010/main">
    <mc:Choice Requires="p14">
      <p:transition spd="slow" p14:dur="1500" advTm="54853">
        <p:split orient="vert"/>
      </p:transition>
    </mc:Choice>
    <mc:Fallback xmlns="">
      <p:transition spd="slow" advTm="5485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PEOPLE HOARD?</a:t>
            </a:r>
          </a:p>
        </p:txBody>
      </p:sp>
      <p:sp>
        <p:nvSpPr>
          <p:cNvPr id="3" name="Content Placeholder 2"/>
          <p:cNvSpPr>
            <a:spLocks noGrp="1"/>
          </p:cNvSpPr>
          <p:nvPr>
            <p:ph idx="1"/>
          </p:nvPr>
        </p:nvSpPr>
        <p:spPr/>
        <p:txBody>
          <a:bodyPr>
            <a:normAutofit/>
          </a:bodyPr>
          <a:lstStyle/>
          <a:p>
            <a:pPr algn="ctr"/>
            <a:r>
              <a:rPr lang="en-US" sz="2800" b="1" dirty="0">
                <a:solidFill>
                  <a:srgbClr val="00B0F0"/>
                </a:solidFill>
              </a:rPr>
              <a:t>VULNERABILITIES</a:t>
            </a:r>
            <a:endParaRPr lang="en-US" sz="2800" dirty="0">
              <a:solidFill>
                <a:schemeClr val="tx1"/>
              </a:solidFill>
            </a:endParaRPr>
          </a:p>
          <a:p>
            <a:pPr algn="ctr"/>
            <a:r>
              <a:rPr lang="en-US" sz="2800" b="1" dirty="0">
                <a:solidFill>
                  <a:srgbClr val="00B0F0"/>
                </a:solidFill>
              </a:rPr>
              <a:t>INFORMATION PROCESSING DEFICITS</a:t>
            </a:r>
          </a:p>
          <a:p>
            <a:pPr algn="ctr"/>
            <a:r>
              <a:rPr lang="en-US" sz="2800" b="1" dirty="0">
                <a:solidFill>
                  <a:srgbClr val="00B0F0"/>
                </a:solidFill>
              </a:rPr>
              <a:t>MEANING/VALUE </a:t>
            </a:r>
          </a:p>
          <a:p>
            <a:pPr algn="ctr"/>
            <a:r>
              <a:rPr lang="en-US" sz="2800" b="1" dirty="0">
                <a:solidFill>
                  <a:srgbClr val="00B0F0"/>
                </a:solidFill>
              </a:rPr>
              <a:t>POSITIVE &amp; NEGATIVE </a:t>
            </a:r>
          </a:p>
          <a:p>
            <a:pPr algn="ctr"/>
            <a:r>
              <a:rPr lang="en-US" sz="2800" b="1" dirty="0">
                <a:solidFill>
                  <a:srgbClr val="00B0F0"/>
                </a:solidFill>
              </a:rPr>
              <a:t>REINFORCEMENT</a:t>
            </a:r>
            <a:endParaRPr lang="en-US" dirty="0"/>
          </a:p>
        </p:txBody>
      </p:sp>
      <p:sp>
        <p:nvSpPr>
          <p:cNvPr id="6" name="TextBox 5"/>
          <p:cNvSpPr txBox="1"/>
          <p:nvPr/>
        </p:nvSpPr>
        <p:spPr>
          <a:xfrm rot="5400000">
            <a:off x="10185866" y="5888186"/>
            <a:ext cx="461665" cy="1477963"/>
          </a:xfrm>
          <a:prstGeom prst="rect">
            <a:avLst/>
          </a:prstGeom>
          <a:noFill/>
        </p:spPr>
        <p:txBody>
          <a:bodyPr vert="vert270" wrap="square" rtlCol="0">
            <a:spAutoFit/>
          </a:bodyPr>
          <a:lstStyle/>
          <a:p>
            <a:r>
              <a:rPr lang="en-US" dirty="0">
                <a:solidFill>
                  <a:schemeClr val="bg1"/>
                </a:solidFill>
              </a:rPr>
              <a:t>Dhar 2015</a:t>
            </a:r>
          </a:p>
        </p:txBody>
      </p:sp>
      <p:pic>
        <p:nvPicPr>
          <p:cNvPr id="11" name="Audio 10">
            <a:hlinkClick r:id="" action="ppaction://media"/>
            <a:extLst>
              <a:ext uri="{FF2B5EF4-FFF2-40B4-BE49-F238E27FC236}">
                <a16:creationId xmlns:a16="http://schemas.microsoft.com/office/drawing/2014/main" id="{E02D6354-563E-48E0-91E2-638133DEB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2024289"/>
      </p:ext>
    </p:extLst>
  </p:cSld>
  <p:clrMapOvr>
    <a:masterClrMapping/>
  </p:clrMapOvr>
  <p:transition spd="slow" advTm="1015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7|1.1|1.2|1.4|0.6|0.8|0.7|0.9|2.6|3.3|1.6|2|1.1|1.4|0.7"/>
</p:tagLst>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A4E875-040F-4F4E-A5A7-1188084B7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646C36-D994-4DBD-9A53-9B2DFD8D720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47854D2-C2B1-4273-BEE8-C059778BC5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1942</Words>
  <Application>Microsoft Office PowerPoint</Application>
  <PresentationFormat>Widescreen</PresentationFormat>
  <Paragraphs>287</Paragraphs>
  <Slides>39</Slides>
  <Notes>25</Notes>
  <HiddenSlides>0</HiddenSlides>
  <MMClips>40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39</vt:i4>
      </vt:variant>
    </vt:vector>
  </HeadingPairs>
  <TitlesOfParts>
    <vt:vector size="65" baseType="lpstr">
      <vt:lpstr>Abadi Extra Light</vt:lpstr>
      <vt:lpstr>Agency FB</vt:lpstr>
      <vt:lpstr>Arial</vt:lpstr>
      <vt:lpstr>Arial Black</vt:lpstr>
      <vt:lpstr>Bahnschrift SemiLight Condensed</vt:lpstr>
      <vt:lpstr>Bahnschrift SemiLight SemiConde</vt:lpstr>
      <vt:lpstr>Bernard MT Condensed</vt:lpstr>
      <vt:lpstr>Biome Light</vt:lpstr>
      <vt:lpstr>Blackadder ITC</vt:lpstr>
      <vt:lpstr>Bookman Old Style</vt:lpstr>
      <vt:lpstr>Calibri</vt:lpstr>
      <vt:lpstr>Californian FB</vt:lpstr>
      <vt:lpstr>Castellar</vt:lpstr>
      <vt:lpstr>Cavolini</vt:lpstr>
      <vt:lpstr>Copperplate Gothic Light</vt:lpstr>
      <vt:lpstr>Courier New</vt:lpstr>
      <vt:lpstr>Curlz MT</vt:lpstr>
      <vt:lpstr>Franklin Gothic Book</vt:lpstr>
      <vt:lpstr>Gabriola</vt:lpstr>
      <vt:lpstr>Goudy Stout</vt:lpstr>
      <vt:lpstr>Helvetica</vt:lpstr>
      <vt:lpstr>Ink Free</vt:lpstr>
      <vt:lpstr>Microsoft Uighur</vt:lpstr>
      <vt:lpstr>roboto</vt:lpstr>
      <vt:lpstr>Wingdings</vt:lpstr>
      <vt:lpstr>1_RetrospectVTI</vt:lpstr>
      <vt:lpstr>HOARDING</vt:lpstr>
      <vt:lpstr>Learning Objectives </vt:lpstr>
      <vt:lpstr>What are your first thoughts when you hear the word hoarding?</vt:lpstr>
      <vt:lpstr>PowerPoint Presentation</vt:lpstr>
      <vt:lpstr>A CAUTIONARY TALE OF TWO BROTHERS</vt:lpstr>
      <vt:lpstr>WHAT IS HOARDING?</vt:lpstr>
      <vt:lpstr>COLLECTING VS HOARDING</vt:lpstr>
      <vt:lpstr>Who hoards?</vt:lpstr>
      <vt:lpstr>WHY DO PEOPLE HOARD?</vt:lpstr>
      <vt:lpstr>Variations of Hoarding </vt:lpstr>
      <vt:lpstr>Consequences of Hoarding </vt:lpstr>
      <vt:lpstr>Diagnosing Hoarding Disorder </vt:lpstr>
      <vt:lpstr>Hoarding Disorder in Older Adults(OA)</vt:lpstr>
      <vt:lpstr>IMPORTANT</vt:lpstr>
      <vt:lpstr>An assessment for hoarding may include questions such as:</vt:lpstr>
      <vt:lpstr>Causes and Risk Factors </vt:lpstr>
      <vt:lpstr>Treatment </vt:lpstr>
      <vt:lpstr>Empathy and Building a Trusting Relationship with a Hoarder</vt:lpstr>
      <vt:lpstr>IDENTIFY NEEDS</vt:lpstr>
      <vt:lpstr>Communicating with Hoarders</vt:lpstr>
      <vt:lpstr>Ineffective intervention strategies </vt:lpstr>
      <vt:lpstr>Communicating with Hoarders</vt:lpstr>
      <vt:lpstr>Effective Intervention Strategies </vt:lpstr>
      <vt:lpstr>Proactive Strategies </vt:lpstr>
      <vt:lpstr>Reactive Strategies </vt:lpstr>
      <vt:lpstr>SORTING INTO THREE PILES</vt:lpstr>
      <vt:lpstr>Decision Tree </vt:lpstr>
      <vt:lpstr>Use the Clutter Image Scale </vt:lpstr>
      <vt:lpstr>PowerPoint Presentation</vt:lpstr>
      <vt:lpstr>PowerPoint Presentation</vt:lpstr>
      <vt:lpstr>PowerPoint Presentation</vt:lpstr>
      <vt:lpstr>PowerPoint Presentation</vt:lpstr>
      <vt:lpstr>Use the Clutter Hoarding Scale </vt:lpstr>
      <vt:lpstr>ICD’s Clutter Hoarding Scale </vt:lpstr>
      <vt:lpstr>PowerPoint Presentation</vt:lpstr>
      <vt:lpstr>What if it doesn’t Work?</vt:lpstr>
      <vt:lpstr>Suggested Reading</vt:lpstr>
      <vt:lpstr>Resources to review / useful links: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2020-10-21T23:57:09Z</dcterms:created>
  <dcterms:modified xsi:type="dcterms:W3CDTF">2020-12-02T16:30:11Z</dcterms:modified>
</cp:coreProperties>
</file>