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sldIdLst>
    <p:sldId id="256" r:id="rId2"/>
    <p:sldId id="279" r:id="rId3"/>
    <p:sldId id="257" r:id="rId4"/>
    <p:sldId id="258" r:id="rId5"/>
    <p:sldId id="260" r:id="rId6"/>
    <p:sldId id="261" r:id="rId7"/>
    <p:sldId id="262" r:id="rId8"/>
    <p:sldId id="263" r:id="rId9"/>
    <p:sldId id="259" r:id="rId10"/>
    <p:sldId id="270" r:id="rId11"/>
    <p:sldId id="264" r:id="rId12"/>
    <p:sldId id="265" r:id="rId13"/>
    <p:sldId id="267" r:id="rId14"/>
    <p:sldId id="266" r:id="rId15"/>
    <p:sldId id="271" r:id="rId16"/>
    <p:sldId id="272" r:id="rId17"/>
    <p:sldId id="276" r:id="rId18"/>
    <p:sldId id="275" r:id="rId19"/>
    <p:sldId id="282" r:id="rId20"/>
    <p:sldId id="268" r:id="rId21"/>
    <p:sldId id="281" r:id="rId22"/>
    <p:sldId id="280" r:id="rId23"/>
    <p:sldId id="277" r:id="rId24"/>
    <p:sldId id="278" r:id="rId25"/>
    <p:sldId id="28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cey Plasker" initials="LP" lastIdx="1" clrIdx="0">
    <p:extLst>
      <p:ext uri="{19B8F6BF-5375-455C-9EA6-DF929625EA0E}">
        <p15:presenceInfo xmlns:p15="http://schemas.microsoft.com/office/powerpoint/2012/main" userId="S::plaskerl@co.yamhill.or.us::4f49d2cd-bdac-4955-9978-afa2d81b54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13" autoAdjust="0"/>
    <p:restoredTop sz="94660"/>
  </p:normalViewPr>
  <p:slideViewPr>
    <p:cSldViewPr snapToGrid="0">
      <p:cViewPr varScale="1">
        <p:scale>
          <a:sx n="121" d="100"/>
          <a:sy n="121" d="100"/>
        </p:scale>
        <p:origin x="12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21T12:01:55.945" idx="1">
    <p:pos x="10" y="10"/>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ED291B17-9318-49DB-B28B-6E5994AE9581}" type="datetime1">
              <a:rPr lang="en-US" smtClean="0"/>
              <a:t>7/31/2020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266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7/31/2020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572282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316491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1342606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27252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D291B17-9318-49DB-B28B-6E5994AE9581}" type="datetime1">
              <a:rPr lang="en-US" smtClean="0"/>
              <a:t>7/31/2020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3240587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ED291B17-9318-49DB-B28B-6E5994AE9581}" type="datetime1">
              <a:rPr lang="en-US" smtClean="0"/>
              <a:t>7/31/2020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885929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ED291B17-9318-49DB-B28B-6E5994AE9581}" type="datetime1">
              <a:rPr lang="en-US" smtClean="0"/>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6810372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ED291B17-9318-49DB-B28B-6E5994AE9581}" type="datetime1">
              <a:rPr lang="en-US" smtClean="0"/>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0857635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6754406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7/31/2020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769230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7/31/2020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898741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7/31/2020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79564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291B17-9318-49DB-B28B-6E5994AE9581}" type="datetime1">
              <a:rPr lang="en-US" smtClean="0"/>
              <a:t>7/31/2020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897048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91B17-9318-49DB-B28B-6E5994AE9581}" type="datetime1">
              <a:rPr lang="en-US" smtClean="0"/>
              <a:t>7/31/2020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2023558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7/31/2020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8471463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7/31/2020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577037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ED291B17-9318-49DB-B28B-6E5994AE9581}" type="datetime1">
              <a:rPr lang="en-US" smtClean="0"/>
              <a:t>7/31/2020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80618399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comments" Target="../comments/comment1.xml"/><Relationship Id="rId4" Type="http://schemas.openxmlformats.org/officeDocument/2006/relationships/image" Target="../media/image14.jpe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video" Target="https://www.youtube.com/embed/5DqTuWve9t8?feature=oembed" TargetMode="Externa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q_sWiwI3yP0?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hyperlink" Target="mailto:plaskerl@co.yamhill.or.u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amazon.com/The-36-Hour-Day-Alzheimer-Dementias/dp/1455521159/" TargetMode="External"/><Relationship Id="rId3" Type="http://schemas.openxmlformats.org/officeDocument/2006/relationships/slideLayout" Target="../slideLayouts/slideLayout2.xml"/><Relationship Id="rId7" Type="http://schemas.openxmlformats.org/officeDocument/2006/relationships/hyperlink" Target="https://www.audible.com/search?searchAuthor=Paige+Cooper+RN&amp;ref=a_pd_Dealin_c1_author_1&amp;pf_rd_p=52918805-f7fc-40f4-a76b-cf1c79f7d10a&amp;pf_rd_r=1V4YNEPMQV0Z0DFT03MT"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www.amazon.com/s/ref=dp_byline_sr_book_2?ie=UTF8&amp;field-author=Nick+Fitzgerald+R.N&amp;text=Nick+Fitzgerald+R.N&amp;sort=relevancerank&amp;search-alias=books" TargetMode="External"/><Relationship Id="rId5" Type="http://schemas.openxmlformats.org/officeDocument/2006/relationships/hyperlink" Target="https://www.amazon.com/s/ref=dp_byline_sr_book_1?ie=UTF8&amp;field-author=Rachel+Fitzgerald+R.N&amp;text=Rachel+Fitzgerald+R.N&amp;sort=relevancerank&amp;search-alias=books" TargetMode="External"/><Relationship Id="rId10" Type="http://schemas.openxmlformats.org/officeDocument/2006/relationships/image" Target="../media/image3.png"/><Relationship Id="rId4" Type="http://schemas.openxmlformats.org/officeDocument/2006/relationships/hyperlink" Target="http://www.alz.org/" TargetMode="External"/><Relationship Id="rId9" Type="http://schemas.openxmlformats.org/officeDocument/2006/relationships/hyperlink" Target="http://www.amazon.com/Mayo-Clinic-Guide-Alzheimers-Disease/dp/189300541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alz.org/" TargetMode="External"/><Relationship Id="rId2" Type="http://schemas.openxmlformats.org/officeDocument/2006/relationships/hyperlink" Target="http://www.alzheimers.or.uk/" TargetMode="External"/><Relationship Id="rId1" Type="http://schemas.openxmlformats.org/officeDocument/2006/relationships/slideLayout" Target="../slideLayouts/slideLayout2.xml"/><Relationship Id="rId5" Type="http://schemas.openxmlformats.org/officeDocument/2006/relationships/hyperlink" Target="https://www.youtube.com/watch?v=q_sWiwI3yP0" TargetMode="External"/><Relationship Id="rId4" Type="http://schemas.openxmlformats.org/officeDocument/2006/relationships/hyperlink" Target="http://www.mayoclinic.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jchrPxkp_aAhWFEXwKHfYABXkQjRx6BAgAEAU&amp;url=https://medicalxpress.com/news/2013-01-brain-pacemakers-zap-alzheimer.html&amp;psig=AOvVaw2V3DPKMsn5XZrPoSDFs68e&amp;ust=1522880697815955" TargetMode="External"/><Relationship Id="rId3" Type="http://schemas.openxmlformats.org/officeDocument/2006/relationships/slideLayout" Target="../slideLayouts/slideLayout6.xml"/><Relationship Id="rId7" Type="http://schemas.openxmlformats.org/officeDocument/2006/relationships/image" Target="../media/image10.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google.com/url?sa=i&amp;rct=j&amp;q=&amp;esrc=s&amp;source=images&amp;cd=&amp;cad=rja&amp;uact=8&amp;ved=2ahUKEwiEtorCk5_aAhVij1QKHRzoBX8QjRx6BAgAEAU&amp;url=https://www.onhealth.com/content/1/caring_for_alzheimers&amp;psig=AOvVaw2V3DPKMsn5XZrPoSDFs68e&amp;ust=1522880697815955" TargetMode="External"/><Relationship Id="rId5" Type="http://schemas.openxmlformats.org/officeDocument/2006/relationships/image" Target="../media/image9.jpeg"/><Relationship Id="rId10" Type="http://schemas.openxmlformats.org/officeDocument/2006/relationships/image" Target="../media/image3.png"/><Relationship Id="rId4" Type="http://schemas.openxmlformats.org/officeDocument/2006/relationships/image" Target="../media/image1.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id="{0FE2EF46-79A0-40A5-A0BB-83F1E762FEB1}"/>
              </a:ext>
            </a:extLst>
          </p:cNvPr>
          <p:cNvPicPr>
            <a:picLocks noChangeAspect="1"/>
          </p:cNvPicPr>
          <p:nvPr/>
        </p:nvPicPr>
        <p:blipFill rotWithShape="1">
          <a:blip r:embed="rId4"/>
          <a:srcRect t="21224" r="-1" b="17087"/>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0" name="Freeform: Shape 1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87EF86E7-0B80-43EE-B3D2-C1CDA6CF955E}"/>
              </a:ext>
            </a:extLst>
          </p:cNvPr>
          <p:cNvSpPr>
            <a:spLocks noGrp="1"/>
          </p:cNvSpPr>
          <p:nvPr>
            <p:ph type="ctrTitle"/>
          </p:nvPr>
        </p:nvSpPr>
        <p:spPr>
          <a:xfrm>
            <a:off x="892199" y="4854346"/>
            <a:ext cx="10407602" cy="868026"/>
          </a:xfrm>
        </p:spPr>
        <p:txBody>
          <a:bodyPr>
            <a:normAutofit/>
          </a:bodyPr>
          <a:lstStyle/>
          <a:p>
            <a:pPr algn="ctr"/>
            <a:r>
              <a:rPr lang="en-US" sz="4400" dirty="0">
                <a:solidFill>
                  <a:srgbClr val="EBEBEB"/>
                </a:solidFill>
              </a:rPr>
              <a:t>Dementia 101</a:t>
            </a:r>
          </a:p>
        </p:txBody>
      </p:sp>
      <p:sp>
        <p:nvSpPr>
          <p:cNvPr id="3" name="Subtitle 2">
            <a:extLst>
              <a:ext uri="{FF2B5EF4-FFF2-40B4-BE49-F238E27FC236}">
                <a16:creationId xmlns:a16="http://schemas.microsoft.com/office/drawing/2014/main" id="{CD061814-11F6-4335-A941-0D7156E3E575}"/>
              </a:ext>
            </a:extLst>
          </p:cNvPr>
          <p:cNvSpPr>
            <a:spLocks noGrp="1"/>
          </p:cNvSpPr>
          <p:nvPr>
            <p:ph type="subTitle" idx="1"/>
          </p:nvPr>
        </p:nvSpPr>
        <p:spPr>
          <a:xfrm>
            <a:off x="892199" y="5722374"/>
            <a:ext cx="10407602" cy="487924"/>
          </a:xfrm>
        </p:spPr>
        <p:txBody>
          <a:bodyPr>
            <a:normAutofit/>
          </a:bodyPr>
          <a:lstStyle/>
          <a:p>
            <a:pPr algn="ctr"/>
            <a:r>
              <a:rPr lang="en-US" dirty="0">
                <a:solidFill>
                  <a:schemeClr val="tx2">
                    <a:lumMod val="40000"/>
                    <a:lumOff val="60000"/>
                  </a:schemeClr>
                </a:solidFill>
              </a:rPr>
              <a:t>Lacey Plasker, Behavior Consultant </a:t>
            </a:r>
          </a:p>
        </p:txBody>
      </p:sp>
      <p:sp>
        <p:nvSpPr>
          <p:cNvPr id="2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dirty="0">
              <a:solidFill>
                <a:schemeClr val="tx1"/>
              </a:solidFill>
            </a:endParaRPr>
          </a:p>
        </p:txBody>
      </p:sp>
      <p:pic>
        <p:nvPicPr>
          <p:cNvPr id="4" name="Audio 3">
            <a:hlinkClick r:id="" action="ppaction://media"/>
            <a:extLst>
              <a:ext uri="{FF2B5EF4-FFF2-40B4-BE49-F238E27FC236}">
                <a16:creationId xmlns:a16="http://schemas.microsoft.com/office/drawing/2014/main" id="{5B430282-1F83-43F9-82CB-1691DC3336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6708519"/>
      </p:ext>
    </p:extLst>
  </p:cSld>
  <p:clrMapOvr>
    <a:masterClrMapping/>
  </p:clrMapOvr>
  <mc:AlternateContent xmlns:mc="http://schemas.openxmlformats.org/markup-compatibility/2006" xmlns:p14="http://schemas.microsoft.com/office/powerpoint/2010/main">
    <mc:Choice Requires="p14">
      <p:transition spd="slow" p14:dur="2000" advTm="6236"/>
    </mc:Choice>
    <mc:Fallback xmlns="">
      <p:transition spd="slow" advTm="6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9" name="Group 198">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00" name="Rectangle 199">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1"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3" name="Rectangle 202">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5" name="Rectangle 204">
            <a:extLst>
              <a:ext uri="{FF2B5EF4-FFF2-40B4-BE49-F238E27FC236}">
                <a16:creationId xmlns:a16="http://schemas.microsoft.com/office/drawing/2014/main" id="{1B9CC3E5-EA42-4393-A2C0-5192B91BD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myloid PET Scans May Drastically Change Alzheimer's Diagnosis and ...">
            <a:extLst>
              <a:ext uri="{FF2B5EF4-FFF2-40B4-BE49-F238E27FC236}">
                <a16:creationId xmlns:a16="http://schemas.microsoft.com/office/drawing/2014/main" id="{85221D1A-7C7B-4EDA-B2A0-E9396C39A89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61110" y="661659"/>
            <a:ext cx="5448111" cy="3064562"/>
          </a:xfrm>
          <a:prstGeom prst="roundRect">
            <a:avLst>
              <a:gd name="adj" fmla="val 0"/>
            </a:avLst>
          </a:prstGeom>
          <a:noFill/>
          <a:effectLst/>
          <a:extLst>
            <a:ext uri="{909E8E84-426E-40DD-AFC4-6F175D3DCCD1}">
              <a14:hiddenFill xmlns:a14="http://schemas.microsoft.com/office/drawing/2010/main">
                <a:solidFill>
                  <a:srgbClr val="FFFFFF"/>
                </a:solidFill>
              </a14:hiddenFill>
            </a:ext>
          </a:extLst>
        </p:spPr>
      </p:pic>
      <p:sp>
        <p:nvSpPr>
          <p:cNvPr id="207" name="Rectangle 206">
            <a:extLst>
              <a:ext uri="{FF2B5EF4-FFF2-40B4-BE49-F238E27FC236}">
                <a16:creationId xmlns:a16="http://schemas.microsoft.com/office/drawing/2014/main" id="{FB8DBC8E-FBA7-466C-8D97-75B15FBE9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050" name="Picture 2" descr="Examples of sub-types of Parkinson's disease as a function of site ...">
            <a:extLst>
              <a:ext uri="{FF2B5EF4-FFF2-40B4-BE49-F238E27FC236}">
                <a16:creationId xmlns:a16="http://schemas.microsoft.com/office/drawing/2014/main" id="{164B763F-109F-4CD3-A1DA-FF28E6950DF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181263" y="473338"/>
            <a:ext cx="5353489" cy="3439617"/>
          </a:xfrm>
          <a:prstGeom prst="roundRect">
            <a:avLst>
              <a:gd name="adj" fmla="val 0"/>
            </a:avLst>
          </a:prstGeom>
          <a:noFill/>
          <a:effectLst/>
          <a:extLst>
            <a:ext uri="{909E8E84-426E-40DD-AFC4-6F175D3DCCD1}">
              <a14:hiddenFill xmlns:a14="http://schemas.microsoft.com/office/drawing/2010/main">
                <a:solidFill>
                  <a:srgbClr val="FFFFFF"/>
                </a:solidFill>
              </a14:hiddenFill>
            </a:ext>
          </a:extLst>
        </p:spPr>
      </p:pic>
      <p:sp>
        <p:nvSpPr>
          <p:cNvPr id="209" name="Freeform: Shape 208">
            <a:extLst>
              <a:ext uri="{FF2B5EF4-FFF2-40B4-BE49-F238E27FC236}">
                <a16:creationId xmlns:a16="http://schemas.microsoft.com/office/drawing/2014/main" id="{E6FFF64E-1FE4-4AE0-9D62-567AA183C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dirty="0"/>
          </a:p>
        </p:txBody>
      </p:sp>
      <p:sp>
        <p:nvSpPr>
          <p:cNvPr id="211" name="Freeform 5">
            <a:extLst>
              <a:ext uri="{FF2B5EF4-FFF2-40B4-BE49-F238E27FC236}">
                <a16:creationId xmlns:a16="http://schemas.microsoft.com/office/drawing/2014/main" id="{9C80E52D-DE5C-4267-9C99-8741F2E4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 name="Text Placeholder 3">
            <a:extLst>
              <a:ext uri="{FF2B5EF4-FFF2-40B4-BE49-F238E27FC236}">
                <a16:creationId xmlns:a16="http://schemas.microsoft.com/office/drawing/2014/main" id="{AAAFEDCD-7CB2-45EB-8275-142223A795DF}"/>
              </a:ext>
            </a:extLst>
          </p:cNvPr>
          <p:cNvSpPr>
            <a:spLocks noGrp="1"/>
          </p:cNvSpPr>
          <p:nvPr>
            <p:ph type="body" idx="1"/>
          </p:nvPr>
        </p:nvSpPr>
        <p:spPr>
          <a:xfrm>
            <a:off x="649976" y="5692877"/>
            <a:ext cx="10893095" cy="535304"/>
          </a:xfrm>
        </p:spPr>
        <p:txBody>
          <a:bodyPr vert="horz" lIns="91440" tIns="45720" rIns="91440" bIns="45720" rtlCol="0" anchor="t">
            <a:normAutofit/>
          </a:bodyPr>
          <a:lstStyle/>
          <a:p>
            <a:pPr algn="ctr"/>
            <a:r>
              <a:rPr lang="en-US" sz="1800" b="0" i="0" kern="1200" cap="all" dirty="0">
                <a:solidFill>
                  <a:schemeClr val="accent1">
                    <a:lumMod val="60000"/>
                    <a:lumOff val="40000"/>
                  </a:schemeClr>
                </a:solidFill>
                <a:latin typeface="+mn-lt"/>
                <a:ea typeface="+mn-ea"/>
                <a:cs typeface="+mn-cs"/>
              </a:rPr>
              <a:t>Progressive Images of what Can Happen to the Brain</a:t>
            </a:r>
          </a:p>
        </p:txBody>
      </p:sp>
      <p:sp>
        <p:nvSpPr>
          <p:cNvPr id="3" name="Title 2">
            <a:extLst>
              <a:ext uri="{FF2B5EF4-FFF2-40B4-BE49-F238E27FC236}">
                <a16:creationId xmlns:a16="http://schemas.microsoft.com/office/drawing/2014/main" id="{7376616B-6FD6-4449-B2DC-5E666B8C1E43}"/>
              </a:ext>
            </a:extLst>
          </p:cNvPr>
          <p:cNvSpPr>
            <a:spLocks noGrp="1"/>
          </p:cNvSpPr>
          <p:nvPr>
            <p:ph type="title"/>
          </p:nvPr>
        </p:nvSpPr>
        <p:spPr>
          <a:xfrm>
            <a:off x="649975" y="4517136"/>
            <a:ext cx="10893095" cy="1174947"/>
          </a:xfrm>
        </p:spPr>
        <p:txBody>
          <a:bodyPr vert="horz" lIns="91440" tIns="45720" rIns="91440" bIns="45720" rtlCol="0" anchor="b">
            <a:normAutofit/>
          </a:bodyPr>
          <a:lstStyle/>
          <a:p>
            <a:pPr>
              <a:lnSpc>
                <a:spcPct val="90000"/>
              </a:lnSpc>
            </a:pPr>
            <a:r>
              <a:rPr lang="en-US" sz="4200" b="0" i="0" kern="1200" dirty="0">
                <a:solidFill>
                  <a:schemeClr val="bg2"/>
                </a:solidFill>
                <a:latin typeface="+mj-lt"/>
                <a:ea typeface="+mj-ea"/>
                <a:cs typeface="+mj-cs"/>
              </a:rPr>
              <a:t>Impact of Dementia on the Physical Brain</a:t>
            </a:r>
          </a:p>
        </p:txBody>
      </p:sp>
      <p:pic>
        <p:nvPicPr>
          <p:cNvPr id="7" name="Audio 6">
            <a:hlinkClick r:id="" action="ppaction://media"/>
            <a:extLst>
              <a:ext uri="{FF2B5EF4-FFF2-40B4-BE49-F238E27FC236}">
                <a16:creationId xmlns:a16="http://schemas.microsoft.com/office/drawing/2014/main" id="{BA30B9B7-2BC7-4541-B56F-C0689B8FD7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3402461"/>
      </p:ext>
    </p:extLst>
  </p:cSld>
  <p:clrMapOvr>
    <a:masterClrMapping/>
  </p:clrMapOvr>
  <mc:AlternateContent xmlns:mc="http://schemas.openxmlformats.org/markup-compatibility/2006" xmlns:p14="http://schemas.microsoft.com/office/powerpoint/2010/main">
    <mc:Choice Requires="p14">
      <p:transition spd="slow" p14:dur="2000" advTm="88213"/>
    </mc:Choice>
    <mc:Fallback xmlns="">
      <p:transition spd="slow" advTm="88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8FC50-8E62-42A0-95D1-22327021C8CE}"/>
              </a:ext>
            </a:extLst>
          </p:cNvPr>
          <p:cNvSpPr>
            <a:spLocks noGrp="1"/>
          </p:cNvSpPr>
          <p:nvPr>
            <p:ph type="title"/>
          </p:nvPr>
        </p:nvSpPr>
        <p:spPr>
          <a:xfrm>
            <a:off x="869243" y="959556"/>
            <a:ext cx="10164621" cy="880533"/>
          </a:xfrm>
        </p:spPr>
        <p:txBody>
          <a:bodyPr/>
          <a:lstStyle/>
          <a:p>
            <a:pPr algn="ctr"/>
            <a:r>
              <a:rPr lang="en-US" dirty="0"/>
              <a:t>A Look at Different Forms of Dementia</a:t>
            </a:r>
          </a:p>
        </p:txBody>
      </p:sp>
      <p:sp>
        <p:nvSpPr>
          <p:cNvPr id="3" name="Text Placeholder 2">
            <a:extLst>
              <a:ext uri="{FF2B5EF4-FFF2-40B4-BE49-F238E27FC236}">
                <a16:creationId xmlns:a16="http://schemas.microsoft.com/office/drawing/2014/main" id="{DCB46432-1A1C-41AB-A174-9EAEF63F9F65}"/>
              </a:ext>
            </a:extLst>
          </p:cNvPr>
          <p:cNvSpPr>
            <a:spLocks noGrp="1"/>
          </p:cNvSpPr>
          <p:nvPr>
            <p:ph type="body" idx="1"/>
          </p:nvPr>
        </p:nvSpPr>
        <p:spPr/>
        <p:txBody>
          <a:bodyPr/>
          <a:lstStyle/>
          <a:p>
            <a:pPr algn="ctr"/>
            <a:r>
              <a:rPr lang="en-US" dirty="0">
                <a:solidFill>
                  <a:schemeClr val="tx1"/>
                </a:solidFill>
              </a:rPr>
              <a:t>Alzheimer’s Disease</a:t>
            </a:r>
            <a:endParaRPr lang="en-US" sz="2800" dirty="0">
              <a:solidFill>
                <a:schemeClr val="tx1"/>
              </a:solidFill>
            </a:endParaRPr>
          </a:p>
        </p:txBody>
      </p:sp>
      <p:sp>
        <p:nvSpPr>
          <p:cNvPr id="4" name="Text Placeholder 3">
            <a:extLst>
              <a:ext uri="{FF2B5EF4-FFF2-40B4-BE49-F238E27FC236}">
                <a16:creationId xmlns:a16="http://schemas.microsoft.com/office/drawing/2014/main" id="{10B491C6-B1D6-4F89-BEEE-C08106F10BC6}"/>
              </a:ext>
            </a:extLst>
          </p:cNvPr>
          <p:cNvSpPr>
            <a:spLocks noGrp="1"/>
          </p:cNvSpPr>
          <p:nvPr>
            <p:ph type="body" sz="half" idx="15"/>
          </p:nvPr>
        </p:nvSpPr>
        <p:spPr/>
        <p:txBody>
          <a:bodyPr>
            <a:normAutofit fontScale="92500" lnSpcReduction="20000"/>
          </a:bodyPr>
          <a:lstStyle/>
          <a:p>
            <a:r>
              <a:rPr lang="en-US" dirty="0"/>
              <a:t>Most common type of dementia; accounts for an estimated 60 to 80 percent of cases. Alzheimer’s causes abnormal structure called ‘plaques’ and ‘tangles’ to build up inside the brain. </a:t>
            </a:r>
          </a:p>
          <a:p>
            <a:r>
              <a:rPr lang="en-US" dirty="0"/>
              <a:t>Symptoms: Difficulty remembering recent conversations, names or events is often an early clinical symptom; apathy and depression are also often early symptoms. Later symptoms include impaired communication, poor judgment, disorientation, confusion, behavior changes and difficulty speaking, swallowing and walking.</a:t>
            </a:r>
          </a:p>
          <a:p>
            <a:endParaRPr lang="en-US" dirty="0"/>
          </a:p>
        </p:txBody>
      </p:sp>
      <p:sp>
        <p:nvSpPr>
          <p:cNvPr id="5" name="Text Placeholder 4">
            <a:extLst>
              <a:ext uri="{FF2B5EF4-FFF2-40B4-BE49-F238E27FC236}">
                <a16:creationId xmlns:a16="http://schemas.microsoft.com/office/drawing/2014/main" id="{31C6EAEA-9628-41DE-B200-483857B1FAAE}"/>
              </a:ext>
            </a:extLst>
          </p:cNvPr>
          <p:cNvSpPr>
            <a:spLocks noGrp="1"/>
          </p:cNvSpPr>
          <p:nvPr>
            <p:ph type="body" sz="quarter" idx="3"/>
          </p:nvPr>
        </p:nvSpPr>
        <p:spPr/>
        <p:txBody>
          <a:bodyPr/>
          <a:lstStyle/>
          <a:p>
            <a:pPr algn="ctr"/>
            <a:r>
              <a:rPr lang="en-US" dirty="0">
                <a:solidFill>
                  <a:schemeClr val="tx1"/>
                </a:solidFill>
              </a:rPr>
              <a:t>Vascular Dementia</a:t>
            </a:r>
            <a:endParaRPr lang="en-US" sz="2800" dirty="0">
              <a:solidFill>
                <a:schemeClr val="tx1"/>
              </a:solidFill>
            </a:endParaRPr>
          </a:p>
        </p:txBody>
      </p:sp>
      <p:sp>
        <p:nvSpPr>
          <p:cNvPr id="6" name="Text Placeholder 5">
            <a:extLst>
              <a:ext uri="{FF2B5EF4-FFF2-40B4-BE49-F238E27FC236}">
                <a16:creationId xmlns:a16="http://schemas.microsoft.com/office/drawing/2014/main" id="{FE8D519E-28F5-47CF-9DDF-B45CFDA1198E}"/>
              </a:ext>
            </a:extLst>
          </p:cNvPr>
          <p:cNvSpPr>
            <a:spLocks noGrp="1"/>
          </p:cNvSpPr>
          <p:nvPr>
            <p:ph type="body" sz="half" idx="16"/>
          </p:nvPr>
        </p:nvSpPr>
        <p:spPr>
          <a:xfrm>
            <a:off x="4512722" y="3179762"/>
            <a:ext cx="3141878" cy="2961395"/>
          </a:xfrm>
        </p:spPr>
        <p:txBody>
          <a:bodyPr>
            <a:normAutofit fontScale="62500" lnSpcReduction="20000"/>
          </a:bodyPr>
          <a:lstStyle/>
          <a:p>
            <a:r>
              <a:rPr lang="en-US" sz="2100" dirty="0"/>
              <a:t>Previously known as multi-infarct or post-stroke dementia accounting for about 10 percent of dementia cases. This dementia is the result of problems with the blood supply to the brain. </a:t>
            </a:r>
          </a:p>
          <a:p>
            <a:r>
              <a:rPr lang="en-US" sz="2100" dirty="0"/>
              <a:t>Symptoms: Impaired judgment or ability to make decisions, plan or organize is more likely to be the initial symptom. Occurs because of brain injuries such as microscopic bleeding and blood vessel blockage. The location, number and size of the brain injury determines how the individual's thinking and physical functioning are affected. </a:t>
            </a:r>
          </a:p>
          <a:p>
            <a:endParaRPr lang="en-US" dirty="0"/>
          </a:p>
        </p:txBody>
      </p:sp>
      <p:sp>
        <p:nvSpPr>
          <p:cNvPr id="7" name="Text Placeholder 6">
            <a:extLst>
              <a:ext uri="{FF2B5EF4-FFF2-40B4-BE49-F238E27FC236}">
                <a16:creationId xmlns:a16="http://schemas.microsoft.com/office/drawing/2014/main" id="{AD829F07-AAA0-4D61-9A9E-AAAD23C2C5D6}"/>
              </a:ext>
            </a:extLst>
          </p:cNvPr>
          <p:cNvSpPr>
            <a:spLocks noGrp="1"/>
          </p:cNvSpPr>
          <p:nvPr>
            <p:ph type="body" sz="quarter" idx="13"/>
          </p:nvPr>
        </p:nvSpPr>
        <p:spPr/>
        <p:txBody>
          <a:bodyPr/>
          <a:lstStyle/>
          <a:p>
            <a:pPr algn="ctr"/>
            <a:r>
              <a:rPr lang="en-US" dirty="0">
                <a:solidFill>
                  <a:schemeClr val="tx1"/>
                </a:solidFill>
              </a:rPr>
              <a:t>Dementia with Lewy Bodies (DLB)</a:t>
            </a:r>
            <a:endParaRPr lang="en-US" sz="2800" dirty="0">
              <a:solidFill>
                <a:schemeClr val="tx1"/>
              </a:solidFill>
            </a:endParaRPr>
          </a:p>
        </p:txBody>
      </p:sp>
      <p:sp>
        <p:nvSpPr>
          <p:cNvPr id="8" name="Text Placeholder 7">
            <a:extLst>
              <a:ext uri="{FF2B5EF4-FFF2-40B4-BE49-F238E27FC236}">
                <a16:creationId xmlns:a16="http://schemas.microsoft.com/office/drawing/2014/main" id="{49BFD68C-8DF0-49E2-8547-717D8314E6D2}"/>
              </a:ext>
            </a:extLst>
          </p:cNvPr>
          <p:cNvSpPr>
            <a:spLocks noGrp="1"/>
          </p:cNvSpPr>
          <p:nvPr>
            <p:ph type="body" sz="half" idx="17"/>
          </p:nvPr>
        </p:nvSpPr>
        <p:spPr/>
        <p:txBody>
          <a:bodyPr>
            <a:normAutofit fontScale="92500" lnSpcReduction="10000"/>
          </a:bodyPr>
          <a:lstStyle/>
          <a:p>
            <a:r>
              <a:rPr lang="en-US" dirty="0"/>
              <a:t>This dementia gets its name form tiny clumps of protein that develop inside the nerve cells, called Lewy bodies.  </a:t>
            </a:r>
          </a:p>
          <a:p>
            <a:r>
              <a:rPr lang="en-US" dirty="0"/>
              <a:t>Symptoms: People with this dementia often have memory loss and thinking problems common in Alzheimer’s but are more likely than people with Alzheimer's to have initial or early symptoms such as sleep disturbances, well-formed visual hallucinations, and muscle rigidity or other parkinsonian movement features.</a:t>
            </a:r>
          </a:p>
        </p:txBody>
      </p:sp>
      <p:pic>
        <p:nvPicPr>
          <p:cNvPr id="12" name="Audio 11">
            <a:hlinkClick r:id="" action="ppaction://media"/>
            <a:extLst>
              <a:ext uri="{FF2B5EF4-FFF2-40B4-BE49-F238E27FC236}">
                <a16:creationId xmlns:a16="http://schemas.microsoft.com/office/drawing/2014/main" id="{90D118C7-6723-4398-9A72-3E8B5816D97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47328085"/>
      </p:ext>
    </p:extLst>
  </p:cSld>
  <p:clrMapOvr>
    <a:masterClrMapping/>
  </p:clrMapOvr>
  <mc:AlternateContent xmlns:mc="http://schemas.openxmlformats.org/markup-compatibility/2006" xmlns:p14="http://schemas.microsoft.com/office/powerpoint/2010/main">
    <mc:Choice Requires="p14">
      <p:transition spd="slow" p14:dur="2000" advTm="234423"/>
    </mc:Choice>
    <mc:Fallback xmlns="">
      <p:transition spd="slow" advTm="234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EA11B-F7CA-43CA-A3FF-A9AD828E9D6B}"/>
              </a:ext>
            </a:extLst>
          </p:cNvPr>
          <p:cNvSpPr>
            <a:spLocks noGrp="1"/>
          </p:cNvSpPr>
          <p:nvPr>
            <p:ph type="title"/>
          </p:nvPr>
        </p:nvSpPr>
        <p:spPr>
          <a:xfrm>
            <a:off x="1516198" y="996246"/>
            <a:ext cx="8825659" cy="706964"/>
          </a:xfrm>
        </p:spPr>
        <p:txBody>
          <a:bodyPr/>
          <a:lstStyle/>
          <a:p>
            <a:pPr algn="ctr"/>
            <a:r>
              <a:rPr lang="en-US" dirty="0"/>
              <a:t> A Look at Different Forms of Dementia</a:t>
            </a:r>
          </a:p>
        </p:txBody>
      </p:sp>
      <p:sp>
        <p:nvSpPr>
          <p:cNvPr id="3" name="Text Placeholder 2">
            <a:extLst>
              <a:ext uri="{FF2B5EF4-FFF2-40B4-BE49-F238E27FC236}">
                <a16:creationId xmlns:a16="http://schemas.microsoft.com/office/drawing/2014/main" id="{672921B9-1418-4E8B-9036-15C4E32605F5}"/>
              </a:ext>
            </a:extLst>
          </p:cNvPr>
          <p:cNvSpPr>
            <a:spLocks noGrp="1"/>
          </p:cNvSpPr>
          <p:nvPr>
            <p:ph type="body" idx="1"/>
          </p:nvPr>
        </p:nvSpPr>
        <p:spPr/>
        <p:txBody>
          <a:bodyPr/>
          <a:lstStyle/>
          <a:p>
            <a:pPr algn="ctr"/>
            <a:r>
              <a:rPr lang="en-US" dirty="0">
                <a:solidFill>
                  <a:schemeClr val="tx1"/>
                </a:solidFill>
              </a:rPr>
              <a:t>Frontotemporal Dementia (FTD)</a:t>
            </a:r>
          </a:p>
        </p:txBody>
      </p:sp>
      <p:sp>
        <p:nvSpPr>
          <p:cNvPr id="4" name="Text Placeholder 3">
            <a:extLst>
              <a:ext uri="{FF2B5EF4-FFF2-40B4-BE49-F238E27FC236}">
                <a16:creationId xmlns:a16="http://schemas.microsoft.com/office/drawing/2014/main" id="{666F8E64-FFC2-4EA1-9388-720AD65311D4}"/>
              </a:ext>
            </a:extLst>
          </p:cNvPr>
          <p:cNvSpPr>
            <a:spLocks noGrp="1"/>
          </p:cNvSpPr>
          <p:nvPr>
            <p:ph type="body" sz="half" idx="15"/>
          </p:nvPr>
        </p:nvSpPr>
        <p:spPr>
          <a:xfrm>
            <a:off x="1269253" y="3179762"/>
            <a:ext cx="3141879" cy="4582079"/>
          </a:xfrm>
        </p:spPr>
        <p:txBody>
          <a:bodyPr>
            <a:normAutofit/>
          </a:bodyPr>
          <a:lstStyle/>
          <a:p>
            <a:r>
              <a:rPr lang="en-US" sz="1300" dirty="0"/>
              <a:t>Frontotemporal dementia is an umbrella term for a group of uncommon brain disorders that primarily affect the frontal and temporal lobes of the brain. These areas of the brain are generally associated with personality, behavior and language.</a:t>
            </a:r>
          </a:p>
          <a:p>
            <a:r>
              <a:rPr lang="en-US" sz="1300" dirty="0"/>
              <a:t>It is often misdiagnosed as a psychiatric problem and tends to occur at a younger age often begins between the ages of 40 and 65.The most common signs of frontotemporal dementia involve extreme changes in behavior and personality. </a:t>
            </a:r>
          </a:p>
        </p:txBody>
      </p:sp>
      <p:sp>
        <p:nvSpPr>
          <p:cNvPr id="5" name="Text Placeholder 4">
            <a:extLst>
              <a:ext uri="{FF2B5EF4-FFF2-40B4-BE49-F238E27FC236}">
                <a16:creationId xmlns:a16="http://schemas.microsoft.com/office/drawing/2014/main" id="{B3474CA1-58A3-475A-86E5-9B19E1141AA6}"/>
              </a:ext>
            </a:extLst>
          </p:cNvPr>
          <p:cNvSpPr>
            <a:spLocks noGrp="1"/>
          </p:cNvSpPr>
          <p:nvPr>
            <p:ph type="body" sz="quarter" idx="3"/>
          </p:nvPr>
        </p:nvSpPr>
        <p:spPr/>
        <p:txBody>
          <a:bodyPr/>
          <a:lstStyle/>
          <a:p>
            <a:pPr algn="ctr"/>
            <a:r>
              <a:rPr lang="en-US" dirty="0">
                <a:solidFill>
                  <a:schemeClr val="tx1"/>
                </a:solidFill>
              </a:rPr>
              <a:t>Alcohol Related Dementia</a:t>
            </a:r>
            <a:endParaRPr lang="en-US" sz="2800" dirty="0">
              <a:solidFill>
                <a:schemeClr val="tx1"/>
              </a:solidFill>
            </a:endParaRPr>
          </a:p>
        </p:txBody>
      </p:sp>
      <p:sp>
        <p:nvSpPr>
          <p:cNvPr id="6" name="Text Placeholder 5">
            <a:extLst>
              <a:ext uri="{FF2B5EF4-FFF2-40B4-BE49-F238E27FC236}">
                <a16:creationId xmlns:a16="http://schemas.microsoft.com/office/drawing/2014/main" id="{EEFF3445-1105-4BEF-BB8F-25C4AB6F419F}"/>
              </a:ext>
            </a:extLst>
          </p:cNvPr>
          <p:cNvSpPr>
            <a:spLocks noGrp="1"/>
          </p:cNvSpPr>
          <p:nvPr>
            <p:ph type="body" sz="half" idx="16"/>
          </p:nvPr>
        </p:nvSpPr>
        <p:spPr/>
        <p:txBody>
          <a:bodyPr/>
          <a:lstStyle/>
          <a:p>
            <a:r>
              <a:rPr lang="en-US" sz="1300" dirty="0"/>
              <a:t>This is a chronic memory disorder caused by severe deficiency of thiamine (vitamin B-1). The most common cause is alcohol misuse.</a:t>
            </a:r>
          </a:p>
          <a:p>
            <a:r>
              <a:rPr lang="en-US" sz="1300" dirty="0"/>
              <a:t>Symptoms: Memory problems may be strikingly severe while other thinking and social skills seem relatively unaffected.</a:t>
            </a:r>
          </a:p>
          <a:p>
            <a:r>
              <a:rPr lang="en-US" sz="1300" dirty="0"/>
              <a:t>One form of this dementia is known as Wernicke-Korsakoff Syndrome.</a:t>
            </a:r>
          </a:p>
          <a:p>
            <a:endParaRPr lang="en-US" dirty="0"/>
          </a:p>
        </p:txBody>
      </p:sp>
      <p:sp>
        <p:nvSpPr>
          <p:cNvPr id="7" name="Text Placeholder 6">
            <a:extLst>
              <a:ext uri="{FF2B5EF4-FFF2-40B4-BE49-F238E27FC236}">
                <a16:creationId xmlns:a16="http://schemas.microsoft.com/office/drawing/2014/main" id="{4038F580-F2B8-497F-B296-C77511739E0E}"/>
              </a:ext>
            </a:extLst>
          </p:cNvPr>
          <p:cNvSpPr>
            <a:spLocks noGrp="1"/>
          </p:cNvSpPr>
          <p:nvPr>
            <p:ph type="body" sz="quarter" idx="13"/>
          </p:nvPr>
        </p:nvSpPr>
        <p:spPr/>
        <p:txBody>
          <a:bodyPr/>
          <a:lstStyle/>
          <a:p>
            <a:pPr algn="ctr"/>
            <a:r>
              <a:rPr lang="en-US" dirty="0">
                <a:solidFill>
                  <a:schemeClr val="tx1"/>
                </a:solidFill>
              </a:rPr>
              <a:t>Mixed Dementia</a:t>
            </a:r>
          </a:p>
        </p:txBody>
      </p:sp>
      <p:sp>
        <p:nvSpPr>
          <p:cNvPr id="8" name="Text Placeholder 7">
            <a:extLst>
              <a:ext uri="{FF2B5EF4-FFF2-40B4-BE49-F238E27FC236}">
                <a16:creationId xmlns:a16="http://schemas.microsoft.com/office/drawing/2014/main" id="{4C2B6723-789F-475F-B4D0-E849867DD81D}"/>
              </a:ext>
            </a:extLst>
          </p:cNvPr>
          <p:cNvSpPr>
            <a:spLocks noGrp="1"/>
          </p:cNvSpPr>
          <p:nvPr>
            <p:ph type="body" sz="half" idx="17"/>
          </p:nvPr>
        </p:nvSpPr>
        <p:spPr/>
        <p:txBody>
          <a:bodyPr>
            <a:normAutofit lnSpcReduction="10000"/>
          </a:bodyPr>
          <a:lstStyle/>
          <a:p>
            <a:r>
              <a:rPr lang="en-US" sz="1300" dirty="0"/>
              <a:t>Dementia abnormalities linked to more than one type of dementia occurring simultaneously in the brain. Example: The abnormal protein deposits associated with Alzheimer's disease coexist with blood vessel problems linked to vascular dementia. Recent studies suggest that this dementia is more common than previously thought.</a:t>
            </a:r>
          </a:p>
          <a:p>
            <a:r>
              <a:rPr lang="en-US" sz="1300" dirty="0"/>
              <a:t>Mixed dementia symptoms may vary, depending on the types of brain changes involved and the brain regions affected. </a:t>
            </a:r>
          </a:p>
        </p:txBody>
      </p:sp>
      <p:pic>
        <p:nvPicPr>
          <p:cNvPr id="11" name="Audio 10">
            <a:hlinkClick r:id="" action="ppaction://media"/>
            <a:extLst>
              <a:ext uri="{FF2B5EF4-FFF2-40B4-BE49-F238E27FC236}">
                <a16:creationId xmlns:a16="http://schemas.microsoft.com/office/drawing/2014/main" id="{EB77074F-3BD9-4F14-8B1A-17D0055F360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99022517"/>
      </p:ext>
    </p:extLst>
  </p:cSld>
  <p:clrMapOvr>
    <a:masterClrMapping/>
  </p:clrMapOvr>
  <mc:AlternateContent xmlns:mc="http://schemas.openxmlformats.org/markup-compatibility/2006" xmlns:p14="http://schemas.microsoft.com/office/powerpoint/2010/main">
    <mc:Choice Requires="p14">
      <p:transition spd="slow" p14:dur="2000" advTm="245580"/>
    </mc:Choice>
    <mc:Fallback xmlns="">
      <p:transition spd="slow" advTm="24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0A9B-2469-4E22-96F6-D56E6089E2C2}"/>
              </a:ext>
            </a:extLst>
          </p:cNvPr>
          <p:cNvSpPr>
            <a:spLocks noGrp="1"/>
          </p:cNvSpPr>
          <p:nvPr>
            <p:ph type="title"/>
          </p:nvPr>
        </p:nvSpPr>
        <p:spPr/>
        <p:txBody>
          <a:bodyPr/>
          <a:lstStyle/>
          <a:p>
            <a:pPr algn="ctr"/>
            <a:r>
              <a:rPr lang="en-US" sz="3200" dirty="0"/>
              <a:t>Common Behaviors of Concern</a:t>
            </a:r>
          </a:p>
        </p:txBody>
      </p:sp>
      <p:sp>
        <p:nvSpPr>
          <p:cNvPr id="3" name="Rectangle 2">
            <a:extLst>
              <a:ext uri="{FF2B5EF4-FFF2-40B4-BE49-F238E27FC236}">
                <a16:creationId xmlns:a16="http://schemas.microsoft.com/office/drawing/2014/main" id="{7D717BB5-2F32-48E0-BB56-9DD7D4F0334C}"/>
              </a:ext>
            </a:extLst>
          </p:cNvPr>
          <p:cNvSpPr/>
          <p:nvPr/>
        </p:nvSpPr>
        <p:spPr>
          <a:xfrm>
            <a:off x="395406" y="2346786"/>
            <a:ext cx="6096000" cy="3970318"/>
          </a:xfrm>
          <a:prstGeom prst="rect">
            <a:avLst/>
          </a:prstGeom>
        </p:spPr>
        <p:txBody>
          <a:bodyPr>
            <a:spAutoFit/>
          </a:bodyPr>
          <a:lstStyle/>
          <a:p>
            <a:r>
              <a:rPr lang="en-US" dirty="0"/>
              <a:t>Confusion</a:t>
            </a:r>
          </a:p>
          <a:p>
            <a:r>
              <a:rPr lang="en-US" dirty="0"/>
              <a:t>Repetitiveness/actions</a:t>
            </a:r>
          </a:p>
          <a:p>
            <a:r>
              <a:rPr lang="en-US" dirty="0"/>
              <a:t>Agitation/aggression</a:t>
            </a:r>
          </a:p>
          <a:p>
            <a:r>
              <a:rPr lang="en-US" dirty="0"/>
              <a:t>Verbal and physical outbursts</a:t>
            </a:r>
          </a:p>
          <a:p>
            <a:r>
              <a:rPr lang="en-US" dirty="0"/>
              <a:t>Pacing</a:t>
            </a:r>
          </a:p>
          <a:p>
            <a:r>
              <a:rPr lang="en-US" dirty="0"/>
              <a:t>Daytime and nighttime switching</a:t>
            </a:r>
          </a:p>
          <a:p>
            <a:r>
              <a:rPr lang="en-US" dirty="0"/>
              <a:t>Sleep disturbances</a:t>
            </a:r>
          </a:p>
          <a:p>
            <a:r>
              <a:rPr lang="en-US" dirty="0"/>
              <a:t>Disinterest</a:t>
            </a:r>
          </a:p>
          <a:p>
            <a:r>
              <a:rPr lang="en-US" dirty="0"/>
              <a:t>Hallucinations/delusions</a:t>
            </a:r>
          </a:p>
          <a:p>
            <a:r>
              <a:rPr lang="en-US" dirty="0"/>
              <a:t>Sexual behavior (touching self, taking clothing off)</a:t>
            </a:r>
          </a:p>
          <a:p>
            <a:r>
              <a:rPr lang="en-US" dirty="0"/>
              <a:t>Intense mood swings</a:t>
            </a:r>
          </a:p>
          <a:p>
            <a:r>
              <a:rPr lang="en-US" dirty="0"/>
              <a:t>Taking/stealing from other (going into other’s rooms)</a:t>
            </a:r>
          </a:p>
          <a:p>
            <a:r>
              <a:rPr lang="en-US" dirty="0"/>
              <a:t>Toileting/hygiene related issues (refusal, confusion with sequencing)</a:t>
            </a:r>
          </a:p>
        </p:txBody>
      </p:sp>
      <p:pic>
        <p:nvPicPr>
          <p:cNvPr id="2054" name="Picture 6" descr="Image result for alzheimer's cartoons | Alzheimers, Dementia ...">
            <a:extLst>
              <a:ext uri="{FF2B5EF4-FFF2-40B4-BE49-F238E27FC236}">
                <a16:creationId xmlns:a16="http://schemas.microsoft.com/office/drawing/2014/main" id="{C4A94A92-A877-4C7B-ACD0-34DD07F15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9666">
            <a:off x="6372092" y="4846609"/>
            <a:ext cx="2163246" cy="16646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ersecutory Delusion Hallucination Psychiatry Major Depressive ...">
            <a:extLst>
              <a:ext uri="{FF2B5EF4-FFF2-40B4-BE49-F238E27FC236}">
                <a16:creationId xmlns:a16="http://schemas.microsoft.com/office/drawing/2014/main" id="{F1D3609B-8246-40B7-A4F7-8AC7552AB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9411" y="2157534"/>
            <a:ext cx="1926713" cy="20032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Understanding continence for people living with dementia: raising ...">
            <a:extLst>
              <a:ext uri="{FF2B5EF4-FFF2-40B4-BE49-F238E27FC236}">
                <a16:creationId xmlns:a16="http://schemas.microsoft.com/office/drawing/2014/main" id="{19914687-E9BB-41E6-888D-68D83B6061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5990">
            <a:off x="4348156" y="2568713"/>
            <a:ext cx="2371725" cy="19240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motional Challenges of an Alzheimer's Diagnosis: Results From Our ...">
            <a:extLst>
              <a:ext uri="{FF2B5EF4-FFF2-40B4-BE49-F238E27FC236}">
                <a16:creationId xmlns:a16="http://schemas.microsoft.com/office/drawing/2014/main" id="{8CDE7518-E28E-4282-B40F-E400A075F8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2556">
            <a:off x="8730126" y="4652419"/>
            <a:ext cx="3066468" cy="116256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leep disorder ups odds of Parkinson's disease in elderly men">
            <a:extLst>
              <a:ext uri="{FF2B5EF4-FFF2-40B4-BE49-F238E27FC236}">
                <a16:creationId xmlns:a16="http://schemas.microsoft.com/office/drawing/2014/main" id="{89BB6719-88BE-49D2-91A1-FBB5205383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02446">
            <a:off x="7262430" y="2473837"/>
            <a:ext cx="1926713" cy="192671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56E2E5A9-F528-482E-AC00-7D73C396F7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9199023"/>
      </p:ext>
    </p:extLst>
  </p:cSld>
  <p:clrMapOvr>
    <a:masterClrMapping/>
  </p:clrMapOvr>
  <mc:AlternateContent xmlns:mc="http://schemas.openxmlformats.org/markup-compatibility/2006" xmlns:p14="http://schemas.microsoft.com/office/powerpoint/2010/main">
    <mc:Choice Requires="p14">
      <p:transition spd="slow" p14:dur="2000" advTm="72943"/>
    </mc:Choice>
    <mc:Fallback xmlns="">
      <p:transition spd="slow" advTm="7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5"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7" name="Freeform: Shape 16">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9"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860AE12-4FE6-4D20-9AB5-03CAE0338755}"/>
              </a:ext>
            </a:extLst>
          </p:cNvPr>
          <p:cNvSpPr>
            <a:spLocks noGrp="1"/>
          </p:cNvSpPr>
          <p:nvPr>
            <p:ph type="title"/>
          </p:nvPr>
        </p:nvSpPr>
        <p:spPr>
          <a:xfrm>
            <a:off x="639098" y="629265"/>
            <a:ext cx="5132438" cy="1339494"/>
          </a:xfrm>
        </p:spPr>
        <p:txBody>
          <a:bodyPr>
            <a:normAutofit/>
          </a:bodyPr>
          <a:lstStyle/>
          <a:p>
            <a:pPr algn="ctr">
              <a:lnSpc>
                <a:spcPct val="90000"/>
              </a:lnSpc>
            </a:pPr>
            <a:r>
              <a:rPr lang="en-US" sz="2400" dirty="0">
                <a:solidFill>
                  <a:srgbClr val="EBEBEB"/>
                </a:solidFill>
              </a:rPr>
              <a:t>How to Communicate, as a Caregiver, With Someone Experiencing Dementia</a:t>
            </a:r>
          </a:p>
        </p:txBody>
      </p:sp>
      <p:sp>
        <p:nvSpPr>
          <p:cNvPr id="21" name="Rectangle 20">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Content Placeholder 5">
            <a:extLst>
              <a:ext uri="{FF2B5EF4-FFF2-40B4-BE49-F238E27FC236}">
                <a16:creationId xmlns:a16="http://schemas.microsoft.com/office/drawing/2014/main" id="{8B06A759-5CE7-428A-ABC5-CBA56F70B35E}"/>
              </a:ext>
            </a:extLst>
          </p:cNvPr>
          <p:cNvSpPr>
            <a:spLocks noGrp="1"/>
          </p:cNvSpPr>
          <p:nvPr>
            <p:ph idx="1"/>
          </p:nvPr>
        </p:nvSpPr>
        <p:spPr>
          <a:xfrm>
            <a:off x="639098" y="2151993"/>
            <a:ext cx="5132439" cy="4078484"/>
          </a:xfrm>
        </p:spPr>
        <p:txBody>
          <a:bodyPr anchor="ctr">
            <a:normAutofit/>
          </a:bodyPr>
          <a:lstStyle/>
          <a:p>
            <a:pPr algn="ctr">
              <a:lnSpc>
                <a:spcPct val="90000"/>
              </a:lnSpc>
            </a:pPr>
            <a:r>
              <a:rPr lang="en-US" b="1" u="sng" dirty="0">
                <a:solidFill>
                  <a:srgbClr val="FFFFFF"/>
                </a:solidFill>
                <a:latin typeface="Calibri" panose="020F0502020204030204" pitchFamily="34" charset="0"/>
                <a:ea typeface="Calibri" panose="020F0502020204030204" pitchFamily="34" charset="0"/>
                <a:cs typeface="FS Albert"/>
              </a:rPr>
              <a:t>Before you speak</a:t>
            </a:r>
            <a:endParaRPr lang="en-US" dirty="0">
              <a:solidFill>
                <a:srgbClr val="FFFFFF"/>
              </a:solidFill>
              <a:latin typeface="FS Albert"/>
              <a:ea typeface="Calibri" panose="020F0502020204030204" pitchFamily="34" charset="0"/>
              <a:cs typeface="Times New Roman" panose="02020603050405020304" pitchFamily="18" charset="0"/>
            </a:endParaRPr>
          </a:p>
          <a:p>
            <a:pPr lvl="0">
              <a:lnSpc>
                <a:spcPct val="90000"/>
              </a:lnSpc>
              <a:spcBef>
                <a:spcPts val="0"/>
              </a:spcBef>
              <a:spcAft>
                <a:spcPts val="670"/>
              </a:spcAft>
              <a:buFont typeface="Symbol" panose="05050102010706020507" pitchFamily="18" charset="2"/>
              <a:buChar char=""/>
            </a:pPr>
            <a:r>
              <a:rPr lang="en-US" dirty="0">
                <a:solidFill>
                  <a:srgbClr val="FFFFFF"/>
                </a:solidFill>
                <a:latin typeface="Calibri" panose="020F0502020204030204" pitchFamily="34" charset="0"/>
                <a:ea typeface="Calibri" panose="020F0502020204030204" pitchFamily="34" charset="0"/>
                <a:cs typeface="FS Albert Light"/>
              </a:rPr>
              <a:t>Be calm. If needed take a moment to calm yourself. Take a few deep breaths.</a:t>
            </a:r>
            <a:endParaRPr lang="en-US" dirty="0">
              <a:solidFill>
                <a:srgbClr val="FFFFFF"/>
              </a:solidFill>
              <a:latin typeface="FS Albert"/>
              <a:ea typeface="Calibri" panose="020F0502020204030204" pitchFamily="34" charset="0"/>
              <a:cs typeface="FS Albert"/>
            </a:endParaRPr>
          </a:p>
          <a:p>
            <a:pPr lvl="0">
              <a:lnSpc>
                <a:spcPct val="90000"/>
              </a:lnSpc>
              <a:spcBef>
                <a:spcPts val="0"/>
              </a:spcBef>
              <a:spcAft>
                <a:spcPts val="670"/>
              </a:spcAft>
              <a:buFont typeface="Symbol" panose="05050102010706020507" pitchFamily="18" charset="2"/>
              <a:buChar char=""/>
            </a:pPr>
            <a:r>
              <a:rPr lang="en-US" dirty="0">
                <a:solidFill>
                  <a:srgbClr val="FFFFFF"/>
                </a:solidFill>
                <a:latin typeface="Calibri" panose="020F0502020204030204" pitchFamily="34" charset="0"/>
                <a:ea typeface="Calibri" panose="020F0502020204030204" pitchFamily="34" charset="0"/>
                <a:cs typeface="FS Albert Light"/>
              </a:rPr>
              <a:t>Consider what you are going to talk about. Ask yourself what you want or need to achieve from the conversation.</a:t>
            </a:r>
            <a:endParaRPr lang="en-US" dirty="0">
              <a:solidFill>
                <a:srgbClr val="FFFFFF"/>
              </a:solidFill>
              <a:latin typeface="FS Albert"/>
              <a:ea typeface="Calibri" panose="020F0502020204030204" pitchFamily="34" charset="0"/>
              <a:cs typeface="FS Albert"/>
            </a:endParaRPr>
          </a:p>
          <a:p>
            <a:pPr lvl="0">
              <a:lnSpc>
                <a:spcPct val="90000"/>
              </a:lnSpc>
              <a:spcBef>
                <a:spcPts val="0"/>
              </a:spcBef>
              <a:spcAft>
                <a:spcPts val="670"/>
              </a:spcAft>
              <a:buFont typeface="Symbol" panose="05050102010706020507" pitchFamily="18" charset="2"/>
              <a:buChar char=""/>
            </a:pPr>
            <a:r>
              <a:rPr lang="en-US" dirty="0">
                <a:solidFill>
                  <a:srgbClr val="FFFFFF"/>
                </a:solidFill>
                <a:latin typeface="Calibri" panose="020F0502020204030204" pitchFamily="34" charset="0"/>
                <a:ea typeface="Calibri" panose="020F0502020204030204" pitchFamily="34" charset="0"/>
                <a:cs typeface="FS Albert Light"/>
              </a:rPr>
              <a:t>Make sure you have the person’s full attention.</a:t>
            </a:r>
            <a:endParaRPr lang="en-US" dirty="0">
              <a:solidFill>
                <a:srgbClr val="FFFFFF"/>
              </a:solidFill>
              <a:latin typeface="FS Albert"/>
              <a:ea typeface="Calibri" panose="020F0502020204030204" pitchFamily="34" charset="0"/>
              <a:cs typeface="FS Albert"/>
            </a:endParaRPr>
          </a:p>
          <a:p>
            <a:pPr lvl="0">
              <a:lnSpc>
                <a:spcPct val="90000"/>
              </a:lnSpc>
              <a:spcBef>
                <a:spcPts val="0"/>
              </a:spcBef>
              <a:spcAft>
                <a:spcPts val="670"/>
              </a:spcAft>
              <a:buFont typeface="Symbol" panose="05050102010706020507" pitchFamily="18" charset="2"/>
              <a:buChar char=""/>
            </a:pPr>
            <a:r>
              <a:rPr lang="en-US" dirty="0">
                <a:solidFill>
                  <a:srgbClr val="FFFFFF"/>
                </a:solidFill>
                <a:latin typeface="Calibri" panose="020F0502020204030204" pitchFamily="34" charset="0"/>
                <a:ea typeface="Calibri" panose="020F0502020204030204" pitchFamily="34" charset="0"/>
                <a:cs typeface="FS Albert Light"/>
              </a:rPr>
              <a:t>Make sure that the person can see you clearly.</a:t>
            </a:r>
            <a:endParaRPr lang="en-US" dirty="0">
              <a:solidFill>
                <a:srgbClr val="FFFFFF"/>
              </a:solidFill>
              <a:latin typeface="FS Albert"/>
              <a:ea typeface="Calibri" panose="020F0502020204030204" pitchFamily="34" charset="0"/>
              <a:cs typeface="FS Albert"/>
            </a:endParaRPr>
          </a:p>
          <a:p>
            <a:pPr lvl="0">
              <a:lnSpc>
                <a:spcPct val="90000"/>
              </a:lnSpc>
              <a:spcBef>
                <a:spcPts val="0"/>
              </a:spcBef>
              <a:spcAft>
                <a:spcPts val="670"/>
              </a:spcAft>
              <a:buFont typeface="Symbol" panose="05050102010706020507" pitchFamily="18" charset="2"/>
              <a:buChar char=""/>
            </a:pPr>
            <a:r>
              <a:rPr lang="en-US" dirty="0">
                <a:solidFill>
                  <a:srgbClr val="FFFFFF"/>
                </a:solidFill>
                <a:latin typeface="Calibri" panose="020F0502020204030204" pitchFamily="34" charset="0"/>
                <a:ea typeface="Calibri" panose="020F0502020204030204" pitchFamily="34" charset="0"/>
                <a:cs typeface="FS Albert Light"/>
              </a:rPr>
              <a:t>Try to make eye contact. This will help the person focus on you.</a:t>
            </a:r>
            <a:endParaRPr lang="en-US" dirty="0">
              <a:solidFill>
                <a:srgbClr val="FFFFFF"/>
              </a:solidFill>
              <a:latin typeface="FS Albert"/>
              <a:ea typeface="Calibri" panose="020F0502020204030204" pitchFamily="34" charset="0"/>
              <a:cs typeface="FS Albert"/>
            </a:endParaRPr>
          </a:p>
          <a:p>
            <a:pPr lvl="0">
              <a:lnSpc>
                <a:spcPct val="90000"/>
              </a:lnSpc>
              <a:spcBef>
                <a:spcPts val="0"/>
              </a:spcBef>
              <a:buFont typeface="Symbol" panose="05050102010706020507" pitchFamily="18" charset="2"/>
              <a:buChar char=""/>
            </a:pPr>
            <a:r>
              <a:rPr lang="en-US" dirty="0">
                <a:solidFill>
                  <a:srgbClr val="FFFFFF"/>
                </a:solidFill>
                <a:latin typeface="Calibri" panose="020F0502020204030204" pitchFamily="34" charset="0"/>
                <a:ea typeface="Calibri" panose="020F0502020204030204" pitchFamily="34" charset="0"/>
                <a:cs typeface="FS Albert Light"/>
              </a:rPr>
              <a:t>Minimize competing noises, such as the radio, TV, or other people’s conversations.</a:t>
            </a:r>
            <a:endParaRPr lang="en-US" dirty="0">
              <a:solidFill>
                <a:srgbClr val="FFFFFF"/>
              </a:solidFill>
              <a:latin typeface="FS Albert"/>
              <a:ea typeface="Calibri" panose="020F0502020204030204" pitchFamily="34" charset="0"/>
              <a:cs typeface="FS Albert"/>
            </a:endParaRPr>
          </a:p>
          <a:p>
            <a:pPr>
              <a:lnSpc>
                <a:spcPct val="90000"/>
              </a:lnSpc>
            </a:pPr>
            <a:endParaRPr lang="en-US" dirty="0">
              <a:solidFill>
                <a:srgbClr val="FFFFFF"/>
              </a:solidFill>
            </a:endParaRPr>
          </a:p>
        </p:txBody>
      </p:sp>
      <p:sp>
        <p:nvSpPr>
          <p:cNvPr id="7" name="AutoShape 2" descr="3 Ways to Breathe Deeply - wikiHow">
            <a:extLst>
              <a:ext uri="{FF2B5EF4-FFF2-40B4-BE49-F238E27FC236}">
                <a16:creationId xmlns:a16="http://schemas.microsoft.com/office/drawing/2014/main" id="{4183A043-6F4D-4C33-A950-5CB9EB91A97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6" descr="3 Ways to Breathe Deeply - wikiHow">
            <a:extLst>
              <a:ext uri="{FF2B5EF4-FFF2-40B4-BE49-F238E27FC236}">
                <a16:creationId xmlns:a16="http://schemas.microsoft.com/office/drawing/2014/main" id="{2E427D29-8707-4607-9BC7-8595AFA53EEB}"/>
              </a:ext>
            </a:extLst>
          </p:cNvPr>
          <p:cNvSpPr>
            <a:spLocks noChangeAspect="1" noChangeArrowheads="1"/>
          </p:cNvSpPr>
          <p:nvPr/>
        </p:nvSpPr>
        <p:spPr bwMode="auto">
          <a:xfrm>
            <a:off x="6095999" y="882869"/>
            <a:ext cx="2850931" cy="28509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Online Media 11" title="Calm Breathe Bubble | Breathing Exercise">
            <a:hlinkClick r:id="" action="ppaction://media"/>
            <a:extLst>
              <a:ext uri="{FF2B5EF4-FFF2-40B4-BE49-F238E27FC236}">
                <a16:creationId xmlns:a16="http://schemas.microsoft.com/office/drawing/2014/main" id="{231C7563-A3A1-4A50-9B90-A38508E6E85D}"/>
              </a:ext>
            </a:extLst>
          </p:cNvPr>
          <p:cNvPicPr>
            <a:picLocks noRot="1" noChangeAspect="1"/>
          </p:cNvPicPr>
          <p:nvPr>
            <a:videoFile r:link="rId1"/>
          </p:nvPr>
        </p:nvPicPr>
        <p:blipFill>
          <a:blip r:embed="rId5"/>
          <a:stretch>
            <a:fillRect/>
          </a:stretch>
        </p:blipFill>
        <p:spPr>
          <a:xfrm>
            <a:off x="6727775" y="2046540"/>
            <a:ext cx="4821342" cy="2712005"/>
          </a:xfrm>
          <a:prstGeom prst="rect">
            <a:avLst/>
          </a:prstGeom>
        </p:spPr>
      </p:pic>
      <p:pic>
        <p:nvPicPr>
          <p:cNvPr id="8" name="Audio 7">
            <a:hlinkClick r:id="" action="ppaction://media"/>
            <a:extLst>
              <a:ext uri="{FF2B5EF4-FFF2-40B4-BE49-F238E27FC236}">
                <a16:creationId xmlns:a16="http://schemas.microsoft.com/office/drawing/2014/main" id="{DAF35AD3-5540-4B30-A6D8-CA0074C074E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84039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1240"/>
    </mc:Choice>
    <mc:Fallback xmlns="">
      <p:transition spd="slow" advTm="5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4"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6" name="Freeform: Shape 15">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8"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4" name="Title 3">
            <a:extLst>
              <a:ext uri="{FF2B5EF4-FFF2-40B4-BE49-F238E27FC236}">
                <a16:creationId xmlns:a16="http://schemas.microsoft.com/office/drawing/2014/main" id="{E86E3872-D798-473C-9B14-8111A41E05A4}"/>
              </a:ext>
            </a:extLst>
          </p:cNvPr>
          <p:cNvSpPr>
            <a:spLocks noGrp="1"/>
          </p:cNvSpPr>
          <p:nvPr>
            <p:ph type="title"/>
          </p:nvPr>
        </p:nvSpPr>
        <p:spPr>
          <a:xfrm>
            <a:off x="639097" y="629265"/>
            <a:ext cx="5296619" cy="1333542"/>
          </a:xfrm>
        </p:spPr>
        <p:txBody>
          <a:bodyPr>
            <a:noAutofit/>
          </a:bodyPr>
          <a:lstStyle/>
          <a:p>
            <a:pPr algn="ctr"/>
            <a:r>
              <a:rPr lang="en-US" sz="2400" dirty="0">
                <a:solidFill>
                  <a:srgbClr val="EBEBEB"/>
                </a:solidFill>
              </a:rPr>
              <a:t>How to Communicate as a Caregiver with Someone Experiencing Dementia</a:t>
            </a:r>
          </a:p>
        </p:txBody>
      </p:sp>
      <p:sp>
        <p:nvSpPr>
          <p:cNvPr id="20" name="Rectangle 19">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Content Placeholder 4">
            <a:extLst>
              <a:ext uri="{FF2B5EF4-FFF2-40B4-BE49-F238E27FC236}">
                <a16:creationId xmlns:a16="http://schemas.microsoft.com/office/drawing/2014/main" id="{6C37820B-B378-4EC5-B327-14F0B405CE61}"/>
              </a:ext>
            </a:extLst>
          </p:cNvPr>
          <p:cNvSpPr>
            <a:spLocks noGrp="1"/>
          </p:cNvSpPr>
          <p:nvPr>
            <p:ph idx="1"/>
          </p:nvPr>
        </p:nvSpPr>
        <p:spPr>
          <a:xfrm>
            <a:off x="639098" y="2041634"/>
            <a:ext cx="5132439" cy="4188843"/>
          </a:xfrm>
        </p:spPr>
        <p:txBody>
          <a:bodyPr anchor="ctr">
            <a:normAutofit/>
          </a:bodyPr>
          <a:lstStyle/>
          <a:p>
            <a:pPr algn="ctr">
              <a:lnSpc>
                <a:spcPct val="90000"/>
              </a:lnSpc>
            </a:pPr>
            <a:r>
              <a:rPr lang="en-US" sz="1600" b="1" u="sng" dirty="0">
                <a:solidFill>
                  <a:srgbClr val="FFFFFF"/>
                </a:solidFill>
                <a:latin typeface="Calibri" panose="020F0502020204030204" pitchFamily="34" charset="0"/>
                <a:ea typeface="Calibri" panose="020F0502020204030204" pitchFamily="34" charset="0"/>
                <a:cs typeface="FS Albert"/>
              </a:rPr>
              <a:t>What to say</a:t>
            </a:r>
            <a:endPar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spcAft>
                <a:spcPts val="670"/>
              </a:spcAft>
              <a:buFont typeface="Symbol" panose="05050102010706020507" pitchFamily="18" charset="2"/>
              <a:buChar char=""/>
            </a:pPr>
            <a:r>
              <a:rPr lang="en-US" sz="1600" dirty="0">
                <a:solidFill>
                  <a:srgbClr val="FFFFFF"/>
                </a:solidFill>
                <a:latin typeface="Calibri" panose="020F0502020204030204" pitchFamily="34" charset="0"/>
                <a:ea typeface="Calibri" panose="020F0502020204030204" pitchFamily="34" charset="0"/>
                <a:cs typeface="FS Albert Light"/>
              </a:rPr>
              <a:t>Try to be positive</a:t>
            </a:r>
            <a:endPar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spcAft>
                <a:spcPts val="670"/>
              </a:spcAft>
              <a:buFont typeface="Symbol" panose="05050102010706020507" pitchFamily="18" charset="2"/>
              <a:buChar char=""/>
            </a:pPr>
            <a:r>
              <a:rPr lang="en-US" sz="1600" dirty="0">
                <a:solidFill>
                  <a:srgbClr val="FFFFFF"/>
                </a:solidFill>
                <a:latin typeface="Calibri" panose="020F0502020204030204" pitchFamily="34" charset="0"/>
                <a:ea typeface="Calibri" panose="020F0502020204030204" pitchFamily="34" charset="0"/>
                <a:cs typeface="FS Albert Light"/>
              </a:rPr>
              <a:t>Avoid asking too many direct questions. People with dementia can become frustrated if they can’t find the answer. If you have to, ask questions one at a time, and phrase them in a way that allows for a ‘yes’ or ‘no’ answer.</a:t>
            </a:r>
            <a:endPar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spcAft>
                <a:spcPts val="670"/>
              </a:spcAft>
              <a:buFont typeface="Symbol" panose="05050102010706020507" pitchFamily="18" charset="2"/>
              <a:buChar char=""/>
            </a:pPr>
            <a:r>
              <a:rPr lang="en-US" sz="1600" dirty="0">
                <a:solidFill>
                  <a:srgbClr val="FFFFFF"/>
                </a:solidFill>
                <a:latin typeface="Calibri" panose="020F0502020204030204" pitchFamily="34" charset="0"/>
                <a:ea typeface="Calibri" panose="020F0502020204030204" pitchFamily="34" charset="0"/>
                <a:cs typeface="FS Albert Light"/>
              </a:rPr>
              <a:t>Try not to ask the person to make complicated decisions. Giving someone a choice is important but too many options can be confusing and frustrating.</a:t>
            </a:r>
            <a:endPar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spcAft>
                <a:spcPts val="670"/>
              </a:spcAft>
              <a:buFont typeface="Symbol" panose="05050102010706020507" pitchFamily="18" charset="2"/>
              <a:buChar char=""/>
            </a:pPr>
            <a:r>
              <a:rPr lang="en-US" sz="1600" dirty="0">
                <a:solidFill>
                  <a:srgbClr val="FFFFFF"/>
                </a:solidFill>
                <a:latin typeface="Calibri" panose="020F0502020204030204" pitchFamily="34" charset="0"/>
                <a:ea typeface="Calibri" panose="020F0502020204030204" pitchFamily="34" charset="0"/>
                <a:cs typeface="FS Albert Light"/>
              </a:rPr>
              <a:t>If the person doesn’t understand what you are saying, try to get the message across in a different way rather than simply repeating the same thing. </a:t>
            </a:r>
            <a:endParaRPr lang="en-US" sz="16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700" dirty="0">
              <a:solidFill>
                <a:srgbClr val="FFFFFF"/>
              </a:solidFill>
            </a:endParaRPr>
          </a:p>
        </p:txBody>
      </p:sp>
      <p:pic>
        <p:nvPicPr>
          <p:cNvPr id="2052" name="Picture 4" descr="Confused Old Elderly Hispanic Man Talking — Stock Video © dtiberio ...">
            <a:extLst>
              <a:ext uri="{FF2B5EF4-FFF2-40B4-BE49-F238E27FC236}">
                <a16:creationId xmlns:a16="http://schemas.microsoft.com/office/drawing/2014/main" id="{3748D1AC-BB56-45C6-A13C-9C83B681C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834" y="4109090"/>
            <a:ext cx="3283068" cy="18385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mmunicating with Alzheimer's | Best Alzheimer's Products">
            <a:extLst>
              <a:ext uri="{FF2B5EF4-FFF2-40B4-BE49-F238E27FC236}">
                <a16:creationId xmlns:a16="http://schemas.microsoft.com/office/drawing/2014/main" id="{D1F40D67-64BE-4914-A5AC-6316EA96E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969" y="1296036"/>
            <a:ext cx="4180405" cy="270592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5E5FB943-6C44-46D0-AA07-7FBEEC9B07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66206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628"/>
    </mc:Choice>
    <mc:Fallback xmlns="">
      <p:transition spd="slow" advTm="44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829BB3CF-CD9F-41C4-921C-732FCEF5752A}"/>
              </a:ext>
            </a:extLst>
          </p:cNvPr>
          <p:cNvSpPr>
            <a:spLocks noGrp="1"/>
          </p:cNvSpPr>
          <p:nvPr>
            <p:ph type="title"/>
          </p:nvPr>
        </p:nvSpPr>
        <p:spPr>
          <a:xfrm>
            <a:off x="1000372" y="1209957"/>
            <a:ext cx="3034580" cy="4438087"/>
          </a:xfrm>
        </p:spPr>
        <p:txBody>
          <a:bodyPr anchor="ctr">
            <a:normAutofit/>
          </a:bodyPr>
          <a:lstStyle/>
          <a:p>
            <a:pPr algn="r"/>
            <a:r>
              <a:rPr lang="en-US" sz="3000" dirty="0">
                <a:solidFill>
                  <a:schemeClr val="tx1"/>
                </a:solidFill>
              </a:rPr>
              <a:t>How to Communicate as a Caregiver with Someone Experiencing Dementia</a:t>
            </a: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165B8B-8330-4A1A-9752-A7413254C30D}"/>
              </a:ext>
            </a:extLst>
          </p:cNvPr>
          <p:cNvSpPr>
            <a:spLocks noGrp="1"/>
          </p:cNvSpPr>
          <p:nvPr>
            <p:ph idx="1"/>
          </p:nvPr>
        </p:nvSpPr>
        <p:spPr>
          <a:xfrm>
            <a:off x="4678424" y="1059024"/>
            <a:ext cx="5678554" cy="4856583"/>
          </a:xfrm>
        </p:spPr>
        <p:txBody>
          <a:bodyPr anchor="ctr">
            <a:normAutofit/>
          </a:bodyPr>
          <a:lstStyle/>
          <a:p>
            <a:pPr algn="ctr">
              <a:lnSpc>
                <a:spcPct val="90000"/>
              </a:lnSpc>
            </a:pPr>
            <a:r>
              <a:rPr lang="en-US" sz="1500" b="1" u="sng" dirty="0">
                <a:solidFill>
                  <a:schemeClr val="tx1"/>
                </a:solidFill>
                <a:latin typeface="Calibri" panose="020F0502020204030204" pitchFamily="34" charset="0"/>
                <a:ea typeface="Calibri" panose="020F0502020204030204" pitchFamily="34" charset="0"/>
                <a:cs typeface="FS Albert"/>
              </a:rPr>
              <a:t>How to speak</a:t>
            </a:r>
            <a:endParaRPr lang="en-US" sz="15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dirty="0">
                <a:solidFill>
                  <a:schemeClr val="tx1"/>
                </a:solidFill>
                <a:latin typeface="Calibri" panose="020F0502020204030204" pitchFamily="34" charset="0"/>
                <a:ea typeface="Calibri" panose="020F0502020204030204" pitchFamily="34" charset="0"/>
                <a:cs typeface="FS Albert Light"/>
              </a:rPr>
              <a:t>Speak clearly and calmly</a:t>
            </a:r>
          </a:p>
          <a:p>
            <a:pPr lvl="0">
              <a:lnSpc>
                <a:spcPct val="90000"/>
              </a:lnSpc>
              <a:spcBef>
                <a:spcPts val="0"/>
              </a:spcBef>
              <a:buFont typeface="Symbol" panose="05050102010706020507" pitchFamily="18" charset="2"/>
              <a:buChar char=""/>
            </a:pPr>
            <a:endParaRPr lang="en-US" sz="15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dirty="0">
                <a:solidFill>
                  <a:schemeClr val="tx1"/>
                </a:solidFill>
                <a:latin typeface="Calibri" panose="020F0502020204030204" pitchFamily="34" charset="0"/>
                <a:ea typeface="Calibri" panose="020F0502020204030204" pitchFamily="34" charset="0"/>
                <a:cs typeface="FS Albert Light"/>
              </a:rPr>
              <a:t>Speak at a slightly slower pace, allowing time between sentences for the person to process the information and to respond. </a:t>
            </a:r>
          </a:p>
          <a:p>
            <a:pPr lvl="0">
              <a:lnSpc>
                <a:spcPct val="90000"/>
              </a:lnSpc>
              <a:spcBef>
                <a:spcPts val="0"/>
              </a:spcBef>
              <a:buFont typeface="Symbol" panose="05050102010706020507" pitchFamily="18" charset="2"/>
              <a:buChar char=""/>
            </a:pPr>
            <a:endParaRPr lang="en-US" sz="15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buFont typeface="Symbol" panose="05050102010706020507" pitchFamily="18" charset="2"/>
              <a:buChar char=""/>
            </a:pPr>
            <a:r>
              <a:rPr lang="en-US" sz="1500" dirty="0">
                <a:solidFill>
                  <a:schemeClr val="tx1"/>
                </a:solidFill>
                <a:latin typeface="Calibri" panose="020F0502020204030204" pitchFamily="34" charset="0"/>
                <a:ea typeface="Calibri" panose="020F0502020204030204" pitchFamily="34" charset="0"/>
                <a:cs typeface="FS Albert Light"/>
              </a:rPr>
              <a:t>Use short, simple sentences.</a:t>
            </a:r>
          </a:p>
          <a:p>
            <a:pPr>
              <a:lnSpc>
                <a:spcPct val="90000"/>
              </a:lnSpc>
              <a:buFont typeface="Symbol" panose="05050102010706020507" pitchFamily="18" charset="2"/>
              <a:buChar char=""/>
            </a:pPr>
            <a:endParaRPr lang="en-US" sz="15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dirty="0">
                <a:solidFill>
                  <a:schemeClr val="tx1"/>
                </a:solidFill>
                <a:latin typeface="Calibri" panose="020F0502020204030204" pitchFamily="34" charset="0"/>
                <a:ea typeface="Calibri" panose="020F0502020204030204" pitchFamily="34" charset="0"/>
                <a:cs typeface="FS Albert Light"/>
              </a:rPr>
              <a:t>Avoid raising your voice, as this may distress the person.</a:t>
            </a:r>
          </a:p>
          <a:p>
            <a:pPr lvl="0">
              <a:lnSpc>
                <a:spcPct val="90000"/>
              </a:lnSpc>
              <a:spcBef>
                <a:spcPts val="0"/>
              </a:spcBef>
              <a:buFont typeface="Symbol" panose="05050102010706020507" pitchFamily="18" charset="2"/>
              <a:buChar char=""/>
            </a:pPr>
            <a:endParaRPr lang="en-US" sz="15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dirty="0">
                <a:solidFill>
                  <a:schemeClr val="tx1"/>
                </a:solidFill>
                <a:latin typeface="Calibri" panose="020F0502020204030204" pitchFamily="34" charset="0"/>
                <a:ea typeface="Calibri" panose="020F0502020204030204" pitchFamily="34" charset="0"/>
                <a:cs typeface="FS Albert Light"/>
              </a:rPr>
              <a:t>Show respect and patience when talking. </a:t>
            </a:r>
          </a:p>
          <a:p>
            <a:pPr lvl="0">
              <a:lnSpc>
                <a:spcPct val="90000"/>
              </a:lnSpc>
              <a:spcBef>
                <a:spcPts val="0"/>
              </a:spcBef>
              <a:buFont typeface="Symbol" panose="05050102010706020507" pitchFamily="18" charset="2"/>
              <a:buChar char=""/>
            </a:pPr>
            <a:endParaRPr lang="en-US" sz="15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sz="1500" dirty="0">
                <a:solidFill>
                  <a:schemeClr val="tx1"/>
                </a:solidFill>
                <a:latin typeface="Calibri" panose="020F0502020204030204" pitchFamily="34" charset="0"/>
                <a:ea typeface="Calibri" panose="020F0502020204030204" pitchFamily="34" charset="0"/>
                <a:cs typeface="FS Albert Light"/>
              </a:rPr>
              <a:t>Try to include the person in conversations with others. Be included in social groups can help a person with dementia to preserve their sense of identity. It can also help to reduce feelings of exclusion and isolation.</a:t>
            </a:r>
          </a:p>
          <a:p>
            <a:pPr lvl="0">
              <a:lnSpc>
                <a:spcPct val="90000"/>
              </a:lnSpc>
              <a:spcBef>
                <a:spcPts val="0"/>
              </a:spcBef>
              <a:buFont typeface="Symbol" panose="05050102010706020507" pitchFamily="18" charset="2"/>
              <a:buChar char=""/>
            </a:pPr>
            <a:endParaRPr lang="en-US" sz="1500" dirty="0">
              <a:solidFill>
                <a:schemeClr val="tx1"/>
              </a:solidFill>
              <a:latin typeface="Calibri" panose="020F0502020204030204" pitchFamily="34" charset="0"/>
              <a:ea typeface="Calibri" panose="020F0502020204030204" pitchFamily="34" charset="0"/>
              <a:cs typeface="FS Albert Light"/>
            </a:endParaRPr>
          </a:p>
          <a:p>
            <a:pPr lvl="0">
              <a:lnSpc>
                <a:spcPct val="90000"/>
              </a:lnSpc>
              <a:spcBef>
                <a:spcPts val="0"/>
              </a:spcBef>
              <a:buFont typeface="Symbol" panose="05050102010706020507" pitchFamily="18" charset="2"/>
              <a:buChar char=""/>
            </a:pPr>
            <a:r>
              <a:rPr lang="en-US" sz="1500" dirty="0">
                <a:solidFill>
                  <a:schemeClr val="tx1"/>
                </a:solidFill>
                <a:latin typeface="Calibri" panose="020F0502020204030204" pitchFamily="34" charset="0"/>
                <a:ea typeface="Calibri" panose="020F0502020204030204" pitchFamily="34" charset="0"/>
                <a:cs typeface="Times New Roman" panose="02020603050405020304" pitchFamily="18" charset="0"/>
              </a:rPr>
              <a:t>Avoid using the words “no,” “you can’t,” “remember,” “don’t” as these can be triggering and a source of frustration for others.</a:t>
            </a:r>
          </a:p>
          <a:p>
            <a:pPr>
              <a:lnSpc>
                <a:spcPct val="90000"/>
              </a:lnSpc>
            </a:pPr>
            <a:endParaRPr lang="en-US" sz="1500" dirty="0">
              <a:solidFill>
                <a:schemeClr val="tx1"/>
              </a:solidFill>
            </a:endParaRPr>
          </a:p>
        </p:txBody>
      </p:sp>
      <p:pic>
        <p:nvPicPr>
          <p:cNvPr id="5" name="Audio 4">
            <a:hlinkClick r:id="" action="ppaction://media"/>
            <a:extLst>
              <a:ext uri="{FF2B5EF4-FFF2-40B4-BE49-F238E27FC236}">
                <a16:creationId xmlns:a16="http://schemas.microsoft.com/office/drawing/2014/main" id="{9911E5F5-66EB-4B56-BBD0-083382154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5588643"/>
      </p:ext>
    </p:extLst>
  </p:cSld>
  <p:clrMapOvr>
    <a:masterClrMapping/>
  </p:clrMapOvr>
  <mc:AlternateContent xmlns:mc="http://schemas.openxmlformats.org/markup-compatibility/2006" xmlns:p14="http://schemas.microsoft.com/office/powerpoint/2010/main">
    <mc:Choice Requires="p14">
      <p:transition spd="slow" p14:dur="2000" advTm="72662"/>
    </mc:Choice>
    <mc:Fallback xmlns="">
      <p:transition spd="slow" advTm="72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83354-318D-41E5-8C63-CF8D9043B335}"/>
              </a:ext>
            </a:extLst>
          </p:cNvPr>
          <p:cNvSpPr>
            <a:spLocks noGrp="1"/>
          </p:cNvSpPr>
          <p:nvPr>
            <p:ph type="title"/>
          </p:nvPr>
        </p:nvSpPr>
        <p:spPr>
          <a:xfrm>
            <a:off x="623220" y="587346"/>
            <a:ext cx="4582482" cy="1292772"/>
          </a:xfrm>
        </p:spPr>
        <p:txBody>
          <a:bodyPr>
            <a:noAutofit/>
          </a:bodyPr>
          <a:lstStyle/>
          <a:p>
            <a:pPr algn="ctr"/>
            <a:r>
              <a:rPr lang="en-US" sz="2400" dirty="0"/>
              <a:t>How to Communicate as a Caregiver with Someone Experiencing Dementia</a:t>
            </a:r>
          </a:p>
        </p:txBody>
      </p:sp>
      <p:sp>
        <p:nvSpPr>
          <p:cNvPr id="3" name="Content Placeholder 2">
            <a:extLst>
              <a:ext uri="{FF2B5EF4-FFF2-40B4-BE49-F238E27FC236}">
                <a16:creationId xmlns:a16="http://schemas.microsoft.com/office/drawing/2014/main" id="{FE2BFA86-08B4-4B3F-A884-02B98983B176}"/>
              </a:ext>
            </a:extLst>
          </p:cNvPr>
          <p:cNvSpPr>
            <a:spLocks noGrp="1"/>
          </p:cNvSpPr>
          <p:nvPr>
            <p:ph type="body" sz="half" idx="2"/>
          </p:nvPr>
        </p:nvSpPr>
        <p:spPr>
          <a:xfrm>
            <a:off x="623220" y="2049516"/>
            <a:ext cx="4741992" cy="4323291"/>
          </a:xfrm>
        </p:spPr>
        <p:txBody>
          <a:bodyPr>
            <a:normAutofit fontScale="25000" lnSpcReduction="20000"/>
          </a:bodyPr>
          <a:lstStyle/>
          <a:p>
            <a:pPr algn="ctr">
              <a:lnSpc>
                <a:spcPts val="1605"/>
              </a:lnSpc>
            </a:pPr>
            <a:r>
              <a:rPr lang="en-US" sz="5600" b="1" u="sng" dirty="0">
                <a:solidFill>
                  <a:schemeClr val="bg1"/>
                </a:solidFill>
                <a:latin typeface="Calibri" panose="020F0502020204030204" pitchFamily="34" charset="0"/>
                <a:ea typeface="Calibri" panose="020F0502020204030204" pitchFamily="34" charset="0"/>
                <a:cs typeface="FS Albert"/>
              </a:rPr>
              <a:t>Listening</a:t>
            </a:r>
            <a:endParaRPr lang="en-US" sz="5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ts val="1605"/>
              </a:lnSpc>
              <a:spcBef>
                <a:spcPts val="0"/>
              </a:spcBef>
              <a:buFont typeface="Symbol" panose="05050102010706020507" pitchFamily="18" charset="2"/>
              <a:buChar char=""/>
            </a:pPr>
            <a:r>
              <a:rPr lang="en-US" sz="5600" dirty="0">
                <a:solidFill>
                  <a:schemeClr val="bg1"/>
                </a:solidFill>
                <a:latin typeface="Calibri" panose="020F0502020204030204" pitchFamily="34" charset="0"/>
                <a:ea typeface="Calibri" panose="020F0502020204030204" pitchFamily="34" charset="0"/>
                <a:cs typeface="FS Albert Light"/>
              </a:rPr>
              <a:t>Listen carefully to what the person is saying.</a:t>
            </a:r>
          </a:p>
          <a:p>
            <a:pPr lvl="0">
              <a:lnSpc>
                <a:spcPts val="1605"/>
              </a:lnSpc>
              <a:spcBef>
                <a:spcPts val="0"/>
              </a:spcBef>
              <a:buFont typeface="Symbol" panose="05050102010706020507" pitchFamily="18" charset="2"/>
              <a:buChar char=""/>
            </a:pPr>
            <a:endParaRPr lang="en-US" sz="5600" dirty="0">
              <a:solidFill>
                <a:schemeClr val="bg1"/>
              </a:solidFill>
              <a:latin typeface="Calibri" panose="020F0502020204030204" pitchFamily="34" charset="0"/>
              <a:ea typeface="Calibri" panose="020F0502020204030204" pitchFamily="34" charset="0"/>
              <a:cs typeface="FS Albert Light"/>
            </a:endParaRPr>
          </a:p>
          <a:p>
            <a:pPr lvl="0">
              <a:lnSpc>
                <a:spcPts val="1605"/>
              </a:lnSpc>
              <a:spcBef>
                <a:spcPts val="0"/>
              </a:spcBef>
              <a:buFont typeface="Symbol" panose="05050102010706020507" pitchFamily="18" charset="2"/>
              <a:buChar char=""/>
            </a:pPr>
            <a:r>
              <a:rPr lang="en-US" sz="5600" dirty="0">
                <a:solidFill>
                  <a:schemeClr val="bg1"/>
                </a:solidFill>
                <a:latin typeface="Calibri" panose="020F0502020204030204" pitchFamily="34" charset="0"/>
                <a:ea typeface="Calibri" panose="020F0502020204030204" pitchFamily="34" charset="0"/>
                <a:cs typeface="FS Albert Light"/>
              </a:rPr>
              <a:t>Give them plenty of encouragement.</a:t>
            </a:r>
          </a:p>
          <a:p>
            <a:pPr lvl="0">
              <a:lnSpc>
                <a:spcPts val="1605"/>
              </a:lnSpc>
              <a:spcBef>
                <a:spcPts val="0"/>
              </a:spcBef>
            </a:pPr>
            <a:endParaRPr lang="en-US" sz="5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ts val="1605"/>
              </a:lnSpc>
              <a:spcBef>
                <a:spcPts val="0"/>
              </a:spcBef>
              <a:buFont typeface="Symbol" panose="05050102010706020507" pitchFamily="18" charset="2"/>
              <a:buChar char=""/>
            </a:pPr>
            <a:r>
              <a:rPr lang="en-US" sz="5600" dirty="0">
                <a:solidFill>
                  <a:schemeClr val="bg1"/>
                </a:solidFill>
                <a:latin typeface="Calibri" panose="020F0502020204030204" pitchFamily="34" charset="0"/>
                <a:ea typeface="Calibri" panose="020F0502020204030204" pitchFamily="34" charset="0"/>
                <a:cs typeface="FS Albert Light"/>
              </a:rPr>
              <a:t>When you haven’t understood fully, tell the person what you have understood and check with them to see if you are right.</a:t>
            </a:r>
          </a:p>
          <a:p>
            <a:pPr lvl="0">
              <a:lnSpc>
                <a:spcPts val="1605"/>
              </a:lnSpc>
              <a:spcBef>
                <a:spcPts val="0"/>
              </a:spcBef>
              <a:buFont typeface="Symbol" panose="05050102010706020507" pitchFamily="18" charset="2"/>
              <a:buChar char=""/>
            </a:pPr>
            <a:endParaRPr lang="en-US" sz="5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ts val="1605"/>
              </a:lnSpc>
              <a:spcBef>
                <a:spcPts val="0"/>
              </a:spcBef>
              <a:buFont typeface="Symbol" panose="05050102010706020507" pitchFamily="18" charset="2"/>
              <a:buChar char=""/>
            </a:pPr>
            <a:r>
              <a:rPr lang="en-US" sz="5600" dirty="0">
                <a:solidFill>
                  <a:schemeClr val="bg1"/>
                </a:solidFill>
                <a:latin typeface="Calibri" panose="020F0502020204030204" pitchFamily="34" charset="0"/>
                <a:ea typeface="Calibri" panose="020F0502020204030204" pitchFamily="34" charset="0"/>
                <a:cs typeface="FS Albert Light"/>
              </a:rPr>
              <a:t>If the person has difficulty finding the right word or finishing a sentence, ask them to explain it in a different way. Pay attention to their body language, and their facial expression. </a:t>
            </a:r>
          </a:p>
          <a:p>
            <a:pPr lvl="0">
              <a:lnSpc>
                <a:spcPts val="1605"/>
              </a:lnSpc>
              <a:spcBef>
                <a:spcPts val="0"/>
              </a:spcBef>
            </a:pPr>
            <a:endParaRPr lang="en-US" sz="5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ts val="1605"/>
              </a:lnSpc>
              <a:spcBef>
                <a:spcPts val="0"/>
              </a:spcBef>
              <a:buFont typeface="Symbol" panose="05050102010706020507" pitchFamily="18" charset="2"/>
              <a:buChar char=""/>
            </a:pPr>
            <a:r>
              <a:rPr lang="en-US" sz="5600" dirty="0">
                <a:solidFill>
                  <a:schemeClr val="bg1"/>
                </a:solidFill>
                <a:latin typeface="Calibri" panose="020F0502020204030204" pitchFamily="34" charset="0"/>
                <a:ea typeface="Calibri" panose="020F0502020204030204" pitchFamily="34" charset="0"/>
                <a:cs typeface="FS Albert Light"/>
              </a:rPr>
              <a:t>If the person is feeling sad, let them express their feelings without trying to ‘jolly them along’. Sometimes the best thing to do is to just listen.</a:t>
            </a:r>
          </a:p>
          <a:p>
            <a:pPr lvl="0">
              <a:lnSpc>
                <a:spcPts val="1605"/>
              </a:lnSpc>
              <a:spcBef>
                <a:spcPts val="0"/>
              </a:spcBef>
              <a:buFont typeface="Symbol" panose="05050102010706020507" pitchFamily="18" charset="2"/>
              <a:buChar char=""/>
            </a:pPr>
            <a:endParaRPr lang="en-US" sz="5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ts val="1605"/>
              </a:lnSpc>
              <a:spcBef>
                <a:spcPts val="0"/>
              </a:spcBef>
              <a:buFont typeface="Symbol" panose="05050102010706020507" pitchFamily="18" charset="2"/>
              <a:buChar char=""/>
            </a:pPr>
            <a:r>
              <a:rPr lang="en-US" sz="5600" dirty="0">
                <a:solidFill>
                  <a:schemeClr val="bg1"/>
                </a:solidFill>
                <a:latin typeface="Calibri" panose="020F0502020204030204" pitchFamily="34" charset="0"/>
                <a:ea typeface="Calibri" panose="020F0502020204030204" pitchFamily="34" charset="0"/>
                <a:cs typeface="FS Albert Light"/>
              </a:rPr>
              <a:t>Due to memory loss, some people won’t remember things such as their medical history, family and friends. You will need to use your judgement and act appropriately around what they’ve said. </a:t>
            </a:r>
            <a:endParaRPr lang="en-US" sz="5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3074" name="Picture 2" descr="Important Active Listening Skills and Techniques">
            <a:extLst>
              <a:ext uri="{FF2B5EF4-FFF2-40B4-BE49-F238E27FC236}">
                <a16:creationId xmlns:a16="http://schemas.microsoft.com/office/drawing/2014/main" id="{F032478E-96F2-43FC-A3B7-4DD58411B528}"/>
              </a:ext>
            </a:extLst>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6041" r="6041"/>
          <a:stretch>
            <a:fillRect/>
          </a:stretch>
        </p:blipFill>
        <p:spPr bwMode="auto">
          <a:xfrm>
            <a:off x="6096000" y="1497724"/>
            <a:ext cx="5700712" cy="432276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88C678E4-1DFE-44DF-8361-53860EA4BB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7396831"/>
      </p:ext>
    </p:extLst>
  </p:cSld>
  <p:clrMapOvr>
    <a:masterClrMapping/>
  </p:clrMapOvr>
  <mc:AlternateContent xmlns:mc="http://schemas.openxmlformats.org/markup-compatibility/2006" xmlns:p14="http://schemas.microsoft.com/office/powerpoint/2010/main">
    <mc:Choice Requires="p14">
      <p:transition spd="slow" p14:dur="2000" advTm="80433"/>
    </mc:Choice>
    <mc:Fallback xmlns="">
      <p:transition spd="slow" advTm="80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93F9-8943-4753-B655-CF67F44CAB9B}"/>
              </a:ext>
            </a:extLst>
          </p:cNvPr>
          <p:cNvSpPr>
            <a:spLocks noGrp="1"/>
          </p:cNvSpPr>
          <p:nvPr>
            <p:ph type="title"/>
          </p:nvPr>
        </p:nvSpPr>
        <p:spPr>
          <a:xfrm>
            <a:off x="1154955" y="391887"/>
            <a:ext cx="3865134" cy="1670178"/>
          </a:xfrm>
        </p:spPr>
        <p:txBody>
          <a:bodyPr>
            <a:normAutofit/>
          </a:bodyPr>
          <a:lstStyle/>
          <a:p>
            <a:pPr algn="ctr"/>
            <a:r>
              <a:rPr lang="en-US" sz="2400" dirty="0">
                <a:solidFill>
                  <a:schemeClr val="bg1"/>
                </a:solidFill>
              </a:rPr>
              <a:t>How to Communicate as a Caregiver with Someone Experiencing Dementia</a:t>
            </a:r>
          </a:p>
        </p:txBody>
      </p:sp>
      <p:sp>
        <p:nvSpPr>
          <p:cNvPr id="3" name="Content Placeholder 2">
            <a:extLst>
              <a:ext uri="{FF2B5EF4-FFF2-40B4-BE49-F238E27FC236}">
                <a16:creationId xmlns:a16="http://schemas.microsoft.com/office/drawing/2014/main" id="{06DBABC5-C00F-4D9A-8A3F-D4F9A9A33350}"/>
              </a:ext>
            </a:extLst>
          </p:cNvPr>
          <p:cNvSpPr>
            <a:spLocks noGrp="1"/>
          </p:cNvSpPr>
          <p:nvPr>
            <p:ph type="body" sz="half" idx="2"/>
          </p:nvPr>
        </p:nvSpPr>
        <p:spPr>
          <a:xfrm>
            <a:off x="519289" y="2200943"/>
            <a:ext cx="5226755" cy="4053101"/>
          </a:xfrm>
        </p:spPr>
        <p:txBody>
          <a:bodyPr>
            <a:normAutofit/>
          </a:bodyPr>
          <a:lstStyle/>
          <a:p>
            <a:pPr algn="ctr">
              <a:lnSpc>
                <a:spcPts val="1605"/>
              </a:lnSpc>
            </a:pPr>
            <a:r>
              <a:rPr lang="en-US" b="1" u="sng" dirty="0">
                <a:solidFill>
                  <a:schemeClr val="bg1"/>
                </a:solidFill>
                <a:latin typeface="Calibri" panose="020F0502020204030204" pitchFamily="34" charset="0"/>
                <a:ea typeface="Calibri" panose="020F0502020204030204" pitchFamily="34" charset="0"/>
                <a:cs typeface="FS Albert"/>
              </a:rPr>
              <a:t>Body language and physical contact</a:t>
            </a: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670"/>
              </a:spcAft>
              <a:buFont typeface="Symbol" panose="05050102010706020507" pitchFamily="18" charset="2"/>
              <a:buChar char=""/>
            </a:pPr>
            <a:r>
              <a:rPr lang="en-US" sz="1500" dirty="0">
                <a:solidFill>
                  <a:schemeClr val="bg1"/>
                </a:solidFill>
                <a:latin typeface="Calibri" panose="020F0502020204030204" pitchFamily="34" charset="0"/>
                <a:ea typeface="Calibri" panose="020F0502020204030204" pitchFamily="34" charset="0"/>
                <a:cs typeface="FS Albert Light"/>
              </a:rPr>
              <a:t>A person with dementia can and will read your body language. Often non-verbal communication is easier to read and understand for someone experiencing dementia.</a:t>
            </a:r>
          </a:p>
          <a:p>
            <a:pPr lvl="0">
              <a:lnSpc>
                <a:spcPct val="107000"/>
              </a:lnSpc>
              <a:spcBef>
                <a:spcPts val="0"/>
              </a:spcBef>
              <a:spcAft>
                <a:spcPts val="670"/>
              </a:spcAft>
              <a:buFont typeface="Symbol" panose="05050102010706020507" pitchFamily="18" charset="2"/>
              <a:buChar char=""/>
            </a:pPr>
            <a:r>
              <a:rPr lang="en-US" sz="1500" dirty="0">
                <a:solidFill>
                  <a:schemeClr val="bg1"/>
                </a:solidFill>
                <a:latin typeface="Calibri" panose="020F0502020204030204" pitchFamily="34" charset="0"/>
                <a:ea typeface="Calibri" panose="020F0502020204030204" pitchFamily="34" charset="0"/>
                <a:cs typeface="FS Albert Light"/>
              </a:rPr>
              <a:t>Make sure that your body language and facial expression match what you are saying.</a:t>
            </a:r>
            <a:endPar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670"/>
              </a:spcAft>
              <a:buFont typeface="Symbol" panose="05050102010706020507" pitchFamily="18" charset="2"/>
              <a:buChar char=""/>
            </a:pPr>
            <a:r>
              <a:rPr lang="en-US" sz="1500" dirty="0">
                <a:solidFill>
                  <a:schemeClr val="bg1"/>
                </a:solidFill>
                <a:latin typeface="Calibri" panose="020F0502020204030204" pitchFamily="34" charset="0"/>
                <a:ea typeface="Calibri" panose="020F0502020204030204" pitchFamily="34" charset="0"/>
                <a:cs typeface="FS Albert Light"/>
              </a:rPr>
              <a:t>Never stand too close or stand over someone to communicate it can feel intimidating. Instead, respect the person’s personal space and drop below their eye level. This will help the person to feel more in control of the situation.</a:t>
            </a:r>
            <a:endPar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spcAft>
                <a:spcPts val="670"/>
              </a:spcAft>
              <a:buFont typeface="Symbol" panose="05050102010706020507" pitchFamily="18" charset="2"/>
              <a:buChar char=""/>
            </a:pPr>
            <a:r>
              <a:rPr lang="en-US" sz="1500" dirty="0">
                <a:solidFill>
                  <a:schemeClr val="bg1"/>
                </a:solidFill>
                <a:latin typeface="Calibri" panose="020F0502020204030204" pitchFamily="34" charset="0"/>
                <a:ea typeface="Calibri" panose="020F0502020204030204" pitchFamily="34" charset="0"/>
                <a:cs typeface="FS Albert Light"/>
              </a:rPr>
              <a:t>Use physical contact to communicate your care and affection, and to provide reassurance – don’t underestimate the reassurance you can give by holding or patting the person’s hand.</a:t>
            </a:r>
            <a:endParaRPr lang="en-US" sz="15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146" name="Picture 2" descr="Body language includes different types of nonverbal indicators ...">
            <a:extLst>
              <a:ext uri="{FF2B5EF4-FFF2-40B4-BE49-F238E27FC236}">
                <a16:creationId xmlns:a16="http://schemas.microsoft.com/office/drawing/2014/main" id="{1E404FB4-7560-4882-A9DC-519AA666C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947" y="3543171"/>
            <a:ext cx="4334462" cy="32019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haracter body language icon vector 02 free download">
            <a:extLst>
              <a:ext uri="{FF2B5EF4-FFF2-40B4-BE49-F238E27FC236}">
                <a16:creationId xmlns:a16="http://schemas.microsoft.com/office/drawing/2014/main" id="{709C7B30-CD68-4B77-8F8A-74FBD1B39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306484"/>
            <a:ext cx="3313793" cy="331379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E5DD9E5C-DA4B-4DE8-88FC-0CE9898DBC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142174"/>
      </p:ext>
    </p:extLst>
  </p:cSld>
  <p:clrMapOvr>
    <a:masterClrMapping/>
  </p:clrMapOvr>
  <mc:AlternateContent xmlns:mc="http://schemas.openxmlformats.org/markup-compatibility/2006" xmlns:p14="http://schemas.microsoft.com/office/powerpoint/2010/main">
    <mc:Choice Requires="p14">
      <p:transition spd="slow" p14:dur="2000" advTm="114873"/>
    </mc:Choice>
    <mc:Fallback xmlns="">
      <p:transition spd="slow" advTm="11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BE1E-F539-420C-97EC-0A8BBE2C20CC}"/>
              </a:ext>
            </a:extLst>
          </p:cNvPr>
          <p:cNvSpPr>
            <a:spLocks noGrp="1"/>
          </p:cNvSpPr>
          <p:nvPr>
            <p:ph type="ctrTitle"/>
          </p:nvPr>
        </p:nvSpPr>
        <p:spPr/>
        <p:txBody>
          <a:bodyPr/>
          <a:lstStyle/>
          <a:p>
            <a:pPr algn="ctr"/>
            <a:r>
              <a:rPr lang="en-US" sz="3600" dirty="0"/>
              <a:t>A Virtual Experience: An Afternoon in The Life of Someone Experiencing Dementia</a:t>
            </a:r>
          </a:p>
        </p:txBody>
      </p:sp>
      <p:sp>
        <p:nvSpPr>
          <p:cNvPr id="3" name="Subtitle 2">
            <a:extLst>
              <a:ext uri="{FF2B5EF4-FFF2-40B4-BE49-F238E27FC236}">
                <a16:creationId xmlns:a16="http://schemas.microsoft.com/office/drawing/2014/main" id="{4FD459F8-77BE-46AD-B6E3-755FE71F67DB}"/>
              </a:ext>
            </a:extLst>
          </p:cNvPr>
          <p:cNvSpPr>
            <a:spLocks noGrp="1"/>
          </p:cNvSpPr>
          <p:nvPr>
            <p:ph type="subTitle" idx="1"/>
          </p:nvPr>
        </p:nvSpPr>
        <p:spPr/>
        <p:txBody>
          <a:bodyPr/>
          <a:lstStyle/>
          <a:p>
            <a:endParaRPr lang="en-US" dirty="0"/>
          </a:p>
        </p:txBody>
      </p:sp>
      <p:pic>
        <p:nvPicPr>
          <p:cNvPr id="8" name="Audio 7">
            <a:hlinkClick r:id="" action="ppaction://media"/>
            <a:extLst>
              <a:ext uri="{FF2B5EF4-FFF2-40B4-BE49-F238E27FC236}">
                <a16:creationId xmlns:a16="http://schemas.microsoft.com/office/drawing/2014/main" id="{D9FE7AA1-92B0-4B8F-A281-63E58719D4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1336478"/>
      </p:ext>
    </p:extLst>
  </p:cSld>
  <p:clrMapOvr>
    <a:masterClrMapping/>
  </p:clrMapOvr>
  <mc:AlternateContent xmlns:mc="http://schemas.openxmlformats.org/markup-compatibility/2006" xmlns:p14="http://schemas.microsoft.com/office/powerpoint/2010/main">
    <mc:Choice Requires="p14">
      <p:transition spd="slow" p14:dur="2000" advTm="36812"/>
    </mc:Choice>
    <mc:Fallback xmlns="">
      <p:transition spd="slow" advTm="3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D6AFB-3789-4A74-BD01-F5413C67498E}"/>
              </a:ext>
            </a:extLst>
          </p:cNvPr>
          <p:cNvSpPr>
            <a:spLocks noGrp="1"/>
          </p:cNvSpPr>
          <p:nvPr>
            <p:ph type="title"/>
          </p:nvPr>
        </p:nvSpPr>
        <p:spPr/>
        <p:txBody>
          <a:bodyPr/>
          <a:lstStyle/>
          <a:p>
            <a:pPr algn="ctr"/>
            <a:r>
              <a:rPr lang="en-US" dirty="0"/>
              <a:t>What You Should Take Away From This Presentation</a:t>
            </a:r>
          </a:p>
        </p:txBody>
      </p:sp>
      <p:sp>
        <p:nvSpPr>
          <p:cNvPr id="3" name="Content Placeholder 2">
            <a:extLst>
              <a:ext uri="{FF2B5EF4-FFF2-40B4-BE49-F238E27FC236}">
                <a16:creationId xmlns:a16="http://schemas.microsoft.com/office/drawing/2014/main" id="{B3334E05-CE55-4CA7-A184-535668F8F539}"/>
              </a:ext>
            </a:extLst>
          </p:cNvPr>
          <p:cNvSpPr>
            <a:spLocks noGrp="1"/>
          </p:cNvSpPr>
          <p:nvPr>
            <p:ph idx="1"/>
          </p:nvPr>
        </p:nvSpPr>
        <p:spPr/>
        <p:txBody>
          <a:bodyPr>
            <a:normAutofit fontScale="92500" lnSpcReduction="20000"/>
          </a:bodyPr>
          <a:lstStyle/>
          <a:p>
            <a:pPr>
              <a:lnSpc>
                <a:spcPct val="200000"/>
              </a:lnSpc>
            </a:pPr>
            <a:r>
              <a:rPr lang="en-US" dirty="0"/>
              <a:t>Knowledge of what dementia is (its symptoms, diagnosis and treatment)</a:t>
            </a:r>
          </a:p>
          <a:p>
            <a:pPr>
              <a:lnSpc>
                <a:spcPct val="200000"/>
              </a:lnSpc>
            </a:pPr>
            <a:r>
              <a:rPr lang="en-US" dirty="0"/>
              <a:t>General understanding of a few specific types of dementia</a:t>
            </a:r>
          </a:p>
          <a:p>
            <a:pPr>
              <a:lnSpc>
                <a:spcPct val="200000"/>
              </a:lnSpc>
            </a:pPr>
            <a:r>
              <a:rPr lang="en-US" dirty="0"/>
              <a:t>What dementia looks like behaviorally and physically</a:t>
            </a:r>
          </a:p>
          <a:p>
            <a:pPr>
              <a:lnSpc>
                <a:spcPct val="200000"/>
              </a:lnSpc>
            </a:pPr>
            <a:r>
              <a:rPr lang="en-US" dirty="0"/>
              <a:t>How to communicate with someone experiencing dementia</a:t>
            </a:r>
          </a:p>
          <a:p>
            <a:pPr>
              <a:lnSpc>
                <a:spcPct val="200000"/>
              </a:lnSpc>
            </a:pPr>
            <a:r>
              <a:rPr lang="en-US" dirty="0"/>
              <a:t>Empathy for those experiencing dementia by watching a day in the life of someone with dementia</a:t>
            </a:r>
          </a:p>
          <a:p>
            <a:endParaRPr lang="en-US" dirty="0"/>
          </a:p>
        </p:txBody>
      </p:sp>
      <p:pic>
        <p:nvPicPr>
          <p:cNvPr id="5" name="Audio 4">
            <a:hlinkClick r:id="" action="ppaction://media"/>
            <a:extLst>
              <a:ext uri="{FF2B5EF4-FFF2-40B4-BE49-F238E27FC236}">
                <a16:creationId xmlns:a16="http://schemas.microsoft.com/office/drawing/2014/main" id="{9A164A3B-CAED-4DCA-9F35-0DEB509EA2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4832682"/>
      </p:ext>
    </p:extLst>
  </p:cSld>
  <p:clrMapOvr>
    <a:masterClrMapping/>
  </p:clrMapOvr>
  <mc:AlternateContent xmlns:mc="http://schemas.openxmlformats.org/markup-compatibility/2006" xmlns:p14="http://schemas.microsoft.com/office/powerpoint/2010/main">
    <mc:Choice Requires="p14">
      <p:transition spd="slow" p14:dur="2000" advTm="21303"/>
    </mc:Choice>
    <mc:Fallback xmlns="">
      <p:transition spd="slow" advTm="2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2C1EC-5688-4970-98F0-2DDD1DDDA982}"/>
              </a:ext>
            </a:extLst>
          </p:cNvPr>
          <p:cNvSpPr>
            <a:spLocks noGrp="1"/>
          </p:cNvSpPr>
          <p:nvPr>
            <p:ph type="title"/>
          </p:nvPr>
        </p:nvSpPr>
        <p:spPr>
          <a:xfrm>
            <a:off x="9344025" y="1603022"/>
            <a:ext cx="2199045" cy="2254603"/>
          </a:xfrm>
        </p:spPr>
        <p:txBody>
          <a:bodyPr vert="horz" lIns="91440" tIns="45720" rIns="91440" bIns="45720" rtlCol="0" anchor="b">
            <a:normAutofit/>
          </a:bodyPr>
          <a:lstStyle/>
          <a:p>
            <a:r>
              <a:rPr lang="en-US" sz="2700" b="0" i="0" kern="1200" dirty="0">
                <a:solidFill>
                  <a:srgbClr val="EBEBEB"/>
                </a:solidFill>
                <a:latin typeface="+mj-lt"/>
                <a:ea typeface="+mj-ea"/>
                <a:cs typeface="+mj-cs"/>
              </a:rPr>
              <a:t>How does a person with dementia see the world? </a:t>
            </a:r>
            <a:endParaRPr lang="en-US" sz="5400" b="0" i="0" kern="1200" dirty="0">
              <a:solidFill>
                <a:srgbClr val="EBEBEB"/>
              </a:solidFill>
              <a:latin typeface="+mj-lt"/>
              <a:ea typeface="+mj-ea"/>
              <a:cs typeface="+mj-cs"/>
            </a:endParaRPr>
          </a:p>
        </p:txBody>
      </p:sp>
      <p:pic>
        <p:nvPicPr>
          <p:cNvPr id="3" name="Online Media 2" title="How does a person with dementia see the world?">
            <a:hlinkClick r:id="" action="ppaction://media"/>
            <a:extLst>
              <a:ext uri="{FF2B5EF4-FFF2-40B4-BE49-F238E27FC236}">
                <a16:creationId xmlns:a16="http://schemas.microsoft.com/office/drawing/2014/main" id="{3964C934-E70F-4EDB-9884-A618B87EC8CB}"/>
              </a:ext>
            </a:extLst>
          </p:cNvPr>
          <p:cNvPicPr>
            <a:picLocks noGrp="1" noRot="1" noChangeAspect="1"/>
          </p:cNvPicPr>
          <p:nvPr>
            <p:ph idx="1"/>
            <a:videoFile r:link="rId1"/>
          </p:nvPr>
        </p:nvPicPr>
        <p:blipFill>
          <a:blip r:embed="rId3"/>
          <a:stretch>
            <a:fillRect/>
          </a:stretch>
        </p:blipFill>
        <p:spPr>
          <a:xfrm>
            <a:off x="649288" y="1257300"/>
            <a:ext cx="8509000" cy="478631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5949629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advTm="230000"/>
    </mc:Choice>
    <mc:Fallback>
      <p:transition spd="slow" advClick="0" advTm="2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52A98053-47FC-43C2-B427-7929621360D4}"/>
              </a:ext>
            </a:extLst>
          </p:cNvPr>
          <p:cNvSpPr>
            <a:spLocks noGrp="1"/>
          </p:cNvSpPr>
          <p:nvPr>
            <p:ph type="title"/>
          </p:nvPr>
        </p:nvSpPr>
        <p:spPr>
          <a:xfrm>
            <a:off x="1000372" y="1209957"/>
            <a:ext cx="3034580" cy="4438087"/>
          </a:xfrm>
        </p:spPr>
        <p:txBody>
          <a:bodyPr anchor="ctr">
            <a:normAutofit/>
          </a:bodyPr>
          <a:lstStyle/>
          <a:p>
            <a:pPr algn="r"/>
            <a:r>
              <a:rPr lang="en-US" sz="3200" dirty="0">
                <a:solidFill>
                  <a:schemeClr val="tx1"/>
                </a:solidFill>
              </a:rPr>
              <a:t>Take a second to breath and reflect on that clip</a:t>
            </a:r>
            <a:br>
              <a:rPr lang="en-US" sz="3200" dirty="0">
                <a:solidFill>
                  <a:schemeClr val="tx1"/>
                </a:solidFill>
              </a:rPr>
            </a:br>
            <a:endParaRPr lang="en-US" sz="3200" dirty="0">
              <a:solidFill>
                <a:schemeClr val="tx1"/>
              </a:solidFill>
            </a:endParaRP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ECF682-D618-4AE0-BDAF-F3117EBE5E17}"/>
              </a:ext>
            </a:extLst>
          </p:cNvPr>
          <p:cNvSpPr>
            <a:spLocks noGrp="1"/>
          </p:cNvSpPr>
          <p:nvPr>
            <p:ph idx="1"/>
          </p:nvPr>
        </p:nvSpPr>
        <p:spPr>
          <a:xfrm>
            <a:off x="4678424" y="1059025"/>
            <a:ext cx="5302189" cy="4739950"/>
          </a:xfrm>
        </p:spPr>
        <p:txBody>
          <a:bodyPr anchor="ctr">
            <a:normAutofit/>
          </a:bodyPr>
          <a:lstStyle/>
          <a:p>
            <a:r>
              <a:rPr lang="en-US" dirty="0">
                <a:solidFill>
                  <a:schemeClr val="tx1"/>
                </a:solidFill>
              </a:rPr>
              <a:t>How was that experience?</a:t>
            </a:r>
          </a:p>
          <a:p>
            <a:r>
              <a:rPr lang="en-US" dirty="0">
                <a:solidFill>
                  <a:schemeClr val="tx1"/>
                </a:solidFill>
              </a:rPr>
              <a:t>How are you feeling about those that you know are experiencing dementia?</a:t>
            </a:r>
          </a:p>
          <a:p>
            <a:r>
              <a:rPr lang="en-US" dirty="0">
                <a:solidFill>
                  <a:schemeClr val="tx1"/>
                </a:solidFill>
              </a:rPr>
              <a:t>Do you feel empathy for those that experience these situations every day? </a:t>
            </a:r>
          </a:p>
        </p:txBody>
      </p:sp>
      <p:pic>
        <p:nvPicPr>
          <p:cNvPr id="4" name="Audio 3">
            <a:hlinkClick r:id="" action="ppaction://media"/>
            <a:extLst>
              <a:ext uri="{FF2B5EF4-FFF2-40B4-BE49-F238E27FC236}">
                <a16:creationId xmlns:a16="http://schemas.microsoft.com/office/drawing/2014/main" id="{40001389-C29D-460F-B00A-04967EF1C8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7890466"/>
      </p:ext>
    </p:extLst>
  </p:cSld>
  <p:clrMapOvr>
    <a:masterClrMapping/>
  </p:clrMapOvr>
  <mc:AlternateContent xmlns:mc="http://schemas.openxmlformats.org/markup-compatibility/2006">
    <mc:Choice xmlns:p14="http://schemas.microsoft.com/office/powerpoint/2010/main" Requires="p14">
      <p:transition spd="slow" p14:dur="2000" advTm="60000"/>
    </mc:Choice>
    <mc:Fallback>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3D74E-84A5-49F3-A86D-492EBD39C334}"/>
              </a:ext>
            </a:extLst>
          </p:cNvPr>
          <p:cNvSpPr>
            <a:spLocks noGrp="1"/>
          </p:cNvSpPr>
          <p:nvPr>
            <p:ph type="ctrTitle"/>
          </p:nvPr>
        </p:nvSpPr>
        <p:spPr/>
        <p:txBody>
          <a:bodyPr/>
          <a:lstStyle/>
          <a:p>
            <a:r>
              <a:rPr lang="en-US" dirty="0"/>
              <a:t>Congrats you completed this presentation</a:t>
            </a:r>
          </a:p>
        </p:txBody>
      </p:sp>
      <p:sp>
        <p:nvSpPr>
          <p:cNvPr id="3" name="Subtitle 2">
            <a:extLst>
              <a:ext uri="{FF2B5EF4-FFF2-40B4-BE49-F238E27FC236}">
                <a16:creationId xmlns:a16="http://schemas.microsoft.com/office/drawing/2014/main" id="{FDEF3D03-1AF3-4E35-BB90-2F4C0BB7E2B1}"/>
              </a:ext>
            </a:extLst>
          </p:cNvPr>
          <p:cNvSpPr>
            <a:spLocks noGrp="1"/>
          </p:cNvSpPr>
          <p:nvPr>
            <p:ph type="subTitle" idx="1"/>
          </p:nvPr>
        </p:nvSpPr>
        <p:spPr/>
        <p:txBody>
          <a:bodyPr>
            <a:normAutofit fontScale="70000" lnSpcReduction="20000"/>
          </a:bodyPr>
          <a:lstStyle/>
          <a:p>
            <a:r>
              <a:rPr lang="en-US" dirty="0">
                <a:latin typeface="Aharoni" panose="02010803020104030203" pitchFamily="2" charset="-79"/>
                <a:cs typeface="Aharoni" panose="02010803020104030203" pitchFamily="2" charset="-79"/>
              </a:rPr>
              <a:t>Questions?</a:t>
            </a:r>
          </a:p>
          <a:p>
            <a:r>
              <a:rPr lang="en-US" dirty="0">
                <a:latin typeface="Aharoni" panose="02010803020104030203" pitchFamily="2" charset="-79"/>
                <a:cs typeface="Aharoni" panose="02010803020104030203" pitchFamily="2" charset="-79"/>
              </a:rPr>
              <a:t>Email Lacey Plasker at </a:t>
            </a:r>
          </a:p>
          <a:p>
            <a:r>
              <a:rPr lang="en-US" dirty="0">
                <a:latin typeface="Aharoni" panose="02010803020104030203" pitchFamily="2" charset="-79"/>
                <a:cs typeface="Aharoni" panose="02010803020104030203" pitchFamily="2" charset="-79"/>
                <a:hlinkClick r:id="rId4"/>
              </a:rPr>
              <a:t>plaskerl@co.yamhill.or.us</a:t>
            </a:r>
            <a:r>
              <a:rPr lang="en-US" dirty="0">
                <a:latin typeface="Aharoni" panose="02010803020104030203" pitchFamily="2" charset="-79"/>
                <a:cs typeface="Aharoni" panose="02010803020104030203" pitchFamily="2" charset="-79"/>
              </a:rPr>
              <a:t> </a:t>
            </a:r>
          </a:p>
        </p:txBody>
      </p:sp>
      <p:pic>
        <p:nvPicPr>
          <p:cNvPr id="4" name="Audio 3">
            <a:hlinkClick r:id="" action="ppaction://media"/>
            <a:extLst>
              <a:ext uri="{FF2B5EF4-FFF2-40B4-BE49-F238E27FC236}">
                <a16:creationId xmlns:a16="http://schemas.microsoft.com/office/drawing/2014/main" id="{BC8ACC15-67D0-49A4-BE88-DA3A128EA7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6431476"/>
      </p:ext>
    </p:extLst>
  </p:cSld>
  <p:clrMapOvr>
    <a:masterClrMapping/>
  </p:clrMapOvr>
  <mc:AlternateContent xmlns:mc="http://schemas.openxmlformats.org/markup-compatibility/2006" xmlns:p14="http://schemas.microsoft.com/office/powerpoint/2010/main">
    <mc:Choice Requires="p14">
      <p:transition spd="slow" p14:dur="2000" advTm="20033"/>
    </mc:Choice>
    <mc:Fallback xmlns="">
      <p:transition spd="slow" advTm="2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0B52-5A5D-42D0-8125-FF6C34A09B7B}"/>
              </a:ext>
            </a:extLst>
          </p:cNvPr>
          <p:cNvSpPr>
            <a:spLocks noGrp="1"/>
          </p:cNvSpPr>
          <p:nvPr>
            <p:ph type="title"/>
          </p:nvPr>
        </p:nvSpPr>
        <p:spPr/>
        <p:txBody>
          <a:bodyPr/>
          <a:lstStyle/>
          <a:p>
            <a:r>
              <a:rPr lang="en-US" dirty="0"/>
              <a:t>For More Information About Dementia </a:t>
            </a:r>
          </a:p>
        </p:txBody>
      </p:sp>
      <p:sp>
        <p:nvSpPr>
          <p:cNvPr id="3" name="Content Placeholder 2">
            <a:extLst>
              <a:ext uri="{FF2B5EF4-FFF2-40B4-BE49-F238E27FC236}">
                <a16:creationId xmlns:a16="http://schemas.microsoft.com/office/drawing/2014/main" id="{334F1E31-F1A7-40F7-B67C-3918A93D6E03}"/>
              </a:ext>
            </a:extLst>
          </p:cNvPr>
          <p:cNvSpPr>
            <a:spLocks noGrp="1"/>
          </p:cNvSpPr>
          <p:nvPr>
            <p:ph idx="1"/>
          </p:nvPr>
        </p:nvSpPr>
        <p:spPr>
          <a:xfrm>
            <a:off x="417689" y="2302933"/>
            <a:ext cx="11413067" cy="4289777"/>
          </a:xfrm>
        </p:spPr>
        <p:txBody>
          <a:bodyPr>
            <a:normAutofit/>
          </a:bodyPr>
          <a:lstStyle/>
          <a:p>
            <a:r>
              <a:rPr lang="en-US" b="1" dirty="0">
                <a:solidFill>
                  <a:schemeClr val="tx1"/>
                </a:solidFill>
                <a:hlinkClick r:id="rId4">
                  <a:extLst>
                    <a:ext uri="{A12FA001-AC4F-418D-AE19-62706E023703}">
                      <ahyp:hlinkClr xmlns:ahyp="http://schemas.microsoft.com/office/drawing/2018/hyperlinkcolor" val="tx"/>
                    </a:ext>
                  </a:extLst>
                </a:hlinkClick>
              </a:rPr>
              <a:t>www.alz.org</a:t>
            </a:r>
            <a:endParaRPr lang="en-US" b="1" dirty="0">
              <a:solidFill>
                <a:schemeClr val="tx1"/>
              </a:solidFill>
            </a:endParaRPr>
          </a:p>
          <a:p>
            <a:r>
              <a:rPr lang="en-US" b="1" dirty="0">
                <a:solidFill>
                  <a:schemeClr val="tx1"/>
                </a:solidFill>
              </a:rPr>
              <a:t>www.brainandlife.org</a:t>
            </a:r>
          </a:p>
          <a:p>
            <a:r>
              <a:rPr lang="en-US" b="1" dirty="0">
                <a:solidFill>
                  <a:schemeClr val="tx1"/>
                </a:solidFill>
              </a:rPr>
              <a:t>Dementia 101: 101 dementia related evidence-based questions and answers for health professionals, families and carers</a:t>
            </a:r>
            <a:r>
              <a:rPr lang="en-US" b="1" dirty="0"/>
              <a:t>. </a:t>
            </a:r>
            <a:r>
              <a:rPr lang="en-US" dirty="0"/>
              <a:t>by </a:t>
            </a:r>
            <a:r>
              <a:rPr lang="en-US" dirty="0">
                <a:hlinkClick r:id="rId5"/>
              </a:rPr>
              <a:t>Rachel Fitzgerald R.N</a:t>
            </a:r>
            <a:r>
              <a:rPr lang="en-US" dirty="0"/>
              <a:t> (Author), </a:t>
            </a:r>
            <a:r>
              <a:rPr lang="en-US" dirty="0">
                <a:hlinkClick r:id="rId6"/>
              </a:rPr>
              <a:t>Nick Fitzgerald R.N</a:t>
            </a:r>
            <a:r>
              <a:rPr lang="en-US" dirty="0"/>
              <a:t> (Author)</a:t>
            </a:r>
          </a:p>
          <a:p>
            <a:r>
              <a:rPr lang="en-US" b="1" dirty="0">
                <a:solidFill>
                  <a:schemeClr val="tx1"/>
                </a:solidFill>
              </a:rPr>
              <a:t>Dealing with Dementia Easy to Understand Tips and Resources for Families and Caregivers</a:t>
            </a:r>
            <a:r>
              <a:rPr lang="en-US" b="1" dirty="0"/>
              <a:t> </a:t>
            </a:r>
            <a:r>
              <a:rPr lang="en-US" dirty="0"/>
              <a:t>By: </a:t>
            </a:r>
            <a:r>
              <a:rPr lang="en-US" dirty="0">
                <a:hlinkClick r:id="rId7"/>
              </a:rPr>
              <a:t>Paige Cooper RN</a:t>
            </a:r>
            <a:endParaRPr lang="en-US" dirty="0"/>
          </a:p>
          <a:p>
            <a:pPr fontAlgn="base"/>
            <a:r>
              <a:rPr lang="en-US" b="1" dirty="0"/>
              <a:t> </a:t>
            </a:r>
            <a:r>
              <a:rPr lang="en-US" b="1" dirty="0">
                <a:solidFill>
                  <a:schemeClr val="tx1"/>
                </a:solidFill>
                <a:hlinkClick r:id="rId8">
                  <a:extLst>
                    <a:ext uri="{A12FA001-AC4F-418D-AE19-62706E023703}">
                      <ahyp:hlinkClr xmlns:ahyp="http://schemas.microsoft.com/office/drawing/2018/hyperlinkcolor" val="tx"/>
                    </a:ext>
                  </a:extLst>
                </a:hlinkClick>
              </a:rPr>
              <a:t>The 36-Hour Day: A Family Guide to Caring for People With Alzheimer’s Disease, Other Dementias, and Memory Loss in Later Life</a:t>
            </a:r>
            <a:r>
              <a:rPr lang="en-US" b="1" dirty="0">
                <a:solidFill>
                  <a:schemeClr val="tx1"/>
                </a:solidFill>
              </a:rPr>
              <a:t> </a:t>
            </a:r>
            <a:r>
              <a:rPr lang="en-US" i="1" dirty="0"/>
              <a:t>by Nancy L. Mace and Peter V. Rabins. 4th ed. Baltimore: Johns Hopkins University Press, 2006</a:t>
            </a:r>
            <a:endParaRPr lang="en-US" dirty="0"/>
          </a:p>
          <a:p>
            <a:pPr fontAlgn="base"/>
            <a:r>
              <a:rPr lang="en-US" b="1" dirty="0">
                <a:solidFill>
                  <a:schemeClr val="tx1"/>
                </a:solidFill>
                <a:hlinkClick r:id="rId9">
                  <a:extLst>
                    <a:ext uri="{A12FA001-AC4F-418D-AE19-62706E023703}">
                      <ahyp:hlinkClr xmlns:ahyp="http://schemas.microsoft.com/office/drawing/2018/hyperlinkcolor" val="tx"/>
                    </a:ext>
                  </a:extLst>
                </a:hlinkClick>
              </a:rPr>
              <a:t>Mayo Clinic Guide to Alzheimer’s Disease: The Essential Resource for Treatment, Coping and Caregiving</a:t>
            </a:r>
            <a:r>
              <a:rPr lang="en-US" b="1" dirty="0">
                <a:solidFill>
                  <a:schemeClr val="tx1"/>
                </a:solidFill>
              </a:rPr>
              <a:t> </a:t>
            </a:r>
            <a:r>
              <a:rPr lang="en-US" i="1" dirty="0"/>
              <a:t>by Ronald Petersen, ed. Rochester, MN: Mayo Clinic Health Solutions, 2006</a:t>
            </a:r>
          </a:p>
          <a:p>
            <a:pPr fontAlgn="base"/>
            <a:r>
              <a:rPr lang="en-US" i="1" dirty="0"/>
              <a:t>Inside Out (2015) Pixar movie “Memory Storage Area” “Memory Minors”</a:t>
            </a:r>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F509C613-A266-43B8-8D84-17C8F8320A4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0848929"/>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DF882-1E7E-49AF-969C-6C4A73EB7EF8}"/>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11B5643C-2666-4273-BBB4-0726033A6E08}"/>
              </a:ext>
            </a:extLst>
          </p:cNvPr>
          <p:cNvSpPr>
            <a:spLocks noGrp="1"/>
          </p:cNvSpPr>
          <p:nvPr>
            <p:ph idx="1"/>
          </p:nvPr>
        </p:nvSpPr>
        <p:spPr/>
        <p:txBody>
          <a:bodyPr/>
          <a:lstStyle/>
          <a:p>
            <a:r>
              <a:rPr lang="en-US" dirty="0">
                <a:hlinkClick r:id="rId2"/>
              </a:rPr>
              <a:t>www.alzheimers.or.uk</a:t>
            </a:r>
            <a:endParaRPr lang="en-US" dirty="0"/>
          </a:p>
          <a:p>
            <a:r>
              <a:rPr lang="en-US" dirty="0">
                <a:hlinkClick r:id="rId3"/>
              </a:rPr>
              <a:t>www.alz.org</a:t>
            </a:r>
            <a:endParaRPr lang="en-US" dirty="0"/>
          </a:p>
          <a:p>
            <a:r>
              <a:rPr lang="en-US" dirty="0">
                <a:hlinkClick r:id="rId4"/>
              </a:rPr>
              <a:t>www.mayoclinic.org</a:t>
            </a:r>
            <a:endParaRPr lang="en-US" dirty="0"/>
          </a:p>
          <a:p>
            <a:r>
              <a:rPr lang="en-US" dirty="0">
                <a:hlinkClick r:id="rId5"/>
              </a:rPr>
              <a:t>https://www.youtube.com/watch?v=q_sWiwI3yP0</a:t>
            </a:r>
            <a:endParaRPr lang="en-US" dirty="0"/>
          </a:p>
        </p:txBody>
      </p:sp>
    </p:spTree>
    <p:extLst>
      <p:ext uri="{BB962C8B-B14F-4D97-AF65-F5344CB8AC3E}">
        <p14:creationId xmlns:p14="http://schemas.microsoft.com/office/powerpoint/2010/main" val="1913660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3185-966E-4A47-8484-ABFDCF151BD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DA5DD10-ED53-4989-92E3-A8F57F51D15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57738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AAAF5F78-DD70-4C32-A3BA-4774C46571FA}"/>
              </a:ext>
            </a:extLst>
          </p:cNvPr>
          <p:cNvSpPr>
            <a:spLocks noGrp="1"/>
          </p:cNvSpPr>
          <p:nvPr>
            <p:ph type="title"/>
          </p:nvPr>
        </p:nvSpPr>
        <p:spPr>
          <a:xfrm>
            <a:off x="1000372" y="1209957"/>
            <a:ext cx="3034580" cy="4438087"/>
          </a:xfrm>
        </p:spPr>
        <p:txBody>
          <a:bodyPr anchor="ctr">
            <a:normAutofit/>
          </a:bodyPr>
          <a:lstStyle/>
          <a:p>
            <a:pPr algn="r"/>
            <a:r>
              <a:rPr lang="en-US" sz="3200" dirty="0">
                <a:solidFill>
                  <a:schemeClr val="tx1"/>
                </a:solidFill>
              </a:rPr>
              <a:t>Definition of Dementia </a:t>
            </a: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A2CBFD-8C0B-4B9D-8058-E51CACADB248}"/>
              </a:ext>
            </a:extLst>
          </p:cNvPr>
          <p:cNvSpPr>
            <a:spLocks noGrp="1"/>
          </p:cNvSpPr>
          <p:nvPr>
            <p:ph idx="1"/>
          </p:nvPr>
        </p:nvSpPr>
        <p:spPr>
          <a:xfrm>
            <a:off x="4678424" y="1059025"/>
            <a:ext cx="5302189" cy="4739950"/>
          </a:xfrm>
        </p:spPr>
        <p:txBody>
          <a:bodyPr anchor="ctr">
            <a:normAutofit/>
          </a:bodyPr>
          <a:lstStyle/>
          <a:p>
            <a:endParaRPr lang="en-US" b="1" dirty="0">
              <a:solidFill>
                <a:schemeClr val="tx1"/>
              </a:solidFill>
            </a:endParaRPr>
          </a:p>
          <a:p>
            <a:pPr marL="0" indent="0">
              <a:buNone/>
            </a:pPr>
            <a:r>
              <a:rPr lang="en-US" b="1" dirty="0">
                <a:solidFill>
                  <a:schemeClr val="tx1"/>
                </a:solidFill>
              </a:rPr>
              <a:t>A chronic or persistent disorder of the mental processes caused by brain disease or injury and marked by memory disorders, personality changes, and impaired reasoning</a:t>
            </a:r>
          </a:p>
          <a:p>
            <a:endParaRPr lang="en-US" b="1" dirty="0">
              <a:solidFill>
                <a:schemeClr val="tx1"/>
              </a:solidFill>
            </a:endParaRPr>
          </a:p>
          <a:p>
            <a:endParaRPr lang="en-US" dirty="0">
              <a:solidFill>
                <a:schemeClr val="tx1"/>
              </a:solidFill>
            </a:endParaRPr>
          </a:p>
        </p:txBody>
      </p:sp>
      <p:pic>
        <p:nvPicPr>
          <p:cNvPr id="5" name="Audio 4">
            <a:hlinkClick r:id="" action="ppaction://media"/>
            <a:extLst>
              <a:ext uri="{FF2B5EF4-FFF2-40B4-BE49-F238E27FC236}">
                <a16:creationId xmlns:a16="http://schemas.microsoft.com/office/drawing/2014/main" id="{5E9D3802-2D2D-4EE9-A2F9-953B9E547C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60958505"/>
      </p:ext>
    </p:extLst>
  </p:cSld>
  <p:clrMapOvr>
    <a:masterClrMapping/>
  </p:clrMapOvr>
  <mc:AlternateContent xmlns:mc="http://schemas.openxmlformats.org/markup-compatibility/2006" xmlns:p14="http://schemas.microsoft.com/office/powerpoint/2010/main">
    <mc:Choice Requires="p14">
      <p:transition spd="slow" p14:dur="2000" advTm="16941"/>
    </mc:Choice>
    <mc:Fallback xmlns="">
      <p:transition spd="slow" advTm="16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9" name="Rectangle 48">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0"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2" name="Rectangle 51">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2E0DE47-647E-4246-BA01-BB8250FC2CF4}"/>
              </a:ext>
            </a:extLst>
          </p:cNvPr>
          <p:cNvSpPr>
            <a:spLocks noGrp="1"/>
          </p:cNvSpPr>
          <p:nvPr>
            <p:ph type="title"/>
          </p:nvPr>
        </p:nvSpPr>
        <p:spPr>
          <a:xfrm>
            <a:off x="7007145" y="1241266"/>
            <a:ext cx="4535926" cy="3153753"/>
          </a:xfrm>
        </p:spPr>
        <p:txBody>
          <a:bodyPr vert="horz" lIns="91440" tIns="45720" rIns="91440" bIns="45720" rtlCol="0" anchor="b">
            <a:normAutofit/>
          </a:bodyPr>
          <a:lstStyle/>
          <a:p>
            <a:pPr>
              <a:lnSpc>
                <a:spcPct val="90000"/>
              </a:lnSpc>
            </a:pPr>
            <a:r>
              <a:rPr lang="en-US" sz="2600" b="0" i="0" kern="1200" dirty="0">
                <a:solidFill>
                  <a:srgbClr val="EBEBEB"/>
                </a:solidFill>
                <a:latin typeface="+mj-lt"/>
                <a:ea typeface="+mj-ea"/>
                <a:cs typeface="+mj-cs"/>
              </a:rPr>
              <a:t>Dementia is an “umbrella” term to describe the symptoms of a group of more than 100 conditions that impair memory, behavior and thinking </a:t>
            </a:r>
            <a:br>
              <a:rPr lang="en-US" sz="2600" b="0" i="0" kern="1200" dirty="0">
                <a:solidFill>
                  <a:srgbClr val="EBEBEB"/>
                </a:solidFill>
                <a:latin typeface="+mj-lt"/>
                <a:ea typeface="+mj-ea"/>
                <a:cs typeface="+mj-cs"/>
              </a:rPr>
            </a:br>
            <a:endParaRPr lang="en-US" sz="2600" b="0" i="0" kern="1200" dirty="0">
              <a:solidFill>
                <a:srgbClr val="EBEBEB"/>
              </a:solidFill>
              <a:latin typeface="+mj-lt"/>
              <a:ea typeface="+mj-ea"/>
              <a:cs typeface="+mj-cs"/>
            </a:endParaRPr>
          </a:p>
        </p:txBody>
      </p:sp>
      <p:grpSp>
        <p:nvGrpSpPr>
          <p:cNvPr id="54" name="Group 53">
            <a:extLst>
              <a:ext uri="{FF2B5EF4-FFF2-40B4-BE49-F238E27FC236}">
                <a16:creationId xmlns:a16="http://schemas.microsoft.com/office/drawing/2014/main" id="{7E2D86BB-893F-471B-AD66-50E01777C0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3" y="396837"/>
            <a:ext cx="6451503" cy="6058999"/>
            <a:chOff x="423333" y="396837"/>
            <a:chExt cx="6451503" cy="6058999"/>
          </a:xfrm>
        </p:grpSpPr>
        <p:sp>
          <p:nvSpPr>
            <p:cNvPr id="55" name="Rectangle 54">
              <a:extLst>
                <a:ext uri="{FF2B5EF4-FFF2-40B4-BE49-F238E27FC236}">
                  <a16:creationId xmlns:a16="http://schemas.microsoft.com/office/drawing/2014/main" id="{61E3F80D-79C6-468A-83E4-3FEA58556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3" y="402165"/>
              <a:ext cx="52293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56" name="Freeform 5">
              <a:extLst>
                <a:ext uri="{FF2B5EF4-FFF2-40B4-BE49-F238E27FC236}">
                  <a16:creationId xmlns:a16="http://schemas.microsoft.com/office/drawing/2014/main" id="{009504C1-96CE-44B4-8DF0-613CF9D1D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57" name="Freeform 5">
              <a:extLst>
                <a:ext uri="{FF2B5EF4-FFF2-40B4-BE49-F238E27FC236}">
                  <a16:creationId xmlns:a16="http://schemas.microsoft.com/office/drawing/2014/main" id="{1F299836-4C10-4395-B386-C0FA537C4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4" name="Picture 3" descr="Image result for dementia umbrella term">
            <a:extLst>
              <a:ext uri="{FF2B5EF4-FFF2-40B4-BE49-F238E27FC236}">
                <a16:creationId xmlns:a16="http://schemas.microsoft.com/office/drawing/2014/main" id="{57DF6552-D839-4217-BCD3-60EDEF00A4B3}"/>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588870" y="905070"/>
            <a:ext cx="5049594" cy="4866301"/>
          </a:xfrm>
          <a:prstGeom prst="rect">
            <a:avLst/>
          </a:prstGeom>
          <a:noFill/>
        </p:spPr>
      </p:pic>
      <p:pic>
        <p:nvPicPr>
          <p:cNvPr id="3" name="Audio 2">
            <a:hlinkClick r:id="" action="ppaction://media"/>
            <a:extLst>
              <a:ext uri="{FF2B5EF4-FFF2-40B4-BE49-F238E27FC236}">
                <a16:creationId xmlns:a16="http://schemas.microsoft.com/office/drawing/2014/main" id="{4A71EBD9-28AE-40B8-A642-18FE9FF22A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7257990"/>
      </p:ext>
    </p:extLst>
  </p:cSld>
  <p:clrMapOvr>
    <a:masterClrMapping/>
  </p:clrMapOvr>
  <mc:AlternateContent xmlns:mc="http://schemas.openxmlformats.org/markup-compatibility/2006" xmlns:p14="http://schemas.microsoft.com/office/powerpoint/2010/main">
    <mc:Choice Requires="p14">
      <p:transition spd="slow" p14:dur="2000" advTm="31238"/>
    </mc:Choice>
    <mc:Fallback xmlns="">
      <p:transition spd="slow" advTm="31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62B43-D411-491B-A025-2AA250D81EAC}"/>
              </a:ext>
            </a:extLst>
          </p:cNvPr>
          <p:cNvSpPr>
            <a:spLocks noGrp="1"/>
          </p:cNvSpPr>
          <p:nvPr>
            <p:ph type="title"/>
          </p:nvPr>
        </p:nvSpPr>
        <p:spPr/>
        <p:txBody>
          <a:bodyPr/>
          <a:lstStyle/>
          <a:p>
            <a:pPr algn="ctr"/>
            <a:r>
              <a:rPr lang="en-US" dirty="0"/>
              <a:t>What Causes Dementia</a:t>
            </a:r>
          </a:p>
        </p:txBody>
      </p:sp>
      <p:sp>
        <p:nvSpPr>
          <p:cNvPr id="3" name="Content Placeholder 2">
            <a:extLst>
              <a:ext uri="{FF2B5EF4-FFF2-40B4-BE49-F238E27FC236}">
                <a16:creationId xmlns:a16="http://schemas.microsoft.com/office/drawing/2014/main" id="{C27BB3C9-746F-449E-943D-AEB636582709}"/>
              </a:ext>
            </a:extLst>
          </p:cNvPr>
          <p:cNvSpPr>
            <a:spLocks noGrp="1"/>
          </p:cNvSpPr>
          <p:nvPr>
            <p:ph sz="half" idx="1"/>
          </p:nvPr>
        </p:nvSpPr>
        <p:spPr>
          <a:xfrm>
            <a:off x="6096000" y="2603500"/>
            <a:ext cx="4825158" cy="3416301"/>
          </a:xfrm>
        </p:spPr>
        <p:txBody>
          <a:bodyPr>
            <a:normAutofit lnSpcReduction="10000"/>
          </a:bodyPr>
          <a:lstStyle/>
          <a:p>
            <a:r>
              <a:rPr lang="en-US" dirty="0"/>
              <a:t>Many dementias are progressive, meaning symptoms start out slowly and gradually get worse</a:t>
            </a:r>
          </a:p>
          <a:p>
            <a:r>
              <a:rPr lang="en-US" dirty="0"/>
              <a:t>Often there is no known reason for the physical changes in the brain</a:t>
            </a:r>
          </a:p>
        </p:txBody>
      </p:sp>
      <p:sp>
        <p:nvSpPr>
          <p:cNvPr id="4" name="Content Placeholder 3">
            <a:extLst>
              <a:ext uri="{FF2B5EF4-FFF2-40B4-BE49-F238E27FC236}">
                <a16:creationId xmlns:a16="http://schemas.microsoft.com/office/drawing/2014/main" id="{9481BFEE-540E-400E-94DA-050FCDBAA6EB}"/>
              </a:ext>
            </a:extLst>
          </p:cNvPr>
          <p:cNvSpPr>
            <a:spLocks noGrp="1"/>
          </p:cNvSpPr>
          <p:nvPr>
            <p:ph sz="half" idx="2"/>
          </p:nvPr>
        </p:nvSpPr>
        <p:spPr>
          <a:xfrm>
            <a:off x="974332" y="2603500"/>
            <a:ext cx="4825159" cy="3416300"/>
          </a:xfrm>
        </p:spPr>
        <p:txBody>
          <a:bodyPr>
            <a:normAutofit lnSpcReduction="10000"/>
          </a:bodyPr>
          <a:lstStyle/>
          <a:p>
            <a:r>
              <a:rPr lang="en-US" dirty="0"/>
              <a:t>Dementia is caused by physical changes in the brain that happen as the result of the disease. As dementia progresses, the structure and chemistry of the brain changes, which causes nerve cells to die. As more nerve cells die, the brain becomes damaged. The damage interferes with the ability of brain cells to communicate with each other. When brain cells cannot communicate normally, thinking, behavior and feelings can be affected.</a:t>
            </a:r>
          </a:p>
          <a:p>
            <a:endParaRPr lang="en-US" dirty="0"/>
          </a:p>
        </p:txBody>
      </p:sp>
      <p:pic>
        <p:nvPicPr>
          <p:cNvPr id="1026" name="Picture 2" descr="Alzheimer's Disease: Brain Changes, Symptoms and Treatment | Live ...">
            <a:extLst>
              <a:ext uri="{FF2B5EF4-FFF2-40B4-BE49-F238E27FC236}">
                <a16:creationId xmlns:a16="http://schemas.microsoft.com/office/drawing/2014/main" id="{4BA47839-DF3B-451C-A7F6-1C7F26044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9911" y="4185745"/>
            <a:ext cx="3733799" cy="211257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5A5D8BBF-7E64-4537-BB18-CC1D6E7CF9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7841316"/>
      </p:ext>
    </p:extLst>
  </p:cSld>
  <p:clrMapOvr>
    <a:masterClrMapping/>
  </p:clrMapOvr>
  <mc:AlternateContent xmlns:mc="http://schemas.openxmlformats.org/markup-compatibility/2006" xmlns:p14="http://schemas.microsoft.com/office/powerpoint/2010/main">
    <mc:Choice Requires="p14">
      <p:transition spd="slow" p14:dur="2000" advTm="50188"/>
    </mc:Choice>
    <mc:Fallback xmlns="">
      <p:transition spd="slow" advTm="5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 name="Rectangle 7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5" name="Rectangle 7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79" name="Rectangle 7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9090D25-C282-4A1F-8717-3CEB4E87BBAB}"/>
              </a:ext>
            </a:extLst>
          </p:cNvPr>
          <p:cNvSpPr>
            <a:spLocks noGrp="1"/>
          </p:cNvSpPr>
          <p:nvPr>
            <p:ph type="title"/>
          </p:nvPr>
        </p:nvSpPr>
        <p:spPr>
          <a:xfrm>
            <a:off x="7865707" y="2202024"/>
            <a:ext cx="3677364" cy="2192995"/>
          </a:xfrm>
        </p:spPr>
        <p:txBody>
          <a:bodyPr vert="horz" lIns="91440" tIns="45720" rIns="91440" bIns="45720" rtlCol="0" anchor="b">
            <a:normAutofit fontScale="90000"/>
          </a:bodyPr>
          <a:lstStyle/>
          <a:p>
            <a:pPr algn="ctr">
              <a:lnSpc>
                <a:spcPct val="90000"/>
              </a:lnSpc>
            </a:pPr>
            <a:r>
              <a:rPr lang="en-US" sz="5400" b="0" i="0" kern="1200" dirty="0">
                <a:solidFill>
                  <a:srgbClr val="EBEBEB"/>
                </a:solidFill>
                <a:latin typeface="+mj-lt"/>
                <a:ea typeface="+mj-ea"/>
                <a:cs typeface="+mj-cs"/>
              </a:rPr>
              <a:t>Symptoms of Dementia</a:t>
            </a:r>
          </a:p>
        </p:txBody>
      </p:sp>
      <p:pic>
        <p:nvPicPr>
          <p:cNvPr id="4098" name="Picture 2" descr="Early symptoms | Alzheimer's Disease International">
            <a:extLst>
              <a:ext uri="{FF2B5EF4-FFF2-40B4-BE49-F238E27FC236}">
                <a16:creationId xmlns:a16="http://schemas.microsoft.com/office/drawing/2014/main" id="{A7672E1A-5CCE-418D-9658-54A70A15F61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09763" y="1381018"/>
            <a:ext cx="6470907" cy="4092848"/>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7F708E61-200E-455A-9388-9E5E231876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2679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92885"/>
    </mc:Choice>
    <mc:Fallback xmlns="">
      <p:transition spd="slow" advTm="192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87AF6-2B6F-47A9-A4AB-F6D9999129DD}"/>
              </a:ext>
            </a:extLst>
          </p:cNvPr>
          <p:cNvSpPr>
            <a:spLocks noGrp="1"/>
          </p:cNvSpPr>
          <p:nvPr>
            <p:ph type="title"/>
          </p:nvPr>
        </p:nvSpPr>
        <p:spPr>
          <a:xfrm>
            <a:off x="1222688" y="2287088"/>
            <a:ext cx="4351025" cy="2283824"/>
          </a:xfrm>
        </p:spPr>
        <p:txBody>
          <a:bodyPr/>
          <a:lstStyle/>
          <a:p>
            <a:pPr algn="ctr"/>
            <a:r>
              <a:rPr lang="en-US" dirty="0"/>
              <a:t>Diagnosis of Dementia</a:t>
            </a:r>
          </a:p>
        </p:txBody>
      </p:sp>
      <p:sp>
        <p:nvSpPr>
          <p:cNvPr id="3" name="Text Placeholder 2">
            <a:extLst>
              <a:ext uri="{FF2B5EF4-FFF2-40B4-BE49-F238E27FC236}">
                <a16:creationId xmlns:a16="http://schemas.microsoft.com/office/drawing/2014/main" id="{CD59F25C-FF8D-44CD-BF22-9B293A47F1BA}"/>
              </a:ext>
            </a:extLst>
          </p:cNvPr>
          <p:cNvSpPr>
            <a:spLocks noGrp="1"/>
          </p:cNvSpPr>
          <p:nvPr>
            <p:ph type="body" idx="1"/>
          </p:nvPr>
        </p:nvSpPr>
        <p:spPr>
          <a:xfrm>
            <a:off x="6782670" y="2302934"/>
            <a:ext cx="4709419" cy="3234269"/>
          </a:xfrm>
        </p:spPr>
        <p:txBody>
          <a:bodyPr>
            <a:normAutofit/>
          </a:bodyPr>
          <a:lstStyle/>
          <a:p>
            <a:pPr algn="ctr"/>
            <a:r>
              <a:rPr lang="en-US" sz="1800" dirty="0">
                <a:solidFill>
                  <a:schemeClr val="tx1"/>
                </a:solidFill>
              </a:rPr>
              <a:t>There is no one test to determine if someone has dementia. Doctors diagnose Alzheimer's and other types of dementia based on a careful medical history, a physical examination, laboratory tests, and the characteristic changes in thinking, day-to-day function and behavior.</a:t>
            </a:r>
          </a:p>
        </p:txBody>
      </p:sp>
      <p:pic>
        <p:nvPicPr>
          <p:cNvPr id="4" name="Audio 3">
            <a:hlinkClick r:id="" action="ppaction://media"/>
            <a:extLst>
              <a:ext uri="{FF2B5EF4-FFF2-40B4-BE49-F238E27FC236}">
                <a16:creationId xmlns:a16="http://schemas.microsoft.com/office/drawing/2014/main" id="{947C3ABE-B036-4D28-9066-B04AC583DE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2182127"/>
      </p:ext>
    </p:extLst>
  </p:cSld>
  <p:clrMapOvr>
    <a:masterClrMapping/>
  </p:clrMapOvr>
  <mc:AlternateContent xmlns:mc="http://schemas.openxmlformats.org/markup-compatibility/2006" xmlns:p14="http://schemas.microsoft.com/office/powerpoint/2010/main">
    <mc:Choice Requires="p14">
      <p:transition spd="slow" p14:dur="2000" advTm="54144"/>
    </mc:Choice>
    <mc:Fallback xmlns="">
      <p:transition spd="slow" advTm="54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2"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4" name="Rectangle 20">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6" name="Rectangle 22">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37" name="Freeform: Shape 24">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7"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EA5D2CD3-14B6-4414-83BF-7B180A78D9E4}"/>
              </a:ext>
            </a:extLst>
          </p:cNvPr>
          <p:cNvSpPr>
            <a:spLocks noGrp="1"/>
          </p:cNvSpPr>
          <p:nvPr>
            <p:ph type="title"/>
          </p:nvPr>
        </p:nvSpPr>
        <p:spPr>
          <a:xfrm>
            <a:off x="1154955" y="973668"/>
            <a:ext cx="2942210" cy="1020232"/>
          </a:xfrm>
        </p:spPr>
        <p:txBody>
          <a:bodyPr vert="horz" lIns="91440" tIns="45720" rIns="91440" bIns="45720" rtlCol="0" anchor="ctr">
            <a:normAutofit/>
          </a:bodyPr>
          <a:lstStyle/>
          <a:p>
            <a:pPr>
              <a:lnSpc>
                <a:spcPct val="90000"/>
              </a:lnSpc>
            </a:pPr>
            <a:r>
              <a:rPr lang="en-US" sz="3300" b="0" i="0" kern="1200" dirty="0">
                <a:solidFill>
                  <a:srgbClr val="EBEBEB"/>
                </a:solidFill>
                <a:latin typeface="+mj-lt"/>
                <a:ea typeface="+mj-ea"/>
                <a:cs typeface="+mj-cs"/>
              </a:rPr>
              <a:t>Dementia Treatment</a:t>
            </a:r>
          </a:p>
        </p:txBody>
      </p:sp>
      <p:pic>
        <p:nvPicPr>
          <p:cNvPr id="7" name="Graphic 6" descr="Brain">
            <a:extLst>
              <a:ext uri="{FF2B5EF4-FFF2-40B4-BE49-F238E27FC236}">
                <a16:creationId xmlns:a16="http://schemas.microsoft.com/office/drawing/2014/main" id="{3628193F-0F96-4527-AF2B-9A2747EF87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5124" y="803751"/>
            <a:ext cx="5250498" cy="5250498"/>
          </a:xfrm>
          <a:prstGeom prst="rect">
            <a:avLst/>
          </a:prstGeom>
        </p:spPr>
      </p:pic>
      <p:sp>
        <p:nvSpPr>
          <p:cNvPr id="38" name="Rectangle 28">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1" name="Oval 30">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Oval 32">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EC32AAEF-FB99-45FB-83BE-643644BB3086}"/>
              </a:ext>
            </a:extLst>
          </p:cNvPr>
          <p:cNvSpPr>
            <a:spLocks noGrp="1"/>
          </p:cNvSpPr>
          <p:nvPr>
            <p:ph type="body" sz="half" idx="2"/>
          </p:nvPr>
        </p:nvSpPr>
        <p:spPr>
          <a:xfrm>
            <a:off x="1154955" y="2120900"/>
            <a:ext cx="3133726" cy="3898900"/>
          </a:xfrm>
        </p:spPr>
        <p:txBody>
          <a:bodyPr vert="horz" lIns="91440" tIns="45720" rIns="91440" bIns="45720" rtlCol="0">
            <a:normAutofit/>
          </a:bodyPr>
          <a:lstStyle/>
          <a:p>
            <a:pPr>
              <a:buFont typeface="Wingdings 3" charset="2"/>
              <a:buChar char=""/>
            </a:pPr>
            <a:r>
              <a:rPr lang="en-US" dirty="0">
                <a:solidFill>
                  <a:srgbClr val="FFFFFF"/>
                </a:solidFill>
              </a:rPr>
              <a:t>Treatment of dementia depends on its cause. In the case of most progressive dementias, including Alzheimer's disease, there is no cure and no treatment that slows or stops its progression. But there are drug treatments that may temporarily improve symptoms.</a:t>
            </a:r>
          </a:p>
        </p:txBody>
      </p:sp>
      <p:sp>
        <p:nvSpPr>
          <p:cNvPr id="35"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pic>
        <p:nvPicPr>
          <p:cNvPr id="19" name="Audio 18">
            <a:hlinkClick r:id="" action="ppaction://media"/>
            <a:extLst>
              <a:ext uri="{FF2B5EF4-FFF2-40B4-BE49-F238E27FC236}">
                <a16:creationId xmlns:a16="http://schemas.microsoft.com/office/drawing/2014/main" id="{DF97D962-C128-4461-9EEC-537C295CED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782190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7902"/>
    </mc:Choice>
    <mc:Fallback xmlns="">
      <p:transition spd="slow" advTm="47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C030789-C525-4D1D-90A0-F48C14A76E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91BD0F81-508F-4C6D-9938-C58CC2138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49081238-0806-4285-968F-ACFC0C0FB9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80CAB4C1-E9FF-4C37-92FA-28BED3B88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0E0A7D3-8C6B-4E50-82DF-F1370F8BDD2E}"/>
              </a:ext>
            </a:extLst>
          </p:cNvPr>
          <p:cNvSpPr>
            <a:spLocks noGrp="1"/>
          </p:cNvSpPr>
          <p:nvPr>
            <p:ph type="title"/>
          </p:nvPr>
        </p:nvSpPr>
        <p:spPr>
          <a:xfrm>
            <a:off x="8382055" y="1241266"/>
            <a:ext cx="3161016" cy="3153753"/>
          </a:xfrm>
        </p:spPr>
        <p:txBody>
          <a:bodyPr vert="horz" lIns="91440" tIns="45720" rIns="91440" bIns="45720" rtlCol="0" anchor="b">
            <a:normAutofit/>
          </a:bodyPr>
          <a:lstStyle/>
          <a:p>
            <a:pPr>
              <a:lnSpc>
                <a:spcPct val="90000"/>
              </a:lnSpc>
            </a:pPr>
            <a:r>
              <a:rPr lang="en-US" sz="4200" b="0" i="0" kern="1200" dirty="0">
                <a:solidFill>
                  <a:schemeClr val="bg2"/>
                </a:solidFill>
                <a:latin typeface="+mj-lt"/>
                <a:ea typeface="+mj-ea"/>
                <a:cs typeface="+mj-cs"/>
              </a:rPr>
              <a:t>Impact of Dementia on the Physical Brain</a:t>
            </a:r>
          </a:p>
        </p:txBody>
      </p:sp>
      <p:grpSp>
        <p:nvGrpSpPr>
          <p:cNvPr id="16" name="Group 15">
            <a:extLst>
              <a:ext uri="{FF2B5EF4-FFF2-40B4-BE49-F238E27FC236}">
                <a16:creationId xmlns:a16="http://schemas.microsoft.com/office/drawing/2014/main" id="{806CAC3A-41F9-44D6-A9E6-680493E2B5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17" name="Rectangle 16">
              <a:extLst>
                <a:ext uri="{FF2B5EF4-FFF2-40B4-BE49-F238E27FC236}">
                  <a16:creationId xmlns:a16="http://schemas.microsoft.com/office/drawing/2014/main" id="{F6332D44-12FF-4DF8-A766-FACE715A7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76B3E882-88A6-4CF8-A43C-05B0AA694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8306139E-0436-4D3B-81DE-5890AD930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3" name="Picture 2" descr="Image result for the brain of different dementia">
            <a:extLst>
              <a:ext uri="{FF2B5EF4-FFF2-40B4-BE49-F238E27FC236}">
                <a16:creationId xmlns:a16="http://schemas.microsoft.com/office/drawing/2014/main" id="{1A96E5E2-E8FA-4698-8688-AAD2A564011E}"/>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1109763" y="1920154"/>
            <a:ext cx="3057864" cy="3144333"/>
          </a:xfrm>
          <a:prstGeom prst="rect">
            <a:avLst/>
          </a:prstGeom>
          <a:noFill/>
        </p:spPr>
      </p:pic>
      <p:pic>
        <p:nvPicPr>
          <p:cNvPr id="5" name="irc_mi" descr="Image result for healthy brain versus alzheimer's brain">
            <a:hlinkClick r:id="rId6"/>
            <a:extLst>
              <a:ext uri="{FF2B5EF4-FFF2-40B4-BE49-F238E27FC236}">
                <a16:creationId xmlns:a16="http://schemas.microsoft.com/office/drawing/2014/main" id="{2FBBF2C5-6EE8-436B-A8B7-77833C061125}"/>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a:off x="4331353" y="1184048"/>
            <a:ext cx="3221590" cy="2190681"/>
          </a:xfrm>
          <a:prstGeom prst="rect">
            <a:avLst/>
          </a:prstGeom>
          <a:noFill/>
        </p:spPr>
      </p:pic>
      <p:pic>
        <p:nvPicPr>
          <p:cNvPr id="4" name="irc_mi" descr="Image result for healthy brain versus alzheimer's brain">
            <a:hlinkClick r:id="rId8"/>
            <a:extLst>
              <a:ext uri="{FF2B5EF4-FFF2-40B4-BE49-F238E27FC236}">
                <a16:creationId xmlns:a16="http://schemas.microsoft.com/office/drawing/2014/main" id="{581C6765-1EF3-4D3E-B6AB-AD0A6534D731}"/>
              </a:ext>
            </a:extLst>
          </p:cNvPr>
          <p:cNvPicPr/>
          <p:nvPr/>
        </p:nvPicPr>
        <p:blipFill>
          <a:blip r:embed="rId9" cstate="print">
            <a:extLst>
              <a:ext uri="{28A0092B-C50C-407E-A947-70E740481C1C}">
                <a14:useLocalDpi xmlns:a14="http://schemas.microsoft.com/office/drawing/2010/main" val="0"/>
              </a:ext>
            </a:extLst>
          </a:blip>
          <a:stretch>
            <a:fillRect/>
          </a:stretch>
        </p:blipFill>
        <p:spPr bwMode="auto">
          <a:xfrm>
            <a:off x="4331353" y="3626019"/>
            <a:ext cx="3221590" cy="2158465"/>
          </a:xfrm>
          <a:prstGeom prst="rect">
            <a:avLst/>
          </a:prstGeom>
          <a:noFill/>
        </p:spPr>
      </p:pic>
      <p:pic>
        <p:nvPicPr>
          <p:cNvPr id="7" name="Audio 6">
            <a:hlinkClick r:id="" action="ppaction://media"/>
            <a:extLst>
              <a:ext uri="{FF2B5EF4-FFF2-40B4-BE49-F238E27FC236}">
                <a16:creationId xmlns:a16="http://schemas.microsoft.com/office/drawing/2014/main" id="{F2738824-007F-41EC-B720-85816EDE3DF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1231050"/>
      </p:ext>
    </p:extLst>
  </p:cSld>
  <p:clrMapOvr>
    <a:masterClrMapping/>
  </p:clrMapOvr>
  <mc:AlternateContent xmlns:mc="http://schemas.openxmlformats.org/markup-compatibility/2006" xmlns:p14="http://schemas.microsoft.com/office/powerpoint/2010/main">
    <mc:Choice Requires="p14">
      <p:transition spd="slow" p14:dur="2000" advTm="75933"/>
    </mc:Choice>
    <mc:Fallback xmlns="">
      <p:transition spd="slow" advTm="75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8|47.8|71.1"/>
</p:tagLst>
</file>

<file path=ppt/tags/tag2.xml><?xml version="1.0" encoding="utf-8"?>
<p:tagLst xmlns:a="http://schemas.openxmlformats.org/drawingml/2006/main" xmlns:r="http://schemas.openxmlformats.org/officeDocument/2006/relationships" xmlns:p="http://schemas.openxmlformats.org/presentationml/2006/main">
  <p:tag name="TIMING" val="|0.9|57|64.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otalTime>181</TotalTime>
  <Words>1823</Words>
  <Application>Microsoft Office PowerPoint</Application>
  <PresentationFormat>Widescreen</PresentationFormat>
  <Paragraphs>130</Paragraphs>
  <Slides>25</Slides>
  <Notes>0</Notes>
  <HiddenSlides>0</HiddenSlides>
  <MMClips>24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Aharoni</vt:lpstr>
      <vt:lpstr>Arial</vt:lpstr>
      <vt:lpstr>Calibri</vt:lpstr>
      <vt:lpstr>Century Gothic</vt:lpstr>
      <vt:lpstr>FS Albert</vt:lpstr>
      <vt:lpstr>Symbol</vt:lpstr>
      <vt:lpstr>Wingdings 3</vt:lpstr>
      <vt:lpstr>Ion Boardroom</vt:lpstr>
      <vt:lpstr>Dementia 101</vt:lpstr>
      <vt:lpstr>What You Should Take Away From This Presentation</vt:lpstr>
      <vt:lpstr>Definition of Dementia </vt:lpstr>
      <vt:lpstr>Dementia is an “umbrella” term to describe the symptoms of a group of more than 100 conditions that impair memory, behavior and thinking  </vt:lpstr>
      <vt:lpstr>What Causes Dementia</vt:lpstr>
      <vt:lpstr>Symptoms of Dementia</vt:lpstr>
      <vt:lpstr>Diagnosis of Dementia</vt:lpstr>
      <vt:lpstr>Dementia Treatment</vt:lpstr>
      <vt:lpstr>Impact of Dementia on the Physical Brain</vt:lpstr>
      <vt:lpstr>Impact of Dementia on the Physical Brain</vt:lpstr>
      <vt:lpstr>A Look at Different Forms of Dementia</vt:lpstr>
      <vt:lpstr> A Look at Different Forms of Dementia</vt:lpstr>
      <vt:lpstr>Common Behaviors of Concern</vt:lpstr>
      <vt:lpstr>How to Communicate, as a Caregiver, With Someone Experiencing Dementia</vt:lpstr>
      <vt:lpstr>How to Communicate as a Caregiver with Someone Experiencing Dementia</vt:lpstr>
      <vt:lpstr>How to Communicate as a Caregiver with Someone Experiencing Dementia</vt:lpstr>
      <vt:lpstr>How to Communicate as a Caregiver with Someone Experiencing Dementia</vt:lpstr>
      <vt:lpstr>How to Communicate as a Caregiver with Someone Experiencing Dementia</vt:lpstr>
      <vt:lpstr>A Virtual Experience: An Afternoon in The Life of Someone Experiencing Dementia</vt:lpstr>
      <vt:lpstr>How does a person with dementia see the world? </vt:lpstr>
      <vt:lpstr>Take a second to breath and reflect on that clip </vt:lpstr>
      <vt:lpstr>Congrats you completed this presentation</vt:lpstr>
      <vt:lpstr>For More Information About Dementia </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Dementia 101</dc:title>
  <dc:creator>Lacey Plasker</dc:creator>
  <cp:lastModifiedBy>Lacey Plasker</cp:lastModifiedBy>
  <cp:revision>15</cp:revision>
  <dcterms:created xsi:type="dcterms:W3CDTF">2020-07-14T21:45:27Z</dcterms:created>
  <dcterms:modified xsi:type="dcterms:W3CDTF">2020-07-31T19:08:04Z</dcterms:modified>
</cp:coreProperties>
</file>