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1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67" r:id="rId4"/>
    <p:sldId id="272" r:id="rId5"/>
    <p:sldId id="268" r:id="rId6"/>
    <p:sldId id="266" r:id="rId7"/>
    <p:sldId id="273" r:id="rId8"/>
    <p:sldId id="269" r:id="rId9"/>
    <p:sldId id="270" r:id="rId10"/>
    <p:sldId id="257" r:id="rId11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5" autoAdjust="0"/>
    <p:restoredTop sz="94660" autoAdjust="0"/>
  </p:normalViewPr>
  <p:slideViewPr>
    <p:cSldViewPr snapToGrid="0">
      <p:cViewPr varScale="1">
        <p:scale>
          <a:sx n="68" d="100"/>
          <a:sy n="68" d="100"/>
        </p:scale>
        <p:origin x="42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0B267-AA46-4A97-BB1B-7E71B8B1605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663F5-C04B-4E32-9936-74961A42AE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62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6E072-39A7-4EF3-B5FC-3D9467023C8A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1C4E9-A822-4C89-A83D-FCB2603A6C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2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1C4E9-A822-4C89-A83D-FCB2603A6C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73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1C4E9-A822-4C89-A83D-FCB2603A6C9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728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1C4E9-A822-4C89-A83D-FCB2603A6C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0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spcBef>
                <a:spcPts val="600"/>
              </a:spcBef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22959-236A-4182-9871-9414AF2D1D63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2691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1C4E9-A822-4C89-A83D-FCB2603A6C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7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22959-236A-4182-9871-9414AF2D1D63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230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1C4E9-A822-4C89-A83D-FCB2603A6C9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5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1C4E9-A822-4C89-A83D-FCB2603A6C9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9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22959-236A-4182-9871-9414AF2D1D63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429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1C4E9-A822-4C89-A83D-FCB2603A6C9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0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20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9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5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01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7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9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6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0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6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5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pendletk@co.yamhill.or.u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plaskerl@co.yamhill.or.us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mailto:arcigas@co.yamhill.or.us" TargetMode="External"/><Relationship Id="rId5" Type="http://schemas.openxmlformats.org/officeDocument/2006/relationships/hyperlink" Target="mailto:bss@co.yamhill.or.us" TargetMode="Externa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7.m4a"/><Relationship Id="rId7" Type="http://schemas.openxmlformats.org/officeDocument/2006/relationships/image" Target="../media/image5.jp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123" y="504093"/>
            <a:ext cx="10363200" cy="226523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Behavior Support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7092" y="3301132"/>
            <a:ext cx="8921262" cy="1927816"/>
          </a:xfrm>
        </p:spPr>
        <p:txBody>
          <a:bodyPr>
            <a:normAutofit fontScale="25000" lnSpcReduction="20000"/>
          </a:bodyPr>
          <a:lstStyle/>
          <a:p>
            <a:r>
              <a:rPr lang="en-US" sz="16000" dirty="0"/>
              <a:t>Behavior as communication: It is the individual’s inability to communicate that often leads to the challenging behaviors.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6F41EC-B2F0-4860-A1A8-A70973E3F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0"/>
    </mc:Choice>
    <mc:Fallback xmlns="">
      <p:transition spd="slow" advTm="2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82880"/>
            <a:ext cx="10353761" cy="870065"/>
          </a:xfrm>
        </p:spPr>
        <p:txBody>
          <a:bodyPr>
            <a:noAutofit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Provider and Consultants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83" y="1052946"/>
            <a:ext cx="11639006" cy="5491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/>
              <a:t>Yamhill County Health and Human Services</a:t>
            </a:r>
          </a:p>
          <a:p>
            <a:pPr marL="0" indent="0" algn="ctr">
              <a:buNone/>
            </a:pPr>
            <a:r>
              <a:rPr lang="en-US" sz="2400" dirty="0"/>
              <a:t>Primary email for referrals and questions: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  <a:r>
              <a:rPr lang="en-US" sz="2400" b="1" dirty="0">
                <a:latin typeface="Arial Black" panose="020B0A04020102020204" pitchFamily="34" charset="0"/>
                <a:hlinkClick r:id="rId5"/>
              </a:rPr>
              <a:t>bss@co.yamhill.or.us</a:t>
            </a:r>
            <a:endParaRPr lang="en-US" sz="24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2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2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800" b="1" u="sng" dirty="0"/>
              <a:t>Behavior Consultants Contact</a:t>
            </a:r>
          </a:p>
          <a:p>
            <a:pPr marL="0" indent="0" algn="ctr">
              <a:buNone/>
            </a:pPr>
            <a:r>
              <a:rPr lang="en-US" sz="2400" dirty="0"/>
              <a:t>Stephanie Arciga: </a:t>
            </a:r>
            <a:r>
              <a:rPr lang="en-US" sz="2400" dirty="0">
                <a:hlinkClick r:id="rId6"/>
              </a:rPr>
              <a:t>arcigas@co.yamhill.or.us</a:t>
            </a:r>
            <a:r>
              <a:rPr lang="en-US" sz="2400" dirty="0"/>
              <a:t> (971)-267-6391</a:t>
            </a:r>
          </a:p>
          <a:p>
            <a:pPr marL="0" indent="0" algn="ctr">
              <a:buNone/>
            </a:pPr>
            <a:r>
              <a:rPr lang="en-US" sz="2400" dirty="0"/>
              <a:t>Lacey Plasker: </a:t>
            </a:r>
            <a:r>
              <a:rPr lang="en-US" sz="2400" dirty="0">
                <a:hlinkClick r:id="rId7"/>
              </a:rPr>
              <a:t>plaskerl@co.yamhill.or.us</a:t>
            </a:r>
            <a:r>
              <a:rPr lang="en-US" sz="2400" dirty="0"/>
              <a:t> (971)-267-0548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b="1" u="sng" dirty="0"/>
              <a:t>Supervisor Contact</a:t>
            </a:r>
          </a:p>
          <a:p>
            <a:pPr marL="0" indent="0" algn="ctr">
              <a:buNone/>
            </a:pPr>
            <a:r>
              <a:rPr lang="en-US" sz="2400" dirty="0"/>
              <a:t>Krisan Pendleton: </a:t>
            </a:r>
            <a:r>
              <a:rPr lang="en-US" sz="2400" dirty="0">
                <a:hlinkClick r:id="rId8"/>
              </a:rPr>
              <a:t>pendletk@co.yamhill.or.us</a:t>
            </a:r>
            <a:r>
              <a:rPr lang="en-US" sz="2400" dirty="0"/>
              <a:t> (503)-472-4022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0860AD4-1388-4E4E-9B12-8DDA9F265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3"/>
    </mc:Choice>
    <mc:Fallback xmlns="">
      <p:transition spd="slow" advTm="2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348" y="195273"/>
            <a:ext cx="10353761" cy="127647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Behavior Support Services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154" y="1528354"/>
            <a:ext cx="11148646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Reduce frustration, injuries, stress, placement failures and other concerns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Focus on support within the person’s environment and improving interactions with caregivers to address: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effectLst/>
              </a:rPr>
              <a:t>*Challenging behaviors     *Cognitive processing     *Communication Skills</a:t>
            </a:r>
          </a:p>
          <a:p>
            <a:pPr marL="0" indent="0" algn="ctr">
              <a:buNone/>
            </a:pPr>
            <a:r>
              <a:rPr lang="en-US" sz="2800" i="1" dirty="0">
                <a:effectLst/>
              </a:rPr>
              <a:t>*Impulse control      *Self-help activities       *Adaptive Skills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 algn="ctr">
              <a:buNone/>
            </a:pPr>
            <a:endParaRPr lang="en-US" b="1" dirty="0">
              <a:latin typeface="Baskerville Old Face" panose="02020602080505020303" pitchFamily="18" charset="0"/>
            </a:endParaRPr>
          </a:p>
          <a:p>
            <a:pPr algn="ctr"/>
            <a:endParaRPr lang="en-US" dirty="0">
              <a:latin typeface="Baskerville Old Face" panose="02020602080505020303" pitchFamily="18" charset="0"/>
            </a:endParaRPr>
          </a:p>
          <a:p>
            <a:pPr algn="ctr"/>
            <a:endParaRPr lang="en-US" dirty="0">
              <a:latin typeface="Baskerville Old Face" panose="02020602080505020303" pitchFamily="18" charset="0"/>
            </a:endParaRPr>
          </a:p>
          <a:p>
            <a:pPr algn="ctr"/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B36484-7694-4ABE-8913-FF9135A67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8"/>
    </mc:Choice>
    <mc:Fallback xmlns="">
      <p:transition spd="slow" advTm="33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428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877" y="105507"/>
            <a:ext cx="10972800" cy="961294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Behavior Support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354" y="1146558"/>
            <a:ext cx="11035323" cy="54581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/>
              <a:t>Provide support by assisting with the following: </a:t>
            </a:r>
          </a:p>
          <a:p>
            <a:pPr marL="0" indent="0" algn="ctr">
              <a:buNone/>
            </a:pPr>
            <a:endParaRPr lang="en-US" sz="1200" dirty="0"/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dirty="0"/>
              <a:t>Training and education for caregivers 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dirty="0"/>
              <a:t>Help care providers improve their skills and relationships with clients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dirty="0"/>
              <a:t>Assist in sustaining placement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dirty="0"/>
              <a:t>Assist in positively changing the environment for clients and their caregivers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dirty="0"/>
              <a:t>Provide support to meet needs and problems behaviors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dirty="0"/>
              <a:t>Assist in increasing client’s quality of life</a:t>
            </a:r>
          </a:p>
          <a:p>
            <a:pPr marL="0" indent="0" algn="ctr">
              <a:buNone/>
            </a:pPr>
            <a:endParaRPr lang="en-US" sz="2600" i="1" dirty="0"/>
          </a:p>
          <a:p>
            <a:pPr marL="0" indent="0" algn="ctr">
              <a:buNone/>
            </a:pPr>
            <a:r>
              <a:rPr lang="en-US" i="1" dirty="0"/>
              <a:t>*** We work directly with the Staff; our goal is </a:t>
            </a:r>
            <a:r>
              <a:rPr lang="en-US" b="1" i="1" u="sng" dirty="0"/>
              <a:t>not</a:t>
            </a:r>
            <a:r>
              <a:rPr lang="en-US" i="1" dirty="0"/>
              <a:t> to change the client***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78D240-403F-48BE-9F0A-BE3CFDC1D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86"/>
    </mc:Choice>
    <mc:Fallback xmlns="">
      <p:transition spd="slow" advTm="4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94AFAF-ACC0-41BD-9D49-87CA7D0E6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347722"/>
            <a:ext cx="4270248" cy="552226"/>
          </a:xfrm>
        </p:spPr>
        <p:txBody>
          <a:bodyPr>
            <a:normAutofit/>
          </a:bodyPr>
          <a:lstStyle/>
          <a:p>
            <a:r>
              <a:rPr lang="en-US" sz="2800" dirty="0"/>
              <a:t>Eligible if: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1D233-F9C0-4086-94B3-FF244DF60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1247" y="3143250"/>
            <a:ext cx="4392437" cy="2596776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Medicaid, HCBC Community First Choice State Plan Option</a:t>
            </a:r>
          </a:p>
          <a:p>
            <a:r>
              <a:rPr lang="en-US" sz="2600" dirty="0"/>
              <a:t>Currently living in an Adult Foster Home, Assisted Living Facility, Memory Care, specialty AFH or living at home with hired in-home caregivers and has agreed to services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D6D61-EDE0-460E-869C-4E865B6FE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0417" y="3017520"/>
            <a:ext cx="5341654" cy="2596776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Currently living in a nursing home or is in the hospital</a:t>
            </a:r>
          </a:p>
          <a:p>
            <a:r>
              <a:rPr lang="en-US" sz="2400" dirty="0"/>
              <a:t>Receiving a service payment which duplicates BSS</a:t>
            </a:r>
          </a:p>
          <a:p>
            <a:r>
              <a:rPr lang="en-US" sz="2400" dirty="0"/>
              <a:t>Living at home with in-home caregivers but has NOT agreed to the service</a:t>
            </a:r>
          </a:p>
          <a:p>
            <a:r>
              <a:rPr lang="en-US" sz="2400" dirty="0"/>
              <a:t>Is in an unstable medical or mental health condition needing immediate attention from medical and/or mental health professionals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81601-8C54-4956-88E6-00E6E5C6C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079" y="2354176"/>
            <a:ext cx="4270248" cy="552226"/>
          </a:xfrm>
        </p:spPr>
        <p:txBody>
          <a:bodyPr>
            <a:normAutofit/>
          </a:bodyPr>
          <a:lstStyle/>
          <a:p>
            <a:r>
              <a:rPr lang="en-US" sz="2800" dirty="0"/>
              <a:t>Not Eligible: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EC5A2B-6C1A-4850-9DD1-2620EBD3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0062"/>
            <a:ext cx="9870141" cy="14733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Who is eligible for Behavior Support Services?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3CE22-05B1-4F43-9C28-D472FAE36C92}"/>
              </a:ext>
            </a:extLst>
          </p:cNvPr>
          <p:cNvSpPr/>
          <p:nvPr/>
        </p:nvSpPr>
        <p:spPr>
          <a:xfrm>
            <a:off x="3335525" y="5808606"/>
            <a:ext cx="5341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***Behavioral Support is </a:t>
            </a:r>
            <a:r>
              <a:rPr lang="en-US" b="1" i="1" u="sng" dirty="0"/>
              <a:t>not</a:t>
            </a:r>
            <a:r>
              <a:rPr lang="en-US" dirty="0"/>
              <a:t> a mental health service***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B41BEE5-9562-4797-BDCD-BEB50E1E1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6"/>
    </mc:Choice>
    <mc:Fallback xmlns="">
      <p:transition spd="slow" advTm="8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rcigas\Desktop\Blank BSS referral request 2017_Page_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1" y="240957"/>
            <a:ext cx="5404340" cy="621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rcigas\Desktop\Blank BSS referral request 2017_Page_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6" y="246185"/>
            <a:ext cx="5427783" cy="620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5261" y="1875692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Please provide as much information regarding behaviors…</a:t>
            </a:r>
            <a:endParaRPr lang="es-MX" sz="1200" b="1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13431C-91BE-4F75-B037-3CFF3FC18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5"/>
    </mc:Choice>
    <mc:Fallback xmlns="">
      <p:transition spd="slow" advTm="39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78823"/>
            <a:ext cx="10353761" cy="87521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skerville Old Face" panose="02020602080505020303" pitchFamily="18" charset="0"/>
              </a:rPr>
              <a:t>Important timelines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219" y="1577788"/>
            <a:ext cx="10353762" cy="443727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BSS team has </a:t>
            </a:r>
            <a:r>
              <a:rPr lang="en-US" sz="2000" u="sng" dirty="0"/>
              <a:t>2 business days </a:t>
            </a:r>
            <a:r>
              <a:rPr lang="en-US" sz="2000" dirty="0"/>
              <a:t>to respond to the referral </a:t>
            </a:r>
            <a:r>
              <a:rPr lang="en-US" i="1" dirty="0"/>
              <a:t>(accepted-pending activation list, denied or activated)</a:t>
            </a:r>
          </a:p>
          <a:p>
            <a:pPr marL="0" indent="0">
              <a:buNone/>
            </a:pPr>
            <a:endParaRPr lang="en-US" sz="1050" i="1" dirty="0"/>
          </a:p>
          <a:p>
            <a:r>
              <a:rPr lang="en-US" sz="2000" dirty="0"/>
              <a:t>Once a case is </a:t>
            </a:r>
            <a:r>
              <a:rPr lang="en-US" sz="2000" b="1" i="1" dirty="0"/>
              <a:t>activated</a:t>
            </a:r>
            <a:r>
              <a:rPr lang="en-US" sz="2000" dirty="0"/>
              <a:t> the consultant has </a:t>
            </a:r>
            <a:r>
              <a:rPr lang="en-US" sz="2000" u="sng" dirty="0"/>
              <a:t>5 business days </a:t>
            </a:r>
            <a:r>
              <a:rPr lang="en-US" sz="2000" dirty="0"/>
              <a:t>to see a client/provider</a:t>
            </a:r>
          </a:p>
          <a:p>
            <a:pPr marL="0" indent="0">
              <a:buNone/>
            </a:pPr>
            <a:endParaRPr lang="en-US" sz="1050" dirty="0"/>
          </a:p>
          <a:p>
            <a:r>
              <a:rPr lang="en-US" sz="2000" u="sng" dirty="0"/>
              <a:t>20 business days</a:t>
            </a:r>
            <a:r>
              <a:rPr lang="en-US" sz="2000" dirty="0"/>
              <a:t> for plan development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Consultant gets around </a:t>
            </a:r>
            <a:r>
              <a:rPr lang="en-US" sz="2000" u="sng" dirty="0"/>
              <a:t>120 days and 40 hours </a:t>
            </a:r>
            <a:r>
              <a:rPr lang="en-US" sz="2000" dirty="0"/>
              <a:t>to consult on a case (can get additional 40 hours)</a:t>
            </a:r>
          </a:p>
          <a:p>
            <a:pPr marL="0" indent="0">
              <a:buNone/>
            </a:pPr>
            <a:endParaRPr lang="en-US" sz="1050" dirty="0"/>
          </a:p>
          <a:p>
            <a:r>
              <a:rPr lang="en-US" sz="2000" dirty="0"/>
              <a:t>A case can be </a:t>
            </a:r>
            <a:r>
              <a:rPr lang="en-US" sz="2000" i="1" u="sng" dirty="0"/>
              <a:t>suspended</a:t>
            </a:r>
            <a:r>
              <a:rPr lang="en-US" sz="2000" dirty="0"/>
              <a:t> for reasons such as a short hospitalization, short term rehabilitation, or recent loss of a caregiver (in-home)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A client can receive behavior support once a year (Timeline starts over)</a:t>
            </a:r>
          </a:p>
          <a:p>
            <a:endParaRPr lang="en-US" sz="2000" u="sng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F22DE1-3592-4907-8C7F-0C91F8070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43"/>
    </mc:Choice>
    <mc:Fallback xmlns="">
      <p:transition spd="slow" advTm="11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E12F-E7AC-4009-BF8A-6C0632A8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068" y="101282"/>
            <a:ext cx="8242043" cy="996443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What do you as a referring case manager receive from us: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7BF11-CFE5-41B2-8DA8-B19275A11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79" y="1447800"/>
            <a:ext cx="4598875" cy="468904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8B15F5-B6DD-4708-85A5-0B8CA5889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20" y="1214417"/>
            <a:ext cx="3521096" cy="4583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B3193E-3DB3-422C-A6CB-83CAFB8D4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9576" y="1214417"/>
            <a:ext cx="4807668" cy="3169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3FF6A3-5111-4E10-ABFC-2397286E7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1205" y="1214417"/>
            <a:ext cx="3348395" cy="4583068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CEB0BF0-642F-4685-AA06-5DDA540146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3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1"/>
    </mc:Choice>
    <mc:Fallback xmlns="">
      <p:transition spd="slow" advTm="31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56754"/>
            <a:ext cx="9421586" cy="108421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Important things to know as a referring case 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021" y="1507351"/>
            <a:ext cx="10940143" cy="54374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It’s appropriate to make a referral when Providers state they are having difficulties with a client or conflicts are noted when visiting the home or facility.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If a client that has already had behavior support and relocates, please remember to send the existing behavior plan to the new provider.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If a client has already received behavior support, please attempt these strategies before re-referring:</a:t>
            </a:r>
          </a:p>
          <a:p>
            <a:pPr marL="1028700" indent="-342900">
              <a:buFont typeface="Wingdings" panose="05000000000000000000" pitchFamily="2" charset="2"/>
              <a:buChar char="q"/>
            </a:pPr>
            <a:r>
              <a:rPr lang="en-US" sz="2000" dirty="0"/>
              <a:t>Review the behavior plan with the provider and see if they are attempting any of the strategies provided</a:t>
            </a:r>
          </a:p>
          <a:p>
            <a:pPr marL="1028700" indent="-342900">
              <a:buFont typeface="Wingdings" panose="05000000000000000000" pitchFamily="2" charset="2"/>
              <a:buChar char="q"/>
            </a:pPr>
            <a:r>
              <a:rPr lang="en-US" sz="2000" dirty="0"/>
              <a:t>See if there are new behaviors that are not addressed in the plan</a:t>
            </a:r>
          </a:p>
          <a:p>
            <a:pPr marL="1028700" indent="-342900">
              <a:buFont typeface="Wingdings" panose="05000000000000000000" pitchFamily="2" charset="2"/>
              <a:buChar char="q"/>
            </a:pPr>
            <a:r>
              <a:rPr lang="en-US" sz="2000" dirty="0"/>
              <a:t>Talk with client about other supports such as: mental health counseling,  AA, chemical dependency, physical therapy, senior peer support, etc. 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EDD54FF-8ABE-43EB-915F-8302C09F36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48"/>
    </mc:Choice>
    <mc:Fallback xmlns="">
      <p:transition spd="slow" advTm="7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709749"/>
          </a:xfrm>
        </p:spPr>
        <p:txBody>
          <a:bodyPr>
            <a:noAutofit/>
          </a:bodyPr>
          <a:lstStyle/>
          <a:p>
            <a:r>
              <a:rPr lang="en-US" sz="3600" dirty="0"/>
              <a:t>Please let us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319349"/>
            <a:ext cx="10353762" cy="50814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As soon as possible if a client has moved to a new placement, no longer qualifies for APD services, or has passed away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If there has been a case manager change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When the case has been transferred to a different county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If there are any new concerns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Of any major special circumstances such as a loss of funding, loss of in-home caregiver,  hospitalization, arrest, etc.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The best and fastest way to reach you as a case manager (phone, email, in-person)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976469-D742-41D3-9F17-A4E5F8B66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1"/>
    </mc:Choice>
    <mc:Fallback xmlns="">
      <p:transition spd="slow" advTm="4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8.9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706</Words>
  <Application>Microsoft Office PowerPoint</Application>
  <PresentationFormat>Widescreen</PresentationFormat>
  <Paragraphs>84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Baskerville Old Face</vt:lpstr>
      <vt:lpstr>Calibri</vt:lpstr>
      <vt:lpstr>Gill Sans MT</vt:lpstr>
      <vt:lpstr>Wingdings</vt:lpstr>
      <vt:lpstr>Parcel</vt:lpstr>
      <vt:lpstr>Behavior Support Services</vt:lpstr>
      <vt:lpstr>Behavior Support Services Objectives</vt:lpstr>
      <vt:lpstr>Behavior Support Services</vt:lpstr>
      <vt:lpstr>Who is eligible for Behavior Support Services?</vt:lpstr>
      <vt:lpstr>PowerPoint Presentation</vt:lpstr>
      <vt:lpstr>Important timelines to know</vt:lpstr>
      <vt:lpstr>What do you as a referring case manager receive from us: </vt:lpstr>
      <vt:lpstr>Important things to know as a referring case manager</vt:lpstr>
      <vt:lpstr>Please let us know</vt:lpstr>
      <vt:lpstr>Provider and Consultants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Behavioral Support Services</dc:title>
  <dc:creator>Stephanie Arciga</dc:creator>
  <cp:lastModifiedBy>Stephanie Arciga</cp:lastModifiedBy>
  <cp:revision>48</cp:revision>
  <dcterms:created xsi:type="dcterms:W3CDTF">2020-04-21T23:49:21Z</dcterms:created>
  <dcterms:modified xsi:type="dcterms:W3CDTF">2020-05-05T18:43:51Z</dcterms:modified>
</cp:coreProperties>
</file>