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21"/>
  </p:notesMasterIdLst>
  <p:sldIdLst>
    <p:sldId id="256" r:id="rId2"/>
    <p:sldId id="258" r:id="rId3"/>
    <p:sldId id="264" r:id="rId4"/>
    <p:sldId id="272" r:id="rId5"/>
    <p:sldId id="285" r:id="rId6"/>
    <p:sldId id="259" r:id="rId7"/>
    <p:sldId id="293" r:id="rId8"/>
    <p:sldId id="273" r:id="rId9"/>
    <p:sldId id="279" r:id="rId10"/>
    <p:sldId id="287" r:id="rId11"/>
    <p:sldId id="288" r:id="rId12"/>
    <p:sldId id="289" r:id="rId13"/>
    <p:sldId id="290" r:id="rId14"/>
    <p:sldId id="291" r:id="rId15"/>
    <p:sldId id="292" r:id="rId16"/>
    <p:sldId id="286" r:id="rId17"/>
    <p:sldId id="276" r:id="rId18"/>
    <p:sldId id="275"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24" autoAdjust="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01C53-16B1-445B-AFFD-0984F9029D1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AA02518-CA3F-47A5-991D-77B2B2F1990D}">
      <dgm:prSet/>
      <dgm:spPr/>
      <dgm:t>
        <a:bodyPr/>
        <a:lstStyle/>
        <a:p>
          <a:r>
            <a:rPr lang="en-US" dirty="0"/>
            <a:t>What are some examples of sexual behaviors in the care setting? </a:t>
          </a:r>
        </a:p>
      </dgm:t>
    </dgm:pt>
    <dgm:pt modelId="{01DC94FC-C38B-4819-87D4-E013157685F0}" type="parTrans" cxnId="{ABEB7D7D-49C3-434E-ABEB-52759E68DB78}">
      <dgm:prSet/>
      <dgm:spPr/>
      <dgm:t>
        <a:bodyPr/>
        <a:lstStyle/>
        <a:p>
          <a:endParaRPr lang="en-US"/>
        </a:p>
      </dgm:t>
    </dgm:pt>
    <dgm:pt modelId="{7DB5DF6F-AD2F-4349-A355-BDCC8DB69161}" type="sibTrans" cxnId="{ABEB7D7D-49C3-434E-ABEB-52759E68DB78}">
      <dgm:prSet/>
      <dgm:spPr/>
      <dgm:t>
        <a:bodyPr/>
        <a:lstStyle/>
        <a:p>
          <a:endParaRPr lang="en-US"/>
        </a:p>
      </dgm:t>
    </dgm:pt>
    <dgm:pt modelId="{B3B94A20-AC19-4C89-86FE-BDC8DCD96DDE}">
      <dgm:prSet/>
      <dgm:spPr/>
      <dgm:t>
        <a:bodyPr/>
        <a:lstStyle/>
        <a:p>
          <a:r>
            <a:rPr lang="en-US" dirty="0"/>
            <a:t>What makes them unwanted, inappropriate and challenging? </a:t>
          </a:r>
        </a:p>
      </dgm:t>
    </dgm:pt>
    <dgm:pt modelId="{43F59BB5-394A-482F-B213-CCFA85C2E793}" type="parTrans" cxnId="{F3D4FF75-39CD-4DDD-8516-F4DDDC60DB6D}">
      <dgm:prSet/>
      <dgm:spPr/>
      <dgm:t>
        <a:bodyPr/>
        <a:lstStyle/>
        <a:p>
          <a:endParaRPr lang="en-US"/>
        </a:p>
      </dgm:t>
    </dgm:pt>
    <dgm:pt modelId="{1AB7C91B-FC61-489E-A357-1722D45FFC2B}" type="sibTrans" cxnId="{F3D4FF75-39CD-4DDD-8516-F4DDDC60DB6D}">
      <dgm:prSet/>
      <dgm:spPr/>
      <dgm:t>
        <a:bodyPr/>
        <a:lstStyle/>
        <a:p>
          <a:endParaRPr lang="en-US"/>
        </a:p>
      </dgm:t>
    </dgm:pt>
    <dgm:pt modelId="{B8016EA0-D822-4E9D-9126-D7F03839A560}">
      <dgm:prSet/>
      <dgm:spPr/>
      <dgm:t>
        <a:bodyPr/>
        <a:lstStyle/>
        <a:p>
          <a:r>
            <a:rPr lang="en-US" dirty="0"/>
            <a:t>Who experiences these behaviors?</a:t>
          </a:r>
        </a:p>
        <a:p>
          <a:endParaRPr lang="en-US" dirty="0"/>
        </a:p>
      </dgm:t>
    </dgm:pt>
    <dgm:pt modelId="{624A2FD1-2EF6-4C5E-AE77-4CF7CB52B457}" type="parTrans" cxnId="{998DB5C6-8728-4725-B33D-E1EE33F9D22C}">
      <dgm:prSet/>
      <dgm:spPr/>
      <dgm:t>
        <a:bodyPr/>
        <a:lstStyle/>
        <a:p>
          <a:endParaRPr lang="en-US"/>
        </a:p>
      </dgm:t>
    </dgm:pt>
    <dgm:pt modelId="{98D1345C-B10E-4136-A264-3D4A26D46A90}" type="sibTrans" cxnId="{998DB5C6-8728-4725-B33D-E1EE33F9D22C}">
      <dgm:prSet/>
      <dgm:spPr/>
      <dgm:t>
        <a:bodyPr/>
        <a:lstStyle/>
        <a:p>
          <a:endParaRPr lang="en-US"/>
        </a:p>
      </dgm:t>
    </dgm:pt>
    <dgm:pt modelId="{014CDDA8-C3D8-4640-9E92-3E57EE5D5C66}">
      <dgm:prSet/>
      <dgm:spPr/>
      <dgm:t>
        <a:bodyPr/>
        <a:lstStyle/>
        <a:p>
          <a:r>
            <a:rPr lang="en-US" dirty="0"/>
            <a:t>What are some strategies that you can implement when it comes to sexual behaviors in the care setting?  </a:t>
          </a:r>
        </a:p>
      </dgm:t>
    </dgm:pt>
    <dgm:pt modelId="{99E86370-246D-425F-9A41-7344C77C023B}" type="parTrans" cxnId="{4AF2779A-9C3C-44DA-BE6E-3DB1DCB6C393}">
      <dgm:prSet/>
      <dgm:spPr/>
      <dgm:t>
        <a:bodyPr/>
        <a:lstStyle/>
        <a:p>
          <a:endParaRPr lang="en-US"/>
        </a:p>
      </dgm:t>
    </dgm:pt>
    <dgm:pt modelId="{8A42F02E-FB1F-4DC4-BC2A-926100882BE8}" type="sibTrans" cxnId="{4AF2779A-9C3C-44DA-BE6E-3DB1DCB6C393}">
      <dgm:prSet/>
      <dgm:spPr/>
      <dgm:t>
        <a:bodyPr/>
        <a:lstStyle/>
        <a:p>
          <a:endParaRPr lang="en-US"/>
        </a:p>
      </dgm:t>
    </dgm:pt>
    <dgm:pt modelId="{D6E4AEC8-0D78-4129-88E2-2367AFDEF11F}" type="pres">
      <dgm:prSet presAssocID="{D6101C53-16B1-445B-AFFD-0984F9029D12}" presName="vert0" presStyleCnt="0">
        <dgm:presLayoutVars>
          <dgm:dir/>
          <dgm:animOne val="branch"/>
          <dgm:animLvl val="lvl"/>
        </dgm:presLayoutVars>
      </dgm:prSet>
      <dgm:spPr/>
    </dgm:pt>
    <dgm:pt modelId="{27A44BFA-A69E-4345-9395-EA9DE786EEDA}" type="pres">
      <dgm:prSet presAssocID="{CAA02518-CA3F-47A5-991D-77B2B2F1990D}" presName="thickLine" presStyleLbl="alignNode1" presStyleIdx="0" presStyleCnt="4"/>
      <dgm:spPr/>
    </dgm:pt>
    <dgm:pt modelId="{C00917D2-F307-4036-97A3-178CF777CED1}" type="pres">
      <dgm:prSet presAssocID="{CAA02518-CA3F-47A5-991D-77B2B2F1990D}" presName="horz1" presStyleCnt="0"/>
      <dgm:spPr/>
    </dgm:pt>
    <dgm:pt modelId="{EBBF7CA4-82E3-4699-9441-EA5B09379D60}" type="pres">
      <dgm:prSet presAssocID="{CAA02518-CA3F-47A5-991D-77B2B2F1990D}" presName="tx1" presStyleLbl="revTx" presStyleIdx="0" presStyleCnt="4"/>
      <dgm:spPr/>
    </dgm:pt>
    <dgm:pt modelId="{FBAFD778-3DAB-4095-94ED-9975E0381145}" type="pres">
      <dgm:prSet presAssocID="{CAA02518-CA3F-47A5-991D-77B2B2F1990D}" presName="vert1" presStyleCnt="0"/>
      <dgm:spPr/>
    </dgm:pt>
    <dgm:pt modelId="{26820A15-6CDC-47D4-86FB-516052621B34}" type="pres">
      <dgm:prSet presAssocID="{B3B94A20-AC19-4C89-86FE-BDC8DCD96DDE}" presName="thickLine" presStyleLbl="alignNode1" presStyleIdx="1" presStyleCnt="4"/>
      <dgm:spPr/>
    </dgm:pt>
    <dgm:pt modelId="{6E7BC2F9-2E94-4821-B76C-8A4E3294E9E5}" type="pres">
      <dgm:prSet presAssocID="{B3B94A20-AC19-4C89-86FE-BDC8DCD96DDE}" presName="horz1" presStyleCnt="0"/>
      <dgm:spPr/>
    </dgm:pt>
    <dgm:pt modelId="{53800890-BF28-447F-9740-E8A4BE3BE55B}" type="pres">
      <dgm:prSet presAssocID="{B3B94A20-AC19-4C89-86FE-BDC8DCD96DDE}" presName="tx1" presStyleLbl="revTx" presStyleIdx="1" presStyleCnt="4" custScaleY="132856"/>
      <dgm:spPr/>
    </dgm:pt>
    <dgm:pt modelId="{9EB2C7D8-69C2-4B48-8DC8-E6A95FF68BD6}" type="pres">
      <dgm:prSet presAssocID="{B3B94A20-AC19-4C89-86FE-BDC8DCD96DDE}" presName="vert1" presStyleCnt="0"/>
      <dgm:spPr/>
    </dgm:pt>
    <dgm:pt modelId="{203014C4-1BCF-40A6-988B-CAE5D12A1247}" type="pres">
      <dgm:prSet presAssocID="{B8016EA0-D822-4E9D-9126-D7F03839A560}" presName="thickLine" presStyleLbl="alignNode1" presStyleIdx="2" presStyleCnt="4"/>
      <dgm:spPr/>
    </dgm:pt>
    <dgm:pt modelId="{EDCA66B9-E6E0-4E43-A85C-C4CAF8456DFB}" type="pres">
      <dgm:prSet presAssocID="{B8016EA0-D822-4E9D-9126-D7F03839A560}" presName="horz1" presStyleCnt="0"/>
      <dgm:spPr/>
    </dgm:pt>
    <dgm:pt modelId="{5A3F7D89-1586-41A5-88C7-A543C9FC6677}" type="pres">
      <dgm:prSet presAssocID="{B8016EA0-D822-4E9D-9126-D7F03839A560}" presName="tx1" presStyleLbl="revTx" presStyleIdx="2" presStyleCnt="4"/>
      <dgm:spPr/>
    </dgm:pt>
    <dgm:pt modelId="{A693E5C3-90EC-4F5C-92E1-6898D61A7839}" type="pres">
      <dgm:prSet presAssocID="{B8016EA0-D822-4E9D-9126-D7F03839A560}" presName="vert1" presStyleCnt="0"/>
      <dgm:spPr/>
    </dgm:pt>
    <dgm:pt modelId="{75F7C7C4-AE9E-44F0-9AC8-1ED948EAF40C}" type="pres">
      <dgm:prSet presAssocID="{014CDDA8-C3D8-4640-9E92-3E57EE5D5C66}" presName="thickLine" presStyleLbl="alignNode1" presStyleIdx="3" presStyleCnt="4"/>
      <dgm:spPr/>
    </dgm:pt>
    <dgm:pt modelId="{6C00EEC1-CE81-4740-87EF-B9C46CD70F49}" type="pres">
      <dgm:prSet presAssocID="{014CDDA8-C3D8-4640-9E92-3E57EE5D5C66}" presName="horz1" presStyleCnt="0"/>
      <dgm:spPr/>
    </dgm:pt>
    <dgm:pt modelId="{793F5C06-DC0F-4E6C-9FA3-ECB89276C190}" type="pres">
      <dgm:prSet presAssocID="{014CDDA8-C3D8-4640-9E92-3E57EE5D5C66}" presName="tx1" presStyleLbl="revTx" presStyleIdx="3" presStyleCnt="4"/>
      <dgm:spPr/>
    </dgm:pt>
    <dgm:pt modelId="{0FD9CC8F-D04D-4A67-9233-ECBD1341717D}" type="pres">
      <dgm:prSet presAssocID="{014CDDA8-C3D8-4640-9E92-3E57EE5D5C66}" presName="vert1" presStyleCnt="0"/>
      <dgm:spPr/>
    </dgm:pt>
  </dgm:ptLst>
  <dgm:cxnLst>
    <dgm:cxn modelId="{7A882321-3D46-4D6C-B9D8-0648B08ED152}" type="presOf" srcId="{D6101C53-16B1-445B-AFFD-0984F9029D12}" destId="{D6E4AEC8-0D78-4129-88E2-2367AFDEF11F}" srcOrd="0" destOrd="0" presId="urn:microsoft.com/office/officeart/2008/layout/LinedList"/>
    <dgm:cxn modelId="{842A8123-0406-4CAE-A75B-0846B0BFB395}" type="presOf" srcId="{B8016EA0-D822-4E9D-9126-D7F03839A560}" destId="{5A3F7D89-1586-41A5-88C7-A543C9FC6677}" srcOrd="0" destOrd="0" presId="urn:microsoft.com/office/officeart/2008/layout/LinedList"/>
    <dgm:cxn modelId="{AC611338-FE04-41A3-B7B3-6463554F838E}" type="presOf" srcId="{014CDDA8-C3D8-4640-9E92-3E57EE5D5C66}" destId="{793F5C06-DC0F-4E6C-9FA3-ECB89276C190}" srcOrd="0" destOrd="0" presId="urn:microsoft.com/office/officeart/2008/layout/LinedList"/>
    <dgm:cxn modelId="{F3D4FF75-39CD-4DDD-8516-F4DDDC60DB6D}" srcId="{D6101C53-16B1-445B-AFFD-0984F9029D12}" destId="{B3B94A20-AC19-4C89-86FE-BDC8DCD96DDE}" srcOrd="1" destOrd="0" parTransId="{43F59BB5-394A-482F-B213-CCFA85C2E793}" sibTransId="{1AB7C91B-FC61-489E-A357-1722D45FFC2B}"/>
    <dgm:cxn modelId="{3E7E2078-BF8F-4283-9530-5B68BEA00B82}" type="presOf" srcId="{CAA02518-CA3F-47A5-991D-77B2B2F1990D}" destId="{EBBF7CA4-82E3-4699-9441-EA5B09379D60}" srcOrd="0" destOrd="0" presId="urn:microsoft.com/office/officeart/2008/layout/LinedList"/>
    <dgm:cxn modelId="{ABEB7D7D-49C3-434E-ABEB-52759E68DB78}" srcId="{D6101C53-16B1-445B-AFFD-0984F9029D12}" destId="{CAA02518-CA3F-47A5-991D-77B2B2F1990D}" srcOrd="0" destOrd="0" parTransId="{01DC94FC-C38B-4819-87D4-E013157685F0}" sibTransId="{7DB5DF6F-AD2F-4349-A355-BDCC8DB69161}"/>
    <dgm:cxn modelId="{4AF2779A-9C3C-44DA-BE6E-3DB1DCB6C393}" srcId="{D6101C53-16B1-445B-AFFD-0984F9029D12}" destId="{014CDDA8-C3D8-4640-9E92-3E57EE5D5C66}" srcOrd="3" destOrd="0" parTransId="{99E86370-246D-425F-9A41-7344C77C023B}" sibTransId="{8A42F02E-FB1F-4DC4-BC2A-926100882BE8}"/>
    <dgm:cxn modelId="{998DB5C6-8728-4725-B33D-E1EE33F9D22C}" srcId="{D6101C53-16B1-445B-AFFD-0984F9029D12}" destId="{B8016EA0-D822-4E9D-9126-D7F03839A560}" srcOrd="2" destOrd="0" parTransId="{624A2FD1-2EF6-4C5E-AE77-4CF7CB52B457}" sibTransId="{98D1345C-B10E-4136-A264-3D4A26D46A90}"/>
    <dgm:cxn modelId="{C56702E7-C622-4C69-A026-4F122BE1AB07}" type="presOf" srcId="{B3B94A20-AC19-4C89-86FE-BDC8DCD96DDE}" destId="{53800890-BF28-447F-9740-E8A4BE3BE55B}" srcOrd="0" destOrd="0" presId="urn:microsoft.com/office/officeart/2008/layout/LinedList"/>
    <dgm:cxn modelId="{851A49D0-7D36-4EA7-A96C-F43501E9DB28}" type="presParOf" srcId="{D6E4AEC8-0D78-4129-88E2-2367AFDEF11F}" destId="{27A44BFA-A69E-4345-9395-EA9DE786EEDA}" srcOrd="0" destOrd="0" presId="urn:microsoft.com/office/officeart/2008/layout/LinedList"/>
    <dgm:cxn modelId="{C69E5371-9252-4B83-8A43-6C9BEA09C218}" type="presParOf" srcId="{D6E4AEC8-0D78-4129-88E2-2367AFDEF11F}" destId="{C00917D2-F307-4036-97A3-178CF777CED1}" srcOrd="1" destOrd="0" presId="urn:microsoft.com/office/officeart/2008/layout/LinedList"/>
    <dgm:cxn modelId="{A979F249-3875-4EC8-8A2F-CC4BD6501E5E}" type="presParOf" srcId="{C00917D2-F307-4036-97A3-178CF777CED1}" destId="{EBBF7CA4-82E3-4699-9441-EA5B09379D60}" srcOrd="0" destOrd="0" presId="urn:microsoft.com/office/officeart/2008/layout/LinedList"/>
    <dgm:cxn modelId="{07DA377D-459C-4FC8-AB28-FA40A75F020D}" type="presParOf" srcId="{C00917D2-F307-4036-97A3-178CF777CED1}" destId="{FBAFD778-3DAB-4095-94ED-9975E0381145}" srcOrd="1" destOrd="0" presId="urn:microsoft.com/office/officeart/2008/layout/LinedList"/>
    <dgm:cxn modelId="{4A40D590-4EAA-4A6C-9748-01FB912A408F}" type="presParOf" srcId="{D6E4AEC8-0D78-4129-88E2-2367AFDEF11F}" destId="{26820A15-6CDC-47D4-86FB-516052621B34}" srcOrd="2" destOrd="0" presId="urn:microsoft.com/office/officeart/2008/layout/LinedList"/>
    <dgm:cxn modelId="{E90961D5-BEC3-4042-9703-675D642171D4}" type="presParOf" srcId="{D6E4AEC8-0D78-4129-88E2-2367AFDEF11F}" destId="{6E7BC2F9-2E94-4821-B76C-8A4E3294E9E5}" srcOrd="3" destOrd="0" presId="urn:microsoft.com/office/officeart/2008/layout/LinedList"/>
    <dgm:cxn modelId="{1BCAB420-AC09-432D-A8A8-A3185D0C718A}" type="presParOf" srcId="{6E7BC2F9-2E94-4821-B76C-8A4E3294E9E5}" destId="{53800890-BF28-447F-9740-E8A4BE3BE55B}" srcOrd="0" destOrd="0" presId="urn:microsoft.com/office/officeart/2008/layout/LinedList"/>
    <dgm:cxn modelId="{F3F05A79-D4DD-478D-82AB-2D5777DBFB85}" type="presParOf" srcId="{6E7BC2F9-2E94-4821-B76C-8A4E3294E9E5}" destId="{9EB2C7D8-69C2-4B48-8DC8-E6A95FF68BD6}" srcOrd="1" destOrd="0" presId="urn:microsoft.com/office/officeart/2008/layout/LinedList"/>
    <dgm:cxn modelId="{3335576F-7AC3-47BE-9123-81AF86FA8DE8}" type="presParOf" srcId="{D6E4AEC8-0D78-4129-88E2-2367AFDEF11F}" destId="{203014C4-1BCF-40A6-988B-CAE5D12A1247}" srcOrd="4" destOrd="0" presId="urn:microsoft.com/office/officeart/2008/layout/LinedList"/>
    <dgm:cxn modelId="{3637A5B6-3C10-4AE2-A039-0CAA81FD13C9}" type="presParOf" srcId="{D6E4AEC8-0D78-4129-88E2-2367AFDEF11F}" destId="{EDCA66B9-E6E0-4E43-A85C-C4CAF8456DFB}" srcOrd="5" destOrd="0" presId="urn:microsoft.com/office/officeart/2008/layout/LinedList"/>
    <dgm:cxn modelId="{9BB45069-0D90-4148-8E10-F12A31B7878B}" type="presParOf" srcId="{EDCA66B9-E6E0-4E43-A85C-C4CAF8456DFB}" destId="{5A3F7D89-1586-41A5-88C7-A543C9FC6677}" srcOrd="0" destOrd="0" presId="urn:microsoft.com/office/officeart/2008/layout/LinedList"/>
    <dgm:cxn modelId="{091BFBC2-801C-4D9E-BE6C-48AC161FE3EE}" type="presParOf" srcId="{EDCA66B9-E6E0-4E43-A85C-C4CAF8456DFB}" destId="{A693E5C3-90EC-4F5C-92E1-6898D61A7839}" srcOrd="1" destOrd="0" presId="urn:microsoft.com/office/officeart/2008/layout/LinedList"/>
    <dgm:cxn modelId="{CCC1229E-BC0C-46DC-983F-037BE075E4BF}" type="presParOf" srcId="{D6E4AEC8-0D78-4129-88E2-2367AFDEF11F}" destId="{75F7C7C4-AE9E-44F0-9AC8-1ED948EAF40C}" srcOrd="6" destOrd="0" presId="urn:microsoft.com/office/officeart/2008/layout/LinedList"/>
    <dgm:cxn modelId="{B91DB48E-3592-4774-B35D-1ABB53FE8F3C}" type="presParOf" srcId="{D6E4AEC8-0D78-4129-88E2-2367AFDEF11F}" destId="{6C00EEC1-CE81-4740-87EF-B9C46CD70F49}" srcOrd="7" destOrd="0" presId="urn:microsoft.com/office/officeart/2008/layout/LinedList"/>
    <dgm:cxn modelId="{D3795818-CD78-4D12-9DBA-0E499775A767}" type="presParOf" srcId="{6C00EEC1-CE81-4740-87EF-B9C46CD70F49}" destId="{793F5C06-DC0F-4E6C-9FA3-ECB89276C190}" srcOrd="0" destOrd="0" presId="urn:microsoft.com/office/officeart/2008/layout/LinedList"/>
    <dgm:cxn modelId="{869A50D8-6E6E-4110-A7F2-FFD4D82B465A}" type="presParOf" srcId="{6C00EEC1-CE81-4740-87EF-B9C46CD70F49}" destId="{0FD9CC8F-D04D-4A67-9233-ECBD1341717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EA23DF-06B4-472C-871E-0A2837FD0535}" type="doc">
      <dgm:prSet loTypeId="urn:microsoft.com/office/officeart/2005/8/layout/hierarchy3" loCatId="hierarchy" qsTypeId="urn:microsoft.com/office/officeart/2005/8/quickstyle/simple1" qsCatId="simple" csTypeId="urn:microsoft.com/office/officeart/2005/8/colors/accent0_3" csCatId="mainScheme"/>
      <dgm:spPr/>
      <dgm:t>
        <a:bodyPr/>
        <a:lstStyle/>
        <a:p>
          <a:endParaRPr lang="en-US"/>
        </a:p>
      </dgm:t>
    </dgm:pt>
    <dgm:pt modelId="{FD6BEABE-A85B-4697-8120-F511DD3C20EA}">
      <dgm:prSet/>
      <dgm:spPr/>
      <dgm:t>
        <a:bodyPr/>
        <a:lstStyle/>
        <a:p>
          <a:r>
            <a:rPr lang="en-US"/>
            <a:t>Sex talk (most common)</a:t>
          </a:r>
        </a:p>
      </dgm:t>
    </dgm:pt>
    <dgm:pt modelId="{47DDB0F7-C245-4606-8D20-6554DE7A643E}" type="parTrans" cxnId="{00C4E200-12CF-4984-96C2-281D33E80E5C}">
      <dgm:prSet/>
      <dgm:spPr/>
      <dgm:t>
        <a:bodyPr/>
        <a:lstStyle/>
        <a:p>
          <a:endParaRPr lang="en-US"/>
        </a:p>
      </dgm:t>
    </dgm:pt>
    <dgm:pt modelId="{5D89176A-0162-4E8B-8A8A-9AF1F0BAA183}" type="sibTrans" cxnId="{00C4E200-12CF-4984-96C2-281D33E80E5C}">
      <dgm:prSet/>
      <dgm:spPr/>
      <dgm:t>
        <a:bodyPr/>
        <a:lstStyle/>
        <a:p>
          <a:endParaRPr lang="en-US"/>
        </a:p>
      </dgm:t>
    </dgm:pt>
    <dgm:pt modelId="{57278541-00AB-4CB9-8501-23D7458607AF}">
      <dgm:prSet/>
      <dgm:spPr/>
      <dgm:t>
        <a:bodyPr/>
        <a:lstStyle/>
        <a:p>
          <a:r>
            <a:rPr lang="en-US"/>
            <a:t>Sexual acts</a:t>
          </a:r>
        </a:p>
      </dgm:t>
    </dgm:pt>
    <dgm:pt modelId="{FF7F1602-7F3C-4AAE-BDB7-72B309FC8090}" type="parTrans" cxnId="{973DAC49-59B8-4593-AB5A-8DEB527E10DD}">
      <dgm:prSet/>
      <dgm:spPr/>
      <dgm:t>
        <a:bodyPr/>
        <a:lstStyle/>
        <a:p>
          <a:endParaRPr lang="en-US"/>
        </a:p>
      </dgm:t>
    </dgm:pt>
    <dgm:pt modelId="{8BEF7CCA-FC03-47BE-A585-AE4BDC845EA6}" type="sibTrans" cxnId="{973DAC49-59B8-4593-AB5A-8DEB527E10DD}">
      <dgm:prSet/>
      <dgm:spPr/>
      <dgm:t>
        <a:bodyPr/>
        <a:lstStyle/>
        <a:p>
          <a:endParaRPr lang="en-US"/>
        </a:p>
      </dgm:t>
    </dgm:pt>
    <dgm:pt modelId="{4E05D163-CC9D-42F3-AFB3-35E7BD278387}">
      <dgm:prSet/>
      <dgm:spPr/>
      <dgm:t>
        <a:bodyPr/>
        <a:lstStyle/>
        <a:p>
          <a:r>
            <a:rPr lang="en-US"/>
            <a:t>Implied sexual acts </a:t>
          </a:r>
        </a:p>
      </dgm:t>
    </dgm:pt>
    <dgm:pt modelId="{6330446F-8439-4F0F-B509-061694D09A2F}" type="parTrans" cxnId="{76332EB4-CB4A-4A55-A5E1-80AD8022837D}">
      <dgm:prSet/>
      <dgm:spPr/>
      <dgm:t>
        <a:bodyPr/>
        <a:lstStyle/>
        <a:p>
          <a:endParaRPr lang="en-US"/>
        </a:p>
      </dgm:t>
    </dgm:pt>
    <dgm:pt modelId="{B74116E4-C2DB-4758-B028-FB645435550C}" type="sibTrans" cxnId="{76332EB4-CB4A-4A55-A5E1-80AD8022837D}">
      <dgm:prSet/>
      <dgm:spPr/>
      <dgm:t>
        <a:bodyPr/>
        <a:lstStyle/>
        <a:p>
          <a:endParaRPr lang="en-US"/>
        </a:p>
      </dgm:t>
    </dgm:pt>
    <dgm:pt modelId="{6A80EB7E-A869-4C66-84BD-A4329BF65542}" type="pres">
      <dgm:prSet presAssocID="{8DEA23DF-06B4-472C-871E-0A2837FD0535}" presName="diagram" presStyleCnt="0">
        <dgm:presLayoutVars>
          <dgm:chPref val="1"/>
          <dgm:dir/>
          <dgm:animOne val="branch"/>
          <dgm:animLvl val="lvl"/>
          <dgm:resizeHandles/>
        </dgm:presLayoutVars>
      </dgm:prSet>
      <dgm:spPr/>
    </dgm:pt>
    <dgm:pt modelId="{41449637-7074-435B-8FA0-26727B6736C4}" type="pres">
      <dgm:prSet presAssocID="{FD6BEABE-A85B-4697-8120-F511DD3C20EA}" presName="root" presStyleCnt="0"/>
      <dgm:spPr/>
    </dgm:pt>
    <dgm:pt modelId="{A514E8E5-BFDB-4896-A14D-76973C79824F}" type="pres">
      <dgm:prSet presAssocID="{FD6BEABE-A85B-4697-8120-F511DD3C20EA}" presName="rootComposite" presStyleCnt="0"/>
      <dgm:spPr/>
    </dgm:pt>
    <dgm:pt modelId="{E8265896-1A31-4881-B910-A3BAB2A01B4B}" type="pres">
      <dgm:prSet presAssocID="{FD6BEABE-A85B-4697-8120-F511DD3C20EA}" presName="rootText" presStyleLbl="node1" presStyleIdx="0" presStyleCnt="3"/>
      <dgm:spPr/>
    </dgm:pt>
    <dgm:pt modelId="{71E22D95-4B2D-4FC5-8704-F34F1CF60CF5}" type="pres">
      <dgm:prSet presAssocID="{FD6BEABE-A85B-4697-8120-F511DD3C20EA}" presName="rootConnector" presStyleLbl="node1" presStyleIdx="0" presStyleCnt="3"/>
      <dgm:spPr/>
    </dgm:pt>
    <dgm:pt modelId="{6F7D52E2-E543-4788-9308-DB81F35832B4}" type="pres">
      <dgm:prSet presAssocID="{FD6BEABE-A85B-4697-8120-F511DD3C20EA}" presName="childShape" presStyleCnt="0"/>
      <dgm:spPr/>
    </dgm:pt>
    <dgm:pt modelId="{7A40A207-596D-4BC3-8043-E417757EA156}" type="pres">
      <dgm:prSet presAssocID="{57278541-00AB-4CB9-8501-23D7458607AF}" presName="root" presStyleCnt="0"/>
      <dgm:spPr/>
    </dgm:pt>
    <dgm:pt modelId="{AB5B5DBC-F02D-44EE-AEDA-5FB29A9C8BD3}" type="pres">
      <dgm:prSet presAssocID="{57278541-00AB-4CB9-8501-23D7458607AF}" presName="rootComposite" presStyleCnt="0"/>
      <dgm:spPr/>
    </dgm:pt>
    <dgm:pt modelId="{FA928BEA-227D-47AB-B64E-DAC047002EE4}" type="pres">
      <dgm:prSet presAssocID="{57278541-00AB-4CB9-8501-23D7458607AF}" presName="rootText" presStyleLbl="node1" presStyleIdx="1" presStyleCnt="3"/>
      <dgm:spPr/>
    </dgm:pt>
    <dgm:pt modelId="{91828925-1021-46F0-A59C-4FD54C58247C}" type="pres">
      <dgm:prSet presAssocID="{57278541-00AB-4CB9-8501-23D7458607AF}" presName="rootConnector" presStyleLbl="node1" presStyleIdx="1" presStyleCnt="3"/>
      <dgm:spPr/>
    </dgm:pt>
    <dgm:pt modelId="{E41D7375-9A28-404F-B933-7F189F26E1C4}" type="pres">
      <dgm:prSet presAssocID="{57278541-00AB-4CB9-8501-23D7458607AF}" presName="childShape" presStyleCnt="0"/>
      <dgm:spPr/>
    </dgm:pt>
    <dgm:pt modelId="{32B0C06E-4630-4BF8-BB7C-0CB17DC3F7ED}" type="pres">
      <dgm:prSet presAssocID="{4E05D163-CC9D-42F3-AFB3-35E7BD278387}" presName="root" presStyleCnt="0"/>
      <dgm:spPr/>
    </dgm:pt>
    <dgm:pt modelId="{B9C9014A-E21F-42BC-9B52-281FF9B8E0E4}" type="pres">
      <dgm:prSet presAssocID="{4E05D163-CC9D-42F3-AFB3-35E7BD278387}" presName="rootComposite" presStyleCnt="0"/>
      <dgm:spPr/>
    </dgm:pt>
    <dgm:pt modelId="{3C91F463-6814-4C40-BF5E-C9818234B9C2}" type="pres">
      <dgm:prSet presAssocID="{4E05D163-CC9D-42F3-AFB3-35E7BD278387}" presName="rootText" presStyleLbl="node1" presStyleIdx="2" presStyleCnt="3"/>
      <dgm:spPr/>
    </dgm:pt>
    <dgm:pt modelId="{ABFDD42F-D993-4CBD-9E14-FFFDC3596A6C}" type="pres">
      <dgm:prSet presAssocID="{4E05D163-CC9D-42F3-AFB3-35E7BD278387}" presName="rootConnector" presStyleLbl="node1" presStyleIdx="2" presStyleCnt="3"/>
      <dgm:spPr/>
    </dgm:pt>
    <dgm:pt modelId="{6817381E-0621-4314-AC14-07EC6B635FD7}" type="pres">
      <dgm:prSet presAssocID="{4E05D163-CC9D-42F3-AFB3-35E7BD278387}" presName="childShape" presStyleCnt="0"/>
      <dgm:spPr/>
    </dgm:pt>
  </dgm:ptLst>
  <dgm:cxnLst>
    <dgm:cxn modelId="{00C4E200-12CF-4984-96C2-281D33E80E5C}" srcId="{8DEA23DF-06B4-472C-871E-0A2837FD0535}" destId="{FD6BEABE-A85B-4697-8120-F511DD3C20EA}" srcOrd="0" destOrd="0" parTransId="{47DDB0F7-C245-4606-8D20-6554DE7A643E}" sibTransId="{5D89176A-0162-4E8B-8A8A-9AF1F0BAA183}"/>
    <dgm:cxn modelId="{E4E41815-E764-43B6-9439-F56DF97AAB12}" type="presOf" srcId="{4E05D163-CC9D-42F3-AFB3-35E7BD278387}" destId="{ABFDD42F-D993-4CBD-9E14-FFFDC3596A6C}" srcOrd="1" destOrd="0" presId="urn:microsoft.com/office/officeart/2005/8/layout/hierarchy3"/>
    <dgm:cxn modelId="{62FD2119-FCE3-4937-B5BD-7D1AD67E522E}" type="presOf" srcId="{57278541-00AB-4CB9-8501-23D7458607AF}" destId="{FA928BEA-227D-47AB-B64E-DAC047002EE4}" srcOrd="0" destOrd="0" presId="urn:microsoft.com/office/officeart/2005/8/layout/hierarchy3"/>
    <dgm:cxn modelId="{602F3633-3A35-4A2B-8331-6311E8A184C2}" type="presOf" srcId="{FD6BEABE-A85B-4697-8120-F511DD3C20EA}" destId="{71E22D95-4B2D-4FC5-8704-F34F1CF60CF5}" srcOrd="1" destOrd="0" presId="urn:microsoft.com/office/officeart/2005/8/layout/hierarchy3"/>
    <dgm:cxn modelId="{973DAC49-59B8-4593-AB5A-8DEB527E10DD}" srcId="{8DEA23DF-06B4-472C-871E-0A2837FD0535}" destId="{57278541-00AB-4CB9-8501-23D7458607AF}" srcOrd="1" destOrd="0" parTransId="{FF7F1602-7F3C-4AAE-BDB7-72B309FC8090}" sibTransId="{8BEF7CCA-FC03-47BE-A585-AE4BDC845EA6}"/>
    <dgm:cxn modelId="{C4F2456B-C043-4814-B522-B1A711B4B731}" type="presOf" srcId="{57278541-00AB-4CB9-8501-23D7458607AF}" destId="{91828925-1021-46F0-A59C-4FD54C58247C}" srcOrd="1" destOrd="0" presId="urn:microsoft.com/office/officeart/2005/8/layout/hierarchy3"/>
    <dgm:cxn modelId="{0F089280-8929-4703-BFD6-BD26F2B64BF9}" type="presOf" srcId="{8DEA23DF-06B4-472C-871E-0A2837FD0535}" destId="{6A80EB7E-A869-4C66-84BD-A4329BF65542}" srcOrd="0" destOrd="0" presId="urn:microsoft.com/office/officeart/2005/8/layout/hierarchy3"/>
    <dgm:cxn modelId="{BFCB0092-54B9-4CA7-B8E0-9EABA31DD9BD}" type="presOf" srcId="{4E05D163-CC9D-42F3-AFB3-35E7BD278387}" destId="{3C91F463-6814-4C40-BF5E-C9818234B9C2}" srcOrd="0" destOrd="0" presId="urn:microsoft.com/office/officeart/2005/8/layout/hierarchy3"/>
    <dgm:cxn modelId="{76332EB4-CB4A-4A55-A5E1-80AD8022837D}" srcId="{8DEA23DF-06B4-472C-871E-0A2837FD0535}" destId="{4E05D163-CC9D-42F3-AFB3-35E7BD278387}" srcOrd="2" destOrd="0" parTransId="{6330446F-8439-4F0F-B509-061694D09A2F}" sibTransId="{B74116E4-C2DB-4758-B028-FB645435550C}"/>
    <dgm:cxn modelId="{5ADFB3C9-765B-486A-9745-11C14A93ACE4}" type="presOf" srcId="{FD6BEABE-A85B-4697-8120-F511DD3C20EA}" destId="{E8265896-1A31-4881-B910-A3BAB2A01B4B}" srcOrd="0" destOrd="0" presId="urn:microsoft.com/office/officeart/2005/8/layout/hierarchy3"/>
    <dgm:cxn modelId="{B2623A9F-24DD-45C0-8136-80CF35FD1EEC}" type="presParOf" srcId="{6A80EB7E-A869-4C66-84BD-A4329BF65542}" destId="{41449637-7074-435B-8FA0-26727B6736C4}" srcOrd="0" destOrd="0" presId="urn:microsoft.com/office/officeart/2005/8/layout/hierarchy3"/>
    <dgm:cxn modelId="{D7315BF7-9337-4A91-9346-E1748182E51A}" type="presParOf" srcId="{41449637-7074-435B-8FA0-26727B6736C4}" destId="{A514E8E5-BFDB-4896-A14D-76973C79824F}" srcOrd="0" destOrd="0" presId="urn:microsoft.com/office/officeart/2005/8/layout/hierarchy3"/>
    <dgm:cxn modelId="{F4DB24E8-B9FA-4FF8-8C4C-8105B742FE2D}" type="presParOf" srcId="{A514E8E5-BFDB-4896-A14D-76973C79824F}" destId="{E8265896-1A31-4881-B910-A3BAB2A01B4B}" srcOrd="0" destOrd="0" presId="urn:microsoft.com/office/officeart/2005/8/layout/hierarchy3"/>
    <dgm:cxn modelId="{5F6297E7-708A-4839-909C-A1765264C568}" type="presParOf" srcId="{A514E8E5-BFDB-4896-A14D-76973C79824F}" destId="{71E22D95-4B2D-4FC5-8704-F34F1CF60CF5}" srcOrd="1" destOrd="0" presId="urn:microsoft.com/office/officeart/2005/8/layout/hierarchy3"/>
    <dgm:cxn modelId="{0FD66709-9538-4D02-84C6-3A848AE75FEB}" type="presParOf" srcId="{41449637-7074-435B-8FA0-26727B6736C4}" destId="{6F7D52E2-E543-4788-9308-DB81F35832B4}" srcOrd="1" destOrd="0" presId="urn:microsoft.com/office/officeart/2005/8/layout/hierarchy3"/>
    <dgm:cxn modelId="{15717134-548A-4372-ADF1-53F2331034FC}" type="presParOf" srcId="{6A80EB7E-A869-4C66-84BD-A4329BF65542}" destId="{7A40A207-596D-4BC3-8043-E417757EA156}" srcOrd="1" destOrd="0" presId="urn:microsoft.com/office/officeart/2005/8/layout/hierarchy3"/>
    <dgm:cxn modelId="{80AA23A9-1D4A-42BA-9EE3-122FE2E1C499}" type="presParOf" srcId="{7A40A207-596D-4BC3-8043-E417757EA156}" destId="{AB5B5DBC-F02D-44EE-AEDA-5FB29A9C8BD3}" srcOrd="0" destOrd="0" presId="urn:microsoft.com/office/officeart/2005/8/layout/hierarchy3"/>
    <dgm:cxn modelId="{34CD02FB-AC9A-4DDC-80EA-41D147D77CB7}" type="presParOf" srcId="{AB5B5DBC-F02D-44EE-AEDA-5FB29A9C8BD3}" destId="{FA928BEA-227D-47AB-B64E-DAC047002EE4}" srcOrd="0" destOrd="0" presId="urn:microsoft.com/office/officeart/2005/8/layout/hierarchy3"/>
    <dgm:cxn modelId="{D7E22A67-C4DF-446A-9544-7E53F5DE3E99}" type="presParOf" srcId="{AB5B5DBC-F02D-44EE-AEDA-5FB29A9C8BD3}" destId="{91828925-1021-46F0-A59C-4FD54C58247C}" srcOrd="1" destOrd="0" presId="urn:microsoft.com/office/officeart/2005/8/layout/hierarchy3"/>
    <dgm:cxn modelId="{1869D485-95DB-47EB-8955-F77B2A5B361F}" type="presParOf" srcId="{7A40A207-596D-4BC3-8043-E417757EA156}" destId="{E41D7375-9A28-404F-B933-7F189F26E1C4}" srcOrd="1" destOrd="0" presId="urn:microsoft.com/office/officeart/2005/8/layout/hierarchy3"/>
    <dgm:cxn modelId="{24E103B3-2027-436E-A1F8-6F8A24A5B9E0}" type="presParOf" srcId="{6A80EB7E-A869-4C66-84BD-A4329BF65542}" destId="{32B0C06E-4630-4BF8-BB7C-0CB17DC3F7ED}" srcOrd="2" destOrd="0" presId="urn:microsoft.com/office/officeart/2005/8/layout/hierarchy3"/>
    <dgm:cxn modelId="{1BA71D76-0D9D-4144-863D-23FBD83CF0D1}" type="presParOf" srcId="{32B0C06E-4630-4BF8-BB7C-0CB17DC3F7ED}" destId="{B9C9014A-E21F-42BC-9B52-281FF9B8E0E4}" srcOrd="0" destOrd="0" presId="urn:microsoft.com/office/officeart/2005/8/layout/hierarchy3"/>
    <dgm:cxn modelId="{A08D1C7C-F4D1-40F6-ACE1-7310BD682332}" type="presParOf" srcId="{B9C9014A-E21F-42BC-9B52-281FF9B8E0E4}" destId="{3C91F463-6814-4C40-BF5E-C9818234B9C2}" srcOrd="0" destOrd="0" presId="urn:microsoft.com/office/officeart/2005/8/layout/hierarchy3"/>
    <dgm:cxn modelId="{760313E8-109A-45D1-BE53-E33932AE5B3A}" type="presParOf" srcId="{B9C9014A-E21F-42BC-9B52-281FF9B8E0E4}" destId="{ABFDD42F-D993-4CBD-9E14-FFFDC3596A6C}" srcOrd="1" destOrd="0" presId="urn:microsoft.com/office/officeart/2005/8/layout/hierarchy3"/>
    <dgm:cxn modelId="{01460D77-4174-42EE-A873-BCF691EC6175}" type="presParOf" srcId="{32B0C06E-4630-4BF8-BB7C-0CB17DC3F7ED}" destId="{6817381E-0621-4314-AC14-07EC6B635FD7}"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0614D-AF2A-400E-8E43-9FA9CC07F2BF}"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96410AA-BDC2-4E1B-8B16-E5BE942D7A72}">
      <dgm:prSet/>
      <dgm:spPr/>
      <dgm:t>
        <a:bodyPr/>
        <a:lstStyle/>
        <a:p>
          <a:r>
            <a:rPr lang="en-US"/>
            <a:t>Reassure</a:t>
          </a:r>
        </a:p>
      </dgm:t>
    </dgm:pt>
    <dgm:pt modelId="{AC0EB0B3-BB7F-40EE-B807-EF91C9FE16DD}" type="parTrans" cxnId="{7FA843DB-BBB0-44A1-BFE7-67370BF9F76E}">
      <dgm:prSet/>
      <dgm:spPr/>
      <dgm:t>
        <a:bodyPr/>
        <a:lstStyle/>
        <a:p>
          <a:endParaRPr lang="en-US"/>
        </a:p>
      </dgm:t>
    </dgm:pt>
    <dgm:pt modelId="{18399199-B736-4A4C-AA64-893090540A0B}" type="sibTrans" cxnId="{7FA843DB-BBB0-44A1-BFE7-67370BF9F76E}">
      <dgm:prSet/>
      <dgm:spPr/>
      <dgm:t>
        <a:bodyPr/>
        <a:lstStyle/>
        <a:p>
          <a:endParaRPr lang="en-US"/>
        </a:p>
      </dgm:t>
    </dgm:pt>
    <dgm:pt modelId="{5261E009-8DD9-4E06-AB68-A3D3EBF57966}">
      <dgm:prSet/>
      <dgm:spPr/>
      <dgm:t>
        <a:bodyPr/>
        <a:lstStyle/>
        <a:p>
          <a:r>
            <a:rPr lang="en-US"/>
            <a:t>Reassure family, friends and visitors</a:t>
          </a:r>
        </a:p>
      </dgm:t>
    </dgm:pt>
    <dgm:pt modelId="{B5EFABD5-32F2-4028-9040-B6A3F364AF3B}" type="parTrans" cxnId="{1B796193-08D5-48D3-9634-3011D752B8AA}">
      <dgm:prSet/>
      <dgm:spPr/>
      <dgm:t>
        <a:bodyPr/>
        <a:lstStyle/>
        <a:p>
          <a:endParaRPr lang="en-US"/>
        </a:p>
      </dgm:t>
    </dgm:pt>
    <dgm:pt modelId="{EC2EC4C3-F762-47CB-82DB-114EBB39CA32}" type="sibTrans" cxnId="{1B796193-08D5-48D3-9634-3011D752B8AA}">
      <dgm:prSet/>
      <dgm:spPr/>
      <dgm:t>
        <a:bodyPr/>
        <a:lstStyle/>
        <a:p>
          <a:endParaRPr lang="en-US"/>
        </a:p>
      </dgm:t>
    </dgm:pt>
    <dgm:pt modelId="{A5134D88-50B7-4EB1-A214-FC903E3FA70D}">
      <dgm:prSet/>
      <dgm:spPr/>
      <dgm:t>
        <a:bodyPr/>
        <a:lstStyle/>
        <a:p>
          <a:r>
            <a:rPr lang="en-US"/>
            <a:t>Ask</a:t>
          </a:r>
        </a:p>
      </dgm:t>
    </dgm:pt>
    <dgm:pt modelId="{C1ADD4F6-5CB1-4677-BDCA-4952391EEAB3}" type="parTrans" cxnId="{59C5CDC8-F2CD-4BB4-BE18-D47077F8AB85}">
      <dgm:prSet/>
      <dgm:spPr/>
      <dgm:t>
        <a:bodyPr/>
        <a:lstStyle/>
        <a:p>
          <a:endParaRPr lang="en-US"/>
        </a:p>
      </dgm:t>
    </dgm:pt>
    <dgm:pt modelId="{211CFC82-589A-4C6E-B636-778898434073}" type="sibTrans" cxnId="{59C5CDC8-F2CD-4BB4-BE18-D47077F8AB85}">
      <dgm:prSet/>
      <dgm:spPr/>
      <dgm:t>
        <a:bodyPr/>
        <a:lstStyle/>
        <a:p>
          <a:endParaRPr lang="en-US"/>
        </a:p>
      </dgm:t>
    </dgm:pt>
    <dgm:pt modelId="{F44CB962-A3BE-4267-8DA6-77E12BEE518B}">
      <dgm:prSet custT="1"/>
      <dgm:spPr/>
      <dgm:t>
        <a:bodyPr/>
        <a:lstStyle/>
        <a:p>
          <a:r>
            <a:rPr lang="en-US" sz="2000" dirty="0"/>
            <a:t>Calmly ask other adults to excuse their behavior or advise them to step back a bit.</a:t>
          </a:r>
        </a:p>
      </dgm:t>
    </dgm:pt>
    <dgm:pt modelId="{65F26220-B287-4225-84F6-63A616CAD3BA}" type="parTrans" cxnId="{ED267E4A-8CE7-45F6-BF3C-043577652AAA}">
      <dgm:prSet/>
      <dgm:spPr/>
      <dgm:t>
        <a:bodyPr/>
        <a:lstStyle/>
        <a:p>
          <a:endParaRPr lang="en-US"/>
        </a:p>
      </dgm:t>
    </dgm:pt>
    <dgm:pt modelId="{84D375DA-872F-484C-A73A-D45C6576AFD5}" type="sibTrans" cxnId="{ED267E4A-8CE7-45F6-BF3C-043577652AAA}">
      <dgm:prSet/>
      <dgm:spPr/>
      <dgm:t>
        <a:bodyPr/>
        <a:lstStyle/>
        <a:p>
          <a:endParaRPr lang="en-US"/>
        </a:p>
      </dgm:t>
    </dgm:pt>
    <dgm:pt modelId="{393A5C3F-28BC-4E0B-A9B8-93C1023A2EF5}">
      <dgm:prSet/>
      <dgm:spPr/>
      <dgm:t>
        <a:bodyPr/>
        <a:lstStyle/>
        <a:p>
          <a:r>
            <a:rPr lang="en-US" dirty="0"/>
            <a:t>Keep</a:t>
          </a:r>
        </a:p>
      </dgm:t>
    </dgm:pt>
    <dgm:pt modelId="{2BA50642-EAA2-4F05-8AD2-FEF091EEE53A}" type="parTrans" cxnId="{B5647B3E-6A95-41F8-A71C-B198A031A187}">
      <dgm:prSet/>
      <dgm:spPr/>
      <dgm:t>
        <a:bodyPr/>
        <a:lstStyle/>
        <a:p>
          <a:endParaRPr lang="en-US"/>
        </a:p>
      </dgm:t>
    </dgm:pt>
    <dgm:pt modelId="{B1F6CC38-85EB-4F6F-9778-CAC5828B41FC}" type="sibTrans" cxnId="{B5647B3E-6A95-41F8-A71C-B198A031A187}">
      <dgm:prSet/>
      <dgm:spPr/>
      <dgm:t>
        <a:bodyPr/>
        <a:lstStyle/>
        <a:p>
          <a:endParaRPr lang="en-US"/>
        </a:p>
      </dgm:t>
    </dgm:pt>
    <dgm:pt modelId="{30D2DAA6-F752-4561-BBC9-6AE133E75B10}">
      <dgm:prSet custT="1"/>
      <dgm:spPr/>
      <dgm:t>
        <a:bodyPr/>
        <a:lstStyle/>
        <a:p>
          <a:r>
            <a:rPr lang="en-US" sz="2000" dirty="0"/>
            <a:t>Keep a little space between the resident and other people when you walk them into a room, leave enough space so they can’t easily touch someone, especially if they tend to grab.  </a:t>
          </a:r>
        </a:p>
      </dgm:t>
    </dgm:pt>
    <dgm:pt modelId="{1D9D49B7-9A5A-4F6E-8F6C-E5A08580810B}" type="parTrans" cxnId="{02BD7804-EE6B-4C5A-9BD9-4A6B670284A2}">
      <dgm:prSet/>
      <dgm:spPr/>
      <dgm:t>
        <a:bodyPr/>
        <a:lstStyle/>
        <a:p>
          <a:endParaRPr lang="en-US"/>
        </a:p>
      </dgm:t>
    </dgm:pt>
    <dgm:pt modelId="{DA767FBB-3055-44F7-9580-359A3F5932FC}" type="sibTrans" cxnId="{02BD7804-EE6B-4C5A-9BD9-4A6B670284A2}">
      <dgm:prSet/>
      <dgm:spPr/>
      <dgm:t>
        <a:bodyPr/>
        <a:lstStyle/>
        <a:p>
          <a:endParaRPr lang="en-US"/>
        </a:p>
      </dgm:t>
    </dgm:pt>
    <dgm:pt modelId="{7DAEF354-138B-4386-8269-A7B45F9F2306}" type="pres">
      <dgm:prSet presAssocID="{1AA0614D-AF2A-400E-8E43-9FA9CC07F2BF}" presName="Name0" presStyleCnt="0">
        <dgm:presLayoutVars>
          <dgm:dir/>
          <dgm:animLvl val="lvl"/>
          <dgm:resizeHandles val="exact"/>
        </dgm:presLayoutVars>
      </dgm:prSet>
      <dgm:spPr/>
    </dgm:pt>
    <dgm:pt modelId="{9695AAE6-FFD5-4AFB-9156-43E3C99E8F90}" type="pres">
      <dgm:prSet presAssocID="{393A5C3F-28BC-4E0B-A9B8-93C1023A2EF5}" presName="boxAndChildren" presStyleCnt="0"/>
      <dgm:spPr/>
    </dgm:pt>
    <dgm:pt modelId="{24D6C214-4130-4525-91CF-DC6185FC9223}" type="pres">
      <dgm:prSet presAssocID="{393A5C3F-28BC-4E0B-A9B8-93C1023A2EF5}" presName="parentTextBox" presStyleLbl="alignNode1" presStyleIdx="0" presStyleCnt="3"/>
      <dgm:spPr/>
    </dgm:pt>
    <dgm:pt modelId="{A396EB22-AF24-43E2-BB26-618DB394E017}" type="pres">
      <dgm:prSet presAssocID="{393A5C3F-28BC-4E0B-A9B8-93C1023A2EF5}" presName="descendantBox" presStyleLbl="bgAccFollowNode1" presStyleIdx="0" presStyleCnt="3" custScaleX="109515" custScaleY="142067"/>
      <dgm:spPr/>
    </dgm:pt>
    <dgm:pt modelId="{09EE4275-B736-401F-A07E-5B08CE85CF12}" type="pres">
      <dgm:prSet presAssocID="{211CFC82-589A-4C6E-B636-778898434073}" presName="sp" presStyleCnt="0"/>
      <dgm:spPr/>
    </dgm:pt>
    <dgm:pt modelId="{BEE8A85F-A4AC-43C1-98A5-08C02E62DA4F}" type="pres">
      <dgm:prSet presAssocID="{A5134D88-50B7-4EB1-A214-FC903E3FA70D}" presName="arrowAndChildren" presStyleCnt="0"/>
      <dgm:spPr/>
    </dgm:pt>
    <dgm:pt modelId="{19831968-E346-4460-A820-A730053B699E}" type="pres">
      <dgm:prSet presAssocID="{A5134D88-50B7-4EB1-A214-FC903E3FA70D}" presName="parentTextArrow" presStyleLbl="node1" presStyleIdx="0" presStyleCnt="0"/>
      <dgm:spPr/>
    </dgm:pt>
    <dgm:pt modelId="{E079325B-3BB5-4CD4-BBF0-67F164310BB1}" type="pres">
      <dgm:prSet presAssocID="{A5134D88-50B7-4EB1-A214-FC903E3FA70D}" presName="arrow" presStyleLbl="alignNode1" presStyleIdx="1" presStyleCnt="3"/>
      <dgm:spPr/>
    </dgm:pt>
    <dgm:pt modelId="{B32778CE-38FA-42B7-A7B8-2D4C285575F6}" type="pres">
      <dgm:prSet presAssocID="{A5134D88-50B7-4EB1-A214-FC903E3FA70D}" presName="descendantArrow" presStyleLbl="bgAccFollowNode1" presStyleIdx="1" presStyleCnt="3"/>
      <dgm:spPr/>
    </dgm:pt>
    <dgm:pt modelId="{0E59A165-9563-4D68-AB82-778EBD6EE873}" type="pres">
      <dgm:prSet presAssocID="{18399199-B736-4A4C-AA64-893090540A0B}" presName="sp" presStyleCnt="0"/>
      <dgm:spPr/>
    </dgm:pt>
    <dgm:pt modelId="{AE0D725A-C3DF-4E78-9EFF-E71216F10C0F}" type="pres">
      <dgm:prSet presAssocID="{F96410AA-BDC2-4E1B-8B16-E5BE942D7A72}" presName="arrowAndChildren" presStyleCnt="0"/>
      <dgm:spPr/>
    </dgm:pt>
    <dgm:pt modelId="{C359FB2C-11D7-4129-B6FD-CFA368A96874}" type="pres">
      <dgm:prSet presAssocID="{F96410AA-BDC2-4E1B-8B16-E5BE942D7A72}" presName="parentTextArrow" presStyleLbl="node1" presStyleIdx="0" presStyleCnt="0"/>
      <dgm:spPr/>
    </dgm:pt>
    <dgm:pt modelId="{CC7E0AEA-DDA1-4DEE-8FF1-A8C9BD967B9E}" type="pres">
      <dgm:prSet presAssocID="{F96410AA-BDC2-4E1B-8B16-E5BE942D7A72}" presName="arrow" presStyleLbl="alignNode1" presStyleIdx="2" presStyleCnt="3"/>
      <dgm:spPr/>
    </dgm:pt>
    <dgm:pt modelId="{DDA4DF7F-1F6E-47DE-A4F4-0C1FDBC7C2C4}" type="pres">
      <dgm:prSet presAssocID="{F96410AA-BDC2-4E1B-8B16-E5BE942D7A72}" presName="descendantArrow" presStyleLbl="bgAccFollowNode1" presStyleIdx="2" presStyleCnt="3"/>
      <dgm:spPr/>
    </dgm:pt>
  </dgm:ptLst>
  <dgm:cxnLst>
    <dgm:cxn modelId="{02BD7804-EE6B-4C5A-9BD9-4A6B670284A2}" srcId="{393A5C3F-28BC-4E0B-A9B8-93C1023A2EF5}" destId="{30D2DAA6-F752-4561-BBC9-6AE133E75B10}" srcOrd="0" destOrd="0" parTransId="{1D9D49B7-9A5A-4F6E-8F6C-E5A08580810B}" sibTransId="{DA767FBB-3055-44F7-9580-359A3F5932FC}"/>
    <dgm:cxn modelId="{23034F07-BAEF-49BC-BC6B-1CEBFE621CBC}" type="presOf" srcId="{A5134D88-50B7-4EB1-A214-FC903E3FA70D}" destId="{E079325B-3BB5-4CD4-BBF0-67F164310BB1}" srcOrd="1" destOrd="0" presId="urn:microsoft.com/office/officeart/2016/7/layout/VerticalDownArrowProcess"/>
    <dgm:cxn modelId="{FEEC5413-D327-4805-9CF5-1140BCCDBB16}" type="presOf" srcId="{F96410AA-BDC2-4E1B-8B16-E5BE942D7A72}" destId="{CC7E0AEA-DDA1-4DEE-8FF1-A8C9BD967B9E}" srcOrd="1" destOrd="0" presId="urn:microsoft.com/office/officeart/2016/7/layout/VerticalDownArrowProcess"/>
    <dgm:cxn modelId="{B5647B3E-6A95-41F8-A71C-B198A031A187}" srcId="{1AA0614D-AF2A-400E-8E43-9FA9CC07F2BF}" destId="{393A5C3F-28BC-4E0B-A9B8-93C1023A2EF5}" srcOrd="2" destOrd="0" parTransId="{2BA50642-EAA2-4F05-8AD2-FEF091EEE53A}" sibTransId="{B1F6CC38-85EB-4F6F-9778-CAC5828B41FC}"/>
    <dgm:cxn modelId="{862A3569-DEC9-4A46-816D-49D2D7D3B250}" type="presOf" srcId="{A5134D88-50B7-4EB1-A214-FC903E3FA70D}" destId="{19831968-E346-4460-A820-A730053B699E}" srcOrd="0" destOrd="0" presId="urn:microsoft.com/office/officeart/2016/7/layout/VerticalDownArrowProcess"/>
    <dgm:cxn modelId="{767F4B6A-199C-4341-9BAE-0C2B6E1AAEEB}" type="presOf" srcId="{5261E009-8DD9-4E06-AB68-A3D3EBF57966}" destId="{DDA4DF7F-1F6E-47DE-A4F4-0C1FDBC7C2C4}" srcOrd="0" destOrd="0" presId="urn:microsoft.com/office/officeart/2016/7/layout/VerticalDownArrowProcess"/>
    <dgm:cxn modelId="{ED267E4A-8CE7-45F6-BF3C-043577652AAA}" srcId="{A5134D88-50B7-4EB1-A214-FC903E3FA70D}" destId="{F44CB962-A3BE-4267-8DA6-77E12BEE518B}" srcOrd="0" destOrd="0" parTransId="{65F26220-B287-4225-84F6-63A616CAD3BA}" sibTransId="{84D375DA-872F-484C-A73A-D45C6576AFD5}"/>
    <dgm:cxn modelId="{C3BD8F4B-43BA-4441-A9F4-AF95A32A6517}" type="presOf" srcId="{F44CB962-A3BE-4267-8DA6-77E12BEE518B}" destId="{B32778CE-38FA-42B7-A7B8-2D4C285575F6}" srcOrd="0" destOrd="0" presId="urn:microsoft.com/office/officeart/2016/7/layout/VerticalDownArrowProcess"/>
    <dgm:cxn modelId="{1B796193-08D5-48D3-9634-3011D752B8AA}" srcId="{F96410AA-BDC2-4E1B-8B16-E5BE942D7A72}" destId="{5261E009-8DD9-4E06-AB68-A3D3EBF57966}" srcOrd="0" destOrd="0" parTransId="{B5EFABD5-32F2-4028-9040-B6A3F364AF3B}" sibTransId="{EC2EC4C3-F762-47CB-82DB-114EBB39CA32}"/>
    <dgm:cxn modelId="{B6CDF8A6-3F83-47D1-9AE0-780A154567ED}" type="presOf" srcId="{1AA0614D-AF2A-400E-8E43-9FA9CC07F2BF}" destId="{7DAEF354-138B-4386-8269-A7B45F9F2306}" srcOrd="0" destOrd="0" presId="urn:microsoft.com/office/officeart/2016/7/layout/VerticalDownArrowProcess"/>
    <dgm:cxn modelId="{21C11AB0-E606-47A6-A2C5-6886DEFDC32F}" type="presOf" srcId="{F96410AA-BDC2-4E1B-8B16-E5BE942D7A72}" destId="{C359FB2C-11D7-4129-B6FD-CFA368A96874}" srcOrd="0" destOrd="0" presId="urn:microsoft.com/office/officeart/2016/7/layout/VerticalDownArrowProcess"/>
    <dgm:cxn modelId="{59C5CDC8-F2CD-4BB4-BE18-D47077F8AB85}" srcId="{1AA0614D-AF2A-400E-8E43-9FA9CC07F2BF}" destId="{A5134D88-50B7-4EB1-A214-FC903E3FA70D}" srcOrd="1" destOrd="0" parTransId="{C1ADD4F6-5CB1-4677-BDCA-4952391EEAB3}" sibTransId="{211CFC82-589A-4C6E-B636-778898434073}"/>
    <dgm:cxn modelId="{7BDD55D2-10E3-41F4-9C86-CE187BBD204F}" type="presOf" srcId="{393A5C3F-28BC-4E0B-A9B8-93C1023A2EF5}" destId="{24D6C214-4130-4525-91CF-DC6185FC9223}" srcOrd="0" destOrd="0" presId="urn:microsoft.com/office/officeart/2016/7/layout/VerticalDownArrowProcess"/>
    <dgm:cxn modelId="{7FA843DB-BBB0-44A1-BFE7-67370BF9F76E}" srcId="{1AA0614D-AF2A-400E-8E43-9FA9CC07F2BF}" destId="{F96410AA-BDC2-4E1B-8B16-E5BE942D7A72}" srcOrd="0" destOrd="0" parTransId="{AC0EB0B3-BB7F-40EE-B807-EF91C9FE16DD}" sibTransId="{18399199-B736-4A4C-AA64-893090540A0B}"/>
    <dgm:cxn modelId="{A8353FE4-8C28-4C99-A2DE-B75FAA0F926C}" type="presOf" srcId="{30D2DAA6-F752-4561-BBC9-6AE133E75B10}" destId="{A396EB22-AF24-43E2-BB26-618DB394E017}" srcOrd="0" destOrd="0" presId="urn:microsoft.com/office/officeart/2016/7/layout/VerticalDownArrowProcess"/>
    <dgm:cxn modelId="{4F4094FB-F394-4411-9915-5AEA94B46B55}" type="presParOf" srcId="{7DAEF354-138B-4386-8269-A7B45F9F2306}" destId="{9695AAE6-FFD5-4AFB-9156-43E3C99E8F90}" srcOrd="0" destOrd="0" presId="urn:microsoft.com/office/officeart/2016/7/layout/VerticalDownArrowProcess"/>
    <dgm:cxn modelId="{102EAFCF-279B-42B9-A241-6311AE2E13A0}" type="presParOf" srcId="{9695AAE6-FFD5-4AFB-9156-43E3C99E8F90}" destId="{24D6C214-4130-4525-91CF-DC6185FC9223}" srcOrd="0" destOrd="0" presId="urn:microsoft.com/office/officeart/2016/7/layout/VerticalDownArrowProcess"/>
    <dgm:cxn modelId="{3BEE87A5-EEAC-4737-AF6E-66812993F03A}" type="presParOf" srcId="{9695AAE6-FFD5-4AFB-9156-43E3C99E8F90}" destId="{A396EB22-AF24-43E2-BB26-618DB394E017}" srcOrd="1" destOrd="0" presId="urn:microsoft.com/office/officeart/2016/7/layout/VerticalDownArrowProcess"/>
    <dgm:cxn modelId="{2E56C38D-022F-4F85-9622-6564D755EADC}" type="presParOf" srcId="{7DAEF354-138B-4386-8269-A7B45F9F2306}" destId="{09EE4275-B736-401F-A07E-5B08CE85CF12}" srcOrd="1" destOrd="0" presId="urn:microsoft.com/office/officeart/2016/7/layout/VerticalDownArrowProcess"/>
    <dgm:cxn modelId="{B58A3F3A-FBA3-42E7-8D8D-94EE77718FE9}" type="presParOf" srcId="{7DAEF354-138B-4386-8269-A7B45F9F2306}" destId="{BEE8A85F-A4AC-43C1-98A5-08C02E62DA4F}" srcOrd="2" destOrd="0" presId="urn:microsoft.com/office/officeart/2016/7/layout/VerticalDownArrowProcess"/>
    <dgm:cxn modelId="{06A9D776-1C68-4CB0-893F-5463871C30D3}" type="presParOf" srcId="{BEE8A85F-A4AC-43C1-98A5-08C02E62DA4F}" destId="{19831968-E346-4460-A820-A730053B699E}" srcOrd="0" destOrd="0" presId="urn:microsoft.com/office/officeart/2016/7/layout/VerticalDownArrowProcess"/>
    <dgm:cxn modelId="{0359423A-348A-458A-87A1-B02D2C95A512}" type="presParOf" srcId="{BEE8A85F-A4AC-43C1-98A5-08C02E62DA4F}" destId="{E079325B-3BB5-4CD4-BBF0-67F164310BB1}" srcOrd="1" destOrd="0" presId="urn:microsoft.com/office/officeart/2016/7/layout/VerticalDownArrowProcess"/>
    <dgm:cxn modelId="{687F3EAF-2CE4-41D7-8EAB-A3E5F68500C3}" type="presParOf" srcId="{BEE8A85F-A4AC-43C1-98A5-08C02E62DA4F}" destId="{B32778CE-38FA-42B7-A7B8-2D4C285575F6}" srcOrd="2" destOrd="0" presId="urn:microsoft.com/office/officeart/2016/7/layout/VerticalDownArrowProcess"/>
    <dgm:cxn modelId="{306CAF27-3DD6-49A8-A914-C3D5A1803D13}" type="presParOf" srcId="{7DAEF354-138B-4386-8269-A7B45F9F2306}" destId="{0E59A165-9563-4D68-AB82-778EBD6EE873}" srcOrd="3" destOrd="0" presId="urn:microsoft.com/office/officeart/2016/7/layout/VerticalDownArrowProcess"/>
    <dgm:cxn modelId="{F53C2AAF-CF98-4D5F-A291-4F916B7222C8}" type="presParOf" srcId="{7DAEF354-138B-4386-8269-A7B45F9F2306}" destId="{AE0D725A-C3DF-4E78-9EFF-E71216F10C0F}" srcOrd="4" destOrd="0" presId="urn:microsoft.com/office/officeart/2016/7/layout/VerticalDownArrowProcess"/>
    <dgm:cxn modelId="{37569DC5-A304-4E96-9757-00A0394EBCDB}" type="presParOf" srcId="{AE0D725A-C3DF-4E78-9EFF-E71216F10C0F}" destId="{C359FB2C-11D7-4129-B6FD-CFA368A96874}" srcOrd="0" destOrd="0" presId="urn:microsoft.com/office/officeart/2016/7/layout/VerticalDownArrowProcess"/>
    <dgm:cxn modelId="{8B79A762-5993-4D40-B0DF-AE1B6080609D}" type="presParOf" srcId="{AE0D725A-C3DF-4E78-9EFF-E71216F10C0F}" destId="{CC7E0AEA-DDA1-4DEE-8FF1-A8C9BD967B9E}" srcOrd="1" destOrd="0" presId="urn:microsoft.com/office/officeart/2016/7/layout/VerticalDownArrowProcess"/>
    <dgm:cxn modelId="{07BBABFC-8315-478B-AF88-F0D896FB9A8B}" type="presParOf" srcId="{AE0D725A-C3DF-4E78-9EFF-E71216F10C0F}" destId="{DDA4DF7F-1F6E-47DE-A4F4-0C1FDBC7C2C4}"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44BFA-A69E-4345-9395-EA9DE786EEDA}">
      <dsp:nvSpPr>
        <dsp:cNvPr id="0" name=""/>
        <dsp:cNvSpPr/>
      </dsp:nvSpPr>
      <dsp:spPr>
        <a:xfrm>
          <a:off x="0" y="555"/>
          <a:ext cx="97974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F7CA4-82E3-4699-9441-EA5B09379D60}">
      <dsp:nvSpPr>
        <dsp:cNvPr id="0" name=""/>
        <dsp:cNvSpPr/>
      </dsp:nvSpPr>
      <dsp:spPr>
        <a:xfrm>
          <a:off x="0" y="555"/>
          <a:ext cx="9797480" cy="88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are some examples of sexual behaviors in the care setting? </a:t>
          </a:r>
        </a:p>
      </dsp:txBody>
      <dsp:txXfrm>
        <a:off x="0" y="555"/>
        <a:ext cx="9797480" cy="889400"/>
      </dsp:txXfrm>
    </dsp:sp>
    <dsp:sp modelId="{26820A15-6CDC-47D4-86FB-516052621B34}">
      <dsp:nvSpPr>
        <dsp:cNvPr id="0" name=""/>
        <dsp:cNvSpPr/>
      </dsp:nvSpPr>
      <dsp:spPr>
        <a:xfrm>
          <a:off x="0" y="889956"/>
          <a:ext cx="97974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00890-BF28-447F-9740-E8A4BE3BE55B}">
      <dsp:nvSpPr>
        <dsp:cNvPr id="0" name=""/>
        <dsp:cNvSpPr/>
      </dsp:nvSpPr>
      <dsp:spPr>
        <a:xfrm>
          <a:off x="0" y="889956"/>
          <a:ext cx="9778353" cy="1181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makes them unwanted, inappropriate and challenging? </a:t>
          </a:r>
        </a:p>
      </dsp:txBody>
      <dsp:txXfrm>
        <a:off x="0" y="889956"/>
        <a:ext cx="9778353" cy="1181622"/>
      </dsp:txXfrm>
    </dsp:sp>
    <dsp:sp modelId="{203014C4-1BCF-40A6-988B-CAE5D12A1247}">
      <dsp:nvSpPr>
        <dsp:cNvPr id="0" name=""/>
        <dsp:cNvSpPr/>
      </dsp:nvSpPr>
      <dsp:spPr>
        <a:xfrm>
          <a:off x="0" y="2071578"/>
          <a:ext cx="97974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F7D89-1586-41A5-88C7-A543C9FC6677}">
      <dsp:nvSpPr>
        <dsp:cNvPr id="0" name=""/>
        <dsp:cNvSpPr/>
      </dsp:nvSpPr>
      <dsp:spPr>
        <a:xfrm>
          <a:off x="0" y="2071578"/>
          <a:ext cx="9797480" cy="88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Who experiences these behaviors?</a:t>
          </a:r>
        </a:p>
        <a:p>
          <a:pPr marL="0" lvl="0" indent="0" algn="l" defTabSz="977900">
            <a:lnSpc>
              <a:spcPct val="90000"/>
            </a:lnSpc>
            <a:spcBef>
              <a:spcPct val="0"/>
            </a:spcBef>
            <a:spcAft>
              <a:spcPct val="35000"/>
            </a:spcAft>
            <a:buNone/>
          </a:pPr>
          <a:endParaRPr lang="en-US" sz="2200" kern="1200" dirty="0"/>
        </a:p>
      </dsp:txBody>
      <dsp:txXfrm>
        <a:off x="0" y="2071578"/>
        <a:ext cx="9797480" cy="889400"/>
      </dsp:txXfrm>
    </dsp:sp>
    <dsp:sp modelId="{75F7C7C4-AE9E-44F0-9AC8-1ED948EAF40C}">
      <dsp:nvSpPr>
        <dsp:cNvPr id="0" name=""/>
        <dsp:cNvSpPr/>
      </dsp:nvSpPr>
      <dsp:spPr>
        <a:xfrm>
          <a:off x="0" y="2960979"/>
          <a:ext cx="97974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F5C06-DC0F-4E6C-9FA3-ECB89276C190}">
      <dsp:nvSpPr>
        <dsp:cNvPr id="0" name=""/>
        <dsp:cNvSpPr/>
      </dsp:nvSpPr>
      <dsp:spPr>
        <a:xfrm>
          <a:off x="0" y="2960979"/>
          <a:ext cx="9797480" cy="88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are some strategies that you can implement when it comes to sexual behaviors in the care setting?  </a:t>
          </a:r>
        </a:p>
      </dsp:txBody>
      <dsp:txXfrm>
        <a:off x="0" y="2960979"/>
        <a:ext cx="9797480" cy="889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65896-1A31-4881-B910-A3BAB2A01B4B}">
      <dsp:nvSpPr>
        <dsp:cNvPr id="0" name=""/>
        <dsp:cNvSpPr/>
      </dsp:nvSpPr>
      <dsp:spPr>
        <a:xfrm>
          <a:off x="1266" y="863814"/>
          <a:ext cx="2964544" cy="148227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Sex talk (most common)</a:t>
          </a:r>
        </a:p>
      </dsp:txBody>
      <dsp:txXfrm>
        <a:off x="44680" y="907228"/>
        <a:ext cx="2877716" cy="1395444"/>
      </dsp:txXfrm>
    </dsp:sp>
    <dsp:sp modelId="{FA928BEA-227D-47AB-B64E-DAC047002EE4}">
      <dsp:nvSpPr>
        <dsp:cNvPr id="0" name=""/>
        <dsp:cNvSpPr/>
      </dsp:nvSpPr>
      <dsp:spPr>
        <a:xfrm>
          <a:off x="3706947" y="863814"/>
          <a:ext cx="2964544" cy="148227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Sexual acts</a:t>
          </a:r>
        </a:p>
      </dsp:txBody>
      <dsp:txXfrm>
        <a:off x="3750361" y="907228"/>
        <a:ext cx="2877716" cy="1395444"/>
      </dsp:txXfrm>
    </dsp:sp>
    <dsp:sp modelId="{3C91F463-6814-4C40-BF5E-C9818234B9C2}">
      <dsp:nvSpPr>
        <dsp:cNvPr id="0" name=""/>
        <dsp:cNvSpPr/>
      </dsp:nvSpPr>
      <dsp:spPr>
        <a:xfrm>
          <a:off x="7412628" y="863814"/>
          <a:ext cx="2964544" cy="1482272"/>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Implied sexual acts </a:t>
          </a:r>
        </a:p>
      </dsp:txBody>
      <dsp:txXfrm>
        <a:off x="7456042" y="907228"/>
        <a:ext cx="2877716" cy="1395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6C214-4130-4525-91CF-DC6185FC9223}">
      <dsp:nvSpPr>
        <dsp:cNvPr id="0" name=""/>
        <dsp:cNvSpPr/>
      </dsp:nvSpPr>
      <dsp:spPr>
        <a:xfrm>
          <a:off x="-113805" y="3795046"/>
          <a:ext cx="1594757" cy="116542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419" tIns="184912" rIns="113419"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Keep</a:t>
          </a:r>
        </a:p>
      </dsp:txBody>
      <dsp:txXfrm>
        <a:off x="-113805" y="3795046"/>
        <a:ext cx="1594757" cy="1165422"/>
      </dsp:txXfrm>
    </dsp:sp>
    <dsp:sp modelId="{A396EB22-AF24-43E2-BB26-618DB394E017}">
      <dsp:nvSpPr>
        <dsp:cNvPr id="0" name=""/>
        <dsp:cNvSpPr/>
      </dsp:nvSpPr>
      <dsp:spPr>
        <a:xfrm>
          <a:off x="1253339" y="3549917"/>
          <a:ext cx="5239495" cy="165568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048" tIns="254000" rIns="97048" bIns="254000" numCol="1" spcCol="1270" anchor="ctr" anchorCtr="0">
          <a:noAutofit/>
        </a:bodyPr>
        <a:lstStyle/>
        <a:p>
          <a:pPr marL="0" lvl="0" indent="0" algn="l" defTabSz="889000">
            <a:lnSpc>
              <a:spcPct val="90000"/>
            </a:lnSpc>
            <a:spcBef>
              <a:spcPct val="0"/>
            </a:spcBef>
            <a:spcAft>
              <a:spcPct val="35000"/>
            </a:spcAft>
            <a:buNone/>
          </a:pPr>
          <a:r>
            <a:rPr lang="en-US" sz="2000" kern="1200" dirty="0"/>
            <a:t>Keep a little space between the resident and other people when you walk them into a room, leave enough space so they can’t easily touch someone, especially if they tend to grab.  </a:t>
          </a:r>
        </a:p>
      </dsp:txBody>
      <dsp:txXfrm>
        <a:off x="1253339" y="3549917"/>
        <a:ext cx="5239495" cy="1655680"/>
      </dsp:txXfrm>
    </dsp:sp>
    <dsp:sp modelId="{E079325B-3BB5-4CD4-BBF0-67F164310BB1}">
      <dsp:nvSpPr>
        <dsp:cNvPr id="0" name=""/>
        <dsp:cNvSpPr/>
      </dsp:nvSpPr>
      <dsp:spPr>
        <a:xfrm rot="10800000">
          <a:off x="0" y="1774979"/>
          <a:ext cx="1594757" cy="1792419"/>
        </a:xfrm>
        <a:prstGeom prst="upArrowCallout">
          <a:avLst>
            <a:gd name="adj1" fmla="val 5000"/>
            <a:gd name="adj2" fmla="val 10000"/>
            <a:gd name="adj3" fmla="val 15000"/>
            <a:gd name="adj4" fmla="val 64977"/>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419" tIns="184912" rIns="113419" bIns="184912" numCol="1" spcCol="1270" anchor="ctr" anchorCtr="0">
          <a:noAutofit/>
        </a:bodyPr>
        <a:lstStyle/>
        <a:p>
          <a:pPr marL="0" lvl="0" indent="0" algn="ctr" defTabSz="1155700">
            <a:lnSpc>
              <a:spcPct val="90000"/>
            </a:lnSpc>
            <a:spcBef>
              <a:spcPct val="0"/>
            </a:spcBef>
            <a:spcAft>
              <a:spcPct val="35000"/>
            </a:spcAft>
            <a:buNone/>
          </a:pPr>
          <a:r>
            <a:rPr lang="en-US" sz="2600" kern="1200"/>
            <a:t>Ask</a:t>
          </a:r>
        </a:p>
      </dsp:txBody>
      <dsp:txXfrm rot="-10800000">
        <a:off x="0" y="1774979"/>
        <a:ext cx="1594757" cy="1165072"/>
      </dsp:txXfrm>
    </dsp:sp>
    <dsp:sp modelId="{B32778CE-38FA-42B7-A7B8-2D4C285575F6}">
      <dsp:nvSpPr>
        <dsp:cNvPr id="0" name=""/>
        <dsp:cNvSpPr/>
      </dsp:nvSpPr>
      <dsp:spPr>
        <a:xfrm>
          <a:off x="1594757" y="1774979"/>
          <a:ext cx="4784271" cy="1165072"/>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048" tIns="254000" rIns="97048" bIns="254000" numCol="1" spcCol="1270" anchor="ctr" anchorCtr="0">
          <a:noAutofit/>
        </a:bodyPr>
        <a:lstStyle/>
        <a:p>
          <a:pPr marL="0" lvl="0" indent="0" algn="l" defTabSz="889000">
            <a:lnSpc>
              <a:spcPct val="90000"/>
            </a:lnSpc>
            <a:spcBef>
              <a:spcPct val="0"/>
            </a:spcBef>
            <a:spcAft>
              <a:spcPct val="35000"/>
            </a:spcAft>
            <a:buNone/>
          </a:pPr>
          <a:r>
            <a:rPr lang="en-US" sz="2000" kern="1200" dirty="0"/>
            <a:t>Calmly ask other adults to excuse their behavior or advise them to step back a bit.</a:t>
          </a:r>
        </a:p>
      </dsp:txBody>
      <dsp:txXfrm>
        <a:off x="1594757" y="1774979"/>
        <a:ext cx="4784271" cy="1165072"/>
      </dsp:txXfrm>
    </dsp:sp>
    <dsp:sp modelId="{CC7E0AEA-DDA1-4DEE-8FF1-A8C9BD967B9E}">
      <dsp:nvSpPr>
        <dsp:cNvPr id="0" name=""/>
        <dsp:cNvSpPr/>
      </dsp:nvSpPr>
      <dsp:spPr>
        <a:xfrm rot="10800000">
          <a:off x="0" y="40"/>
          <a:ext cx="1594757" cy="1792419"/>
        </a:xfrm>
        <a:prstGeom prst="upArrowCallout">
          <a:avLst>
            <a:gd name="adj1" fmla="val 5000"/>
            <a:gd name="adj2" fmla="val 10000"/>
            <a:gd name="adj3" fmla="val 15000"/>
            <a:gd name="adj4" fmla="val 64977"/>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419" tIns="184912" rIns="113419" bIns="184912" numCol="1" spcCol="1270" anchor="ctr" anchorCtr="0">
          <a:noAutofit/>
        </a:bodyPr>
        <a:lstStyle/>
        <a:p>
          <a:pPr marL="0" lvl="0" indent="0" algn="ctr" defTabSz="1155700">
            <a:lnSpc>
              <a:spcPct val="90000"/>
            </a:lnSpc>
            <a:spcBef>
              <a:spcPct val="0"/>
            </a:spcBef>
            <a:spcAft>
              <a:spcPct val="35000"/>
            </a:spcAft>
            <a:buNone/>
          </a:pPr>
          <a:r>
            <a:rPr lang="en-US" sz="2600" kern="1200"/>
            <a:t>Reassure</a:t>
          </a:r>
        </a:p>
      </dsp:txBody>
      <dsp:txXfrm rot="-10800000">
        <a:off x="0" y="40"/>
        <a:ext cx="1594757" cy="1165072"/>
      </dsp:txXfrm>
    </dsp:sp>
    <dsp:sp modelId="{DDA4DF7F-1F6E-47DE-A4F4-0C1FDBC7C2C4}">
      <dsp:nvSpPr>
        <dsp:cNvPr id="0" name=""/>
        <dsp:cNvSpPr/>
      </dsp:nvSpPr>
      <dsp:spPr>
        <a:xfrm>
          <a:off x="1594757" y="40"/>
          <a:ext cx="4784271" cy="1165072"/>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048" tIns="279400" rIns="97048" bIns="279400" numCol="1" spcCol="1270" anchor="ctr" anchorCtr="0">
          <a:noAutofit/>
        </a:bodyPr>
        <a:lstStyle/>
        <a:p>
          <a:pPr marL="0" lvl="0" indent="0" algn="l" defTabSz="977900">
            <a:lnSpc>
              <a:spcPct val="90000"/>
            </a:lnSpc>
            <a:spcBef>
              <a:spcPct val="0"/>
            </a:spcBef>
            <a:spcAft>
              <a:spcPct val="35000"/>
            </a:spcAft>
            <a:buNone/>
          </a:pPr>
          <a:r>
            <a:rPr lang="en-US" sz="2200" kern="1200"/>
            <a:t>Reassure family, friends and visitors</a:t>
          </a:r>
        </a:p>
      </dsp:txBody>
      <dsp:txXfrm>
        <a:off x="1594757" y="40"/>
        <a:ext cx="4784271" cy="11650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0F622-6A4C-48F1-A1CB-4558D993D430}" type="datetimeFigureOut">
              <a:rPr lang="en-US" smtClean="0"/>
              <a:t>8/4/2020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566C-C6CE-4751-AF70-FC78151A82FB}" type="slidenum">
              <a:rPr lang="en-US" smtClean="0"/>
              <a:t>‹#›</a:t>
            </a:fld>
            <a:endParaRPr lang="en-US"/>
          </a:p>
        </p:txBody>
      </p:sp>
    </p:spTree>
    <p:extLst>
      <p:ext uri="{BB962C8B-B14F-4D97-AF65-F5344CB8AC3E}">
        <p14:creationId xmlns:p14="http://schemas.microsoft.com/office/powerpoint/2010/main" val="116595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rranova.org/film-catalog/sexuality-intimacy-and-dementia-in-residential-care-setting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uclahealth.org/dementia/sexually-inappropriate-behavio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a:t>
            </a:fld>
            <a:endParaRPr lang="en-US"/>
          </a:p>
        </p:txBody>
      </p:sp>
    </p:spTree>
    <p:extLst>
      <p:ext uri="{BB962C8B-B14F-4D97-AF65-F5344CB8AC3E}">
        <p14:creationId xmlns:p14="http://schemas.microsoft.com/office/powerpoint/2010/main" val="367809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10</a:t>
            </a:fld>
            <a:endParaRPr lang="en-US"/>
          </a:p>
        </p:txBody>
      </p:sp>
    </p:spTree>
    <p:extLst>
      <p:ext uri="{BB962C8B-B14F-4D97-AF65-F5344CB8AC3E}">
        <p14:creationId xmlns:p14="http://schemas.microsoft.com/office/powerpoint/2010/main" val="238376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FA566C-C6CE-4751-AF70-FC78151A82FB}" type="slidenum">
              <a:rPr lang="en-US" smtClean="0"/>
              <a:t>11</a:t>
            </a:fld>
            <a:endParaRPr lang="en-US"/>
          </a:p>
        </p:txBody>
      </p:sp>
    </p:spTree>
    <p:extLst>
      <p:ext uri="{BB962C8B-B14F-4D97-AF65-F5344CB8AC3E}">
        <p14:creationId xmlns:p14="http://schemas.microsoft.com/office/powerpoint/2010/main" val="133059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12</a:t>
            </a:fld>
            <a:endParaRPr lang="en-US"/>
          </a:p>
        </p:txBody>
      </p:sp>
    </p:spTree>
    <p:extLst>
      <p:ext uri="{BB962C8B-B14F-4D97-AF65-F5344CB8AC3E}">
        <p14:creationId xmlns:p14="http://schemas.microsoft.com/office/powerpoint/2010/main" val="9962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13</a:t>
            </a:fld>
            <a:endParaRPr lang="en-US"/>
          </a:p>
        </p:txBody>
      </p:sp>
    </p:spTree>
    <p:extLst>
      <p:ext uri="{BB962C8B-B14F-4D97-AF65-F5344CB8AC3E}">
        <p14:creationId xmlns:p14="http://schemas.microsoft.com/office/powerpoint/2010/main" val="292254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14</a:t>
            </a:fld>
            <a:endParaRPr lang="en-US"/>
          </a:p>
        </p:txBody>
      </p:sp>
    </p:spTree>
    <p:extLst>
      <p:ext uri="{BB962C8B-B14F-4D97-AF65-F5344CB8AC3E}">
        <p14:creationId xmlns:p14="http://schemas.microsoft.com/office/powerpoint/2010/main" val="2052847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15</a:t>
            </a:fld>
            <a:endParaRPr lang="en-US"/>
          </a:p>
        </p:txBody>
      </p:sp>
    </p:spTree>
    <p:extLst>
      <p:ext uri="{BB962C8B-B14F-4D97-AF65-F5344CB8AC3E}">
        <p14:creationId xmlns:p14="http://schemas.microsoft.com/office/powerpoint/2010/main" val="403302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FA566C-C6CE-4751-AF70-FC78151A82FB}" type="slidenum">
              <a:rPr lang="en-US" smtClean="0"/>
              <a:t>16</a:t>
            </a:fld>
            <a:endParaRPr lang="en-US"/>
          </a:p>
        </p:txBody>
      </p:sp>
    </p:spTree>
    <p:extLst>
      <p:ext uri="{BB962C8B-B14F-4D97-AF65-F5344CB8AC3E}">
        <p14:creationId xmlns:p14="http://schemas.microsoft.com/office/powerpoint/2010/main" val="10188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17</a:t>
            </a:fld>
            <a:endParaRPr lang="en-US"/>
          </a:p>
        </p:txBody>
      </p:sp>
    </p:spTree>
    <p:extLst>
      <p:ext uri="{BB962C8B-B14F-4D97-AF65-F5344CB8AC3E}">
        <p14:creationId xmlns:p14="http://schemas.microsoft.com/office/powerpoint/2010/main" val="170937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18</a:t>
            </a:fld>
            <a:endParaRPr lang="en-US"/>
          </a:p>
        </p:txBody>
      </p:sp>
    </p:spTree>
    <p:extLst>
      <p:ext uri="{BB962C8B-B14F-4D97-AF65-F5344CB8AC3E}">
        <p14:creationId xmlns:p14="http://schemas.microsoft.com/office/powerpoint/2010/main" val="3078107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19</a:t>
            </a:fld>
            <a:endParaRPr lang="en-US"/>
          </a:p>
        </p:txBody>
      </p:sp>
    </p:spTree>
    <p:extLst>
      <p:ext uri="{BB962C8B-B14F-4D97-AF65-F5344CB8AC3E}">
        <p14:creationId xmlns:p14="http://schemas.microsoft.com/office/powerpoint/2010/main" val="421325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p>
        </p:txBody>
      </p:sp>
      <p:sp>
        <p:nvSpPr>
          <p:cNvPr id="4" name="Slide Number Placeholder 3"/>
          <p:cNvSpPr>
            <a:spLocks noGrp="1"/>
          </p:cNvSpPr>
          <p:nvPr>
            <p:ph type="sldNum" sz="quarter" idx="5"/>
          </p:nvPr>
        </p:nvSpPr>
        <p:spPr/>
        <p:txBody>
          <a:bodyPr/>
          <a:lstStyle/>
          <a:p>
            <a:fld id="{ADFA566C-C6CE-4751-AF70-FC78151A82FB}" type="slidenum">
              <a:rPr lang="en-US" smtClean="0"/>
              <a:t>2</a:t>
            </a:fld>
            <a:endParaRPr lang="en-US"/>
          </a:p>
        </p:txBody>
      </p:sp>
    </p:spTree>
    <p:extLst>
      <p:ext uri="{BB962C8B-B14F-4D97-AF65-F5344CB8AC3E}">
        <p14:creationId xmlns:p14="http://schemas.microsoft.com/office/powerpoint/2010/main" val="3888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3</a:t>
            </a:fld>
            <a:endParaRPr lang="en-US"/>
          </a:p>
        </p:txBody>
      </p:sp>
    </p:spTree>
    <p:extLst>
      <p:ext uri="{BB962C8B-B14F-4D97-AF65-F5344CB8AC3E}">
        <p14:creationId xmlns:p14="http://schemas.microsoft.com/office/powerpoint/2010/main" val="44998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DFA566C-C6CE-4751-AF70-FC78151A82FB}" type="slidenum">
              <a:rPr lang="en-US" smtClean="0"/>
              <a:t>4</a:t>
            </a:fld>
            <a:endParaRPr lang="en-US"/>
          </a:p>
        </p:txBody>
      </p:sp>
    </p:spTree>
    <p:extLst>
      <p:ext uri="{BB962C8B-B14F-4D97-AF65-F5344CB8AC3E}">
        <p14:creationId xmlns:p14="http://schemas.microsoft.com/office/powerpoint/2010/main" val="213366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5</a:t>
            </a:fld>
            <a:endParaRPr lang="en-US"/>
          </a:p>
        </p:txBody>
      </p:sp>
    </p:spTree>
    <p:extLst>
      <p:ext uri="{BB962C8B-B14F-4D97-AF65-F5344CB8AC3E}">
        <p14:creationId xmlns:p14="http://schemas.microsoft.com/office/powerpoint/2010/main" val="50256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FA566C-C6CE-4751-AF70-FC78151A82FB}" type="slidenum">
              <a:rPr lang="en-US" smtClean="0"/>
              <a:t>6</a:t>
            </a:fld>
            <a:endParaRPr lang="en-US"/>
          </a:p>
        </p:txBody>
      </p:sp>
    </p:spTree>
    <p:extLst>
      <p:ext uri="{BB962C8B-B14F-4D97-AF65-F5344CB8AC3E}">
        <p14:creationId xmlns:p14="http://schemas.microsoft.com/office/powerpoint/2010/main" val="80971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7</a:t>
            </a:fld>
            <a:endParaRPr lang="en-US"/>
          </a:p>
        </p:txBody>
      </p:sp>
    </p:spTree>
    <p:extLst>
      <p:ext uri="{BB962C8B-B14F-4D97-AF65-F5344CB8AC3E}">
        <p14:creationId xmlns:p14="http://schemas.microsoft.com/office/powerpoint/2010/main" val="121497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UCLA Alzheimer's and Dementia Care Program</a:t>
            </a:r>
          </a:p>
        </p:txBody>
      </p:sp>
      <p:sp>
        <p:nvSpPr>
          <p:cNvPr id="4" name="Slide Number Placeholder 3"/>
          <p:cNvSpPr>
            <a:spLocks noGrp="1"/>
          </p:cNvSpPr>
          <p:nvPr>
            <p:ph type="sldNum" sz="quarter" idx="5"/>
          </p:nvPr>
        </p:nvSpPr>
        <p:spPr/>
        <p:txBody>
          <a:bodyPr/>
          <a:lstStyle/>
          <a:p>
            <a:fld id="{ADFA566C-C6CE-4751-AF70-FC78151A82FB}" type="slidenum">
              <a:rPr lang="en-US" smtClean="0"/>
              <a:t>8</a:t>
            </a:fld>
            <a:endParaRPr lang="en-US"/>
          </a:p>
        </p:txBody>
      </p:sp>
    </p:spTree>
    <p:extLst>
      <p:ext uri="{BB962C8B-B14F-4D97-AF65-F5344CB8AC3E}">
        <p14:creationId xmlns:p14="http://schemas.microsoft.com/office/powerpoint/2010/main" val="106899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These videos are free for public access; if you are an organization seeking to use the videos, please cite and link back to this page.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hlinkClick r:id="rId3"/>
              </a:rPr>
              <a:t>Video source: </a:t>
            </a:r>
            <a:r>
              <a:rPr lang="en-US" sz="1200" dirty="0">
                <a:hlinkClick r:id="rId4"/>
              </a:rPr>
              <a:t>https://www.uclahealth.org/dementia/sexually-inappropriate-behaviors</a:t>
            </a:r>
            <a:endParaRPr lang="en-US" sz="1400" dirty="0">
              <a:hlinkClick r:id="rId3"/>
            </a:endParaRPr>
          </a:p>
          <a:p>
            <a:endParaRPr lang="en-US" dirty="0"/>
          </a:p>
        </p:txBody>
      </p:sp>
      <p:sp>
        <p:nvSpPr>
          <p:cNvPr id="4" name="Slide Number Placeholder 3"/>
          <p:cNvSpPr>
            <a:spLocks noGrp="1"/>
          </p:cNvSpPr>
          <p:nvPr>
            <p:ph type="sldNum" sz="quarter" idx="5"/>
          </p:nvPr>
        </p:nvSpPr>
        <p:spPr/>
        <p:txBody>
          <a:bodyPr/>
          <a:lstStyle/>
          <a:p>
            <a:fld id="{ADFA566C-C6CE-4751-AF70-FC78151A82FB}" type="slidenum">
              <a:rPr lang="en-US" smtClean="0"/>
              <a:t>9</a:t>
            </a:fld>
            <a:endParaRPr lang="en-US"/>
          </a:p>
        </p:txBody>
      </p:sp>
    </p:spTree>
    <p:extLst>
      <p:ext uri="{BB962C8B-B14F-4D97-AF65-F5344CB8AC3E}">
        <p14:creationId xmlns:p14="http://schemas.microsoft.com/office/powerpoint/2010/main" val="31785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8/4/2020</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7999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515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7521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4651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9870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215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2077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6290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6143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9824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2345051-2045-45DA-935E-2E3CA1A69ADC}" type="datetimeFigureOut">
              <a:rPr lang="en-US" smtClean="0"/>
              <a:t>8/4/2020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8099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2345051-2045-45DA-935E-2E3CA1A69ADC}" type="datetimeFigureOut">
              <a:rPr lang="en-US" smtClean="0"/>
              <a:t>8/4/2020</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7CD31F4-64FA-4BA0-9498-67783267A8C8}" type="slidenum">
              <a:rPr lang="en-US" smtClean="0"/>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71386"/>
      </p:ext>
    </p:extLst>
  </p:cSld>
  <p:clrMap bg1="dk1" tx1="lt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media10.m4a"/><Relationship Id="rId7" Type="http://schemas.openxmlformats.org/officeDocument/2006/relationships/slide" Target="slide13.xml"/><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slide" Target="slide12.xml"/><Relationship Id="rId5" Type="http://schemas.openxmlformats.org/officeDocument/2006/relationships/notesSlide" Target="../notesSlides/notesSlide11.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terranova.org/film-catalog/sexuality-intimacy-and-dementia-in-residential-care-settings/" TargetMode="External"/><Relationship Id="rId5" Type="http://schemas.openxmlformats.org/officeDocument/2006/relationships/hyperlink" Target="https://www.alzheimers.org.uk/sites/default/files/migrate/downloads/factsheet_sex_and_intimate_relationships.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commons.wikimedia.org/wiki/File:Blue_flat_directory_icon.svg"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hyperlink" Target="https://creativecommons.org/licenses/by-nc/3.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eg"/><Relationship Id="rId11" Type="http://schemas.openxmlformats.org/officeDocument/2006/relationships/hyperlink" Target="http://pngimg.com/download/62470" TargetMode="External"/><Relationship Id="rId5" Type="http://schemas.openxmlformats.org/officeDocument/2006/relationships/image" Target="../media/image1.jpg"/><Relationship Id="rId10" Type="http://schemas.openxmlformats.org/officeDocument/2006/relationships/image" Target="../media/image9.png"/><Relationship Id="rId4" Type="http://schemas.openxmlformats.org/officeDocument/2006/relationships/notesSlide" Target="../notesSlides/notesSlide17.xml"/><Relationship Id="rId9"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arcigas@co.yamhill.or.us" TargetMode="External"/><Relationship Id="rId5" Type="http://schemas.openxmlformats.org/officeDocument/2006/relationships/image" Target="../media/image1.jp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https://alzheimer.ca/en/Home/Living-with-dementia/Understanding-behaviour/Intimacy-and-sexuality/Sexual-conduct" TargetMode="External"/><Relationship Id="rId3" Type="http://schemas.openxmlformats.org/officeDocument/2006/relationships/slideLayout" Target="../slideLayouts/slideLayout2.xml"/><Relationship Id="rId7" Type="http://schemas.openxmlformats.org/officeDocument/2006/relationships/hyperlink" Target="https://www.dshs.wa.gov/sites/default/files/ALTSA/hcs/documents/Dementia%20Training.pdf" TargetMode="External"/><Relationship Id="rId12"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uclahealth.org/dementia/sexually-inappropriate-behaviors" TargetMode="External"/><Relationship Id="rId11" Type="http://schemas.openxmlformats.org/officeDocument/2006/relationships/image" Target="../media/image1.jpg"/><Relationship Id="rId5" Type="http://schemas.openxmlformats.org/officeDocument/2006/relationships/hyperlink" Target="https://terranova.org/film-catalog/sexuality-intimacy-and-dementia-in-residential-care-settings/" TargetMode="External"/><Relationship Id="rId10" Type="http://schemas.openxmlformats.org/officeDocument/2006/relationships/hyperlink" Target="https://www.alzheimers.org.uk/get-support/publications-and-factsheets/dementia-together-magazine/help-husbands-inappropriate-sexual-behaviour" TargetMode="External"/><Relationship Id="rId4" Type="http://schemas.openxmlformats.org/officeDocument/2006/relationships/notesSlide" Target="../notesSlides/notesSlide19.xml"/><Relationship Id="rId9" Type="http://schemas.openxmlformats.org/officeDocument/2006/relationships/hyperlink" Target="https://alzheimer.ca/en/durham/We-can-help/Resources/Shifting-Focus/Examples-of-responsive-behaviour/Sexual-behaviour/Sexual-behaviour-examples"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wJzyxcADORc?feature=oembed"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29EA-0FDC-4454-9883-E2C6C43A7F8C}"/>
              </a:ext>
            </a:extLst>
          </p:cNvPr>
          <p:cNvSpPr>
            <a:spLocks noGrp="1"/>
          </p:cNvSpPr>
          <p:nvPr>
            <p:ph type="ctrTitle"/>
          </p:nvPr>
        </p:nvSpPr>
        <p:spPr>
          <a:xfrm>
            <a:off x="491613" y="688258"/>
            <a:ext cx="11031793" cy="3895661"/>
          </a:xfrm>
        </p:spPr>
        <p:txBody>
          <a:bodyPr anchor="ctr">
            <a:normAutofit/>
          </a:bodyPr>
          <a:lstStyle/>
          <a:p>
            <a:pPr algn="ctr"/>
            <a:r>
              <a:rPr lang="en-US" sz="8000" dirty="0">
                <a:solidFill>
                  <a:srgbClr val="454545"/>
                </a:solidFill>
              </a:rPr>
              <a:t>Understanding Sexual Behaviors in Residents </a:t>
            </a:r>
          </a:p>
        </p:txBody>
      </p:sp>
      <p:sp>
        <p:nvSpPr>
          <p:cNvPr id="3" name="Subtitle 2">
            <a:extLst>
              <a:ext uri="{FF2B5EF4-FFF2-40B4-BE49-F238E27FC236}">
                <a16:creationId xmlns:a16="http://schemas.microsoft.com/office/drawing/2014/main" id="{12199829-CEAB-4C16-ACA0-F57673D15061}"/>
              </a:ext>
            </a:extLst>
          </p:cNvPr>
          <p:cNvSpPr>
            <a:spLocks noGrp="1"/>
          </p:cNvSpPr>
          <p:nvPr>
            <p:ph type="subTitle" idx="1"/>
          </p:nvPr>
        </p:nvSpPr>
        <p:spPr>
          <a:xfrm>
            <a:off x="1535523" y="4689987"/>
            <a:ext cx="9120954" cy="1065161"/>
          </a:xfrm>
        </p:spPr>
        <p:txBody>
          <a:bodyPr>
            <a:normAutofit/>
          </a:bodyPr>
          <a:lstStyle/>
          <a:p>
            <a:pPr algn="ctr"/>
            <a:r>
              <a:rPr lang="en-US" sz="2400" dirty="0">
                <a:solidFill>
                  <a:schemeClr val="accent1"/>
                </a:solidFill>
              </a:rPr>
              <a:t>By Stephanie Arciga, Behavior Consultant </a:t>
            </a:r>
          </a:p>
        </p:txBody>
      </p:sp>
      <p:pic>
        <p:nvPicPr>
          <p:cNvPr id="6" name="Audio 5">
            <a:hlinkClick r:id="" action="ppaction://media"/>
            <a:extLst>
              <a:ext uri="{FF2B5EF4-FFF2-40B4-BE49-F238E27FC236}">
                <a16:creationId xmlns:a16="http://schemas.microsoft.com/office/drawing/2014/main" id="{B4A61884-5F88-4AF5-A20C-3C7D3070A0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7292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963"/>
    </mc:Choice>
    <mc:Fallback xmlns="">
      <p:transition spd="slow" advTm="2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8C7DED00-666B-4457-8509-4B171A94E1DA}"/>
              </a:ext>
            </a:extLst>
          </p:cNvPr>
          <p:cNvSpPr>
            <a:spLocks noGrp="1"/>
          </p:cNvSpPr>
          <p:nvPr>
            <p:ph type="title"/>
          </p:nvPr>
        </p:nvSpPr>
        <p:spPr>
          <a:xfrm>
            <a:off x="1008925" y="1586504"/>
            <a:ext cx="6849699" cy="2468759"/>
          </a:xfrm>
        </p:spPr>
        <p:txBody>
          <a:bodyPr vert="horz" lIns="91440" tIns="45720" rIns="91440" bIns="0" rtlCol="0" anchor="ctr">
            <a:normAutofit/>
          </a:bodyPr>
          <a:lstStyle/>
          <a:p>
            <a:r>
              <a:rPr lang="en-US" sz="5400" dirty="0"/>
              <a:t>Video discussion</a:t>
            </a:r>
            <a:br>
              <a:rPr lang="en-US" sz="5400" dirty="0"/>
            </a:br>
            <a:r>
              <a:rPr lang="en-US" sz="2000" i="1" dirty="0"/>
              <a:t>(Pause to discuss/ write down thoughts/ answer questions- you will have about 2 minutes) </a:t>
            </a:r>
            <a:endParaRPr lang="en-US" sz="5400" i="1" dirty="0"/>
          </a:p>
        </p:txBody>
      </p:sp>
      <p:cxnSp>
        <p:nvCxnSpPr>
          <p:cNvPr id="18" name="Straight Connector 17">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FDC2FA6-6637-43EC-B8B3-D2EF3EC325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
        <p:nvSpPr>
          <p:cNvPr id="4" name="TextBox 3">
            <a:extLst>
              <a:ext uri="{FF2B5EF4-FFF2-40B4-BE49-F238E27FC236}">
                <a16:creationId xmlns:a16="http://schemas.microsoft.com/office/drawing/2014/main" id="{3E9AEFF6-A27C-4C1D-94F3-D151C8EA5244}"/>
              </a:ext>
            </a:extLst>
          </p:cNvPr>
          <p:cNvSpPr txBox="1"/>
          <p:nvPr/>
        </p:nvSpPr>
        <p:spPr>
          <a:xfrm>
            <a:off x="8281732" y="136499"/>
            <a:ext cx="3755919" cy="6001643"/>
          </a:xfrm>
          <a:prstGeom prst="rect">
            <a:avLst/>
          </a:prstGeom>
          <a:noFill/>
        </p:spPr>
        <p:txBody>
          <a:bodyPr wrap="square" rtlCol="0">
            <a:spAutoFit/>
          </a:bodyPr>
          <a:lstStyle/>
          <a:p>
            <a:pPr marL="342900" indent="-342900">
              <a:buFont typeface="+mj-lt"/>
              <a:buAutoNum type="arabicPeriod"/>
            </a:pPr>
            <a:r>
              <a:rPr lang="en-US" sz="2400" dirty="0"/>
              <a:t>During the first part of the video, what happened? Why did it happen? What were the triggers to the behavior? </a:t>
            </a:r>
          </a:p>
          <a:p>
            <a:pPr marL="342900" indent="-342900">
              <a:buFont typeface="+mj-lt"/>
              <a:buAutoNum type="arabicPeriod"/>
            </a:pPr>
            <a:r>
              <a:rPr lang="en-US" sz="2400" dirty="0"/>
              <a:t>What are some personal experiences using the recommended response. </a:t>
            </a:r>
          </a:p>
          <a:p>
            <a:pPr marL="342900" indent="-342900">
              <a:buFont typeface="+mj-lt"/>
              <a:buAutoNum type="arabicPeriod"/>
            </a:pPr>
            <a:r>
              <a:rPr lang="en-US" sz="2400" dirty="0"/>
              <a:t>Ideas to what staff can do today to remove triggers?</a:t>
            </a:r>
          </a:p>
          <a:p>
            <a:pPr marL="342900" indent="-342900">
              <a:buFont typeface="+mj-lt"/>
              <a:buAutoNum type="arabicPeriod"/>
            </a:pPr>
            <a:r>
              <a:rPr lang="en-US" sz="2400" dirty="0"/>
              <a:t>Additional strategies you may think of? </a:t>
            </a:r>
          </a:p>
        </p:txBody>
      </p:sp>
      <p:pic>
        <p:nvPicPr>
          <p:cNvPr id="6" name="Audio 5">
            <a:hlinkClick r:id="" action="ppaction://media"/>
            <a:extLst>
              <a:ext uri="{FF2B5EF4-FFF2-40B4-BE49-F238E27FC236}">
                <a16:creationId xmlns:a16="http://schemas.microsoft.com/office/drawing/2014/main" id="{3E1248CB-55E4-44DB-8DAB-B8B4B6DC14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5269224"/>
      </p:ext>
    </p:extLst>
  </p:cSld>
  <p:clrMapOvr>
    <a:masterClrMapping/>
  </p:clrMapOvr>
  <mc:AlternateContent xmlns:mc="http://schemas.openxmlformats.org/markup-compatibility/2006" xmlns:p14="http://schemas.microsoft.com/office/powerpoint/2010/main">
    <mc:Choice Requires="p14">
      <p:transition spd="slow" p14:dur="2000" advClick="0" advTm="105000"/>
    </mc:Choice>
    <mc:Fallback xmlns="">
      <p:transition spd="slow" advClick="0"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8043-5AE4-4A3A-8FB4-15DAE1969B47}"/>
              </a:ext>
            </a:extLst>
          </p:cNvPr>
          <p:cNvSpPr>
            <a:spLocks noGrp="1"/>
          </p:cNvSpPr>
          <p:nvPr>
            <p:ph type="title"/>
          </p:nvPr>
        </p:nvSpPr>
        <p:spPr>
          <a:xfrm>
            <a:off x="1032773" y="181661"/>
            <a:ext cx="10375456" cy="1374997"/>
          </a:xfrm>
        </p:spPr>
        <p:txBody>
          <a:bodyPr>
            <a:normAutofit/>
          </a:bodyPr>
          <a:lstStyle/>
          <a:p>
            <a:r>
              <a:rPr lang="en-US" sz="5400" dirty="0"/>
              <a:t>How should you respond: </a:t>
            </a:r>
          </a:p>
        </p:txBody>
      </p:sp>
      <p:sp>
        <p:nvSpPr>
          <p:cNvPr id="9" name="Rectangle 8">
            <a:extLst>
              <a:ext uri="{FF2B5EF4-FFF2-40B4-BE49-F238E27FC236}">
                <a16:creationId xmlns:a16="http://schemas.microsoft.com/office/drawing/2014/main" id="{BD17D064-6960-4812-AAC6-2AF55540B695}"/>
              </a:ext>
            </a:extLst>
          </p:cNvPr>
          <p:cNvSpPr/>
          <p:nvPr/>
        </p:nvSpPr>
        <p:spPr>
          <a:xfrm>
            <a:off x="1032773" y="1677208"/>
            <a:ext cx="4510648" cy="144002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200" dirty="0">
                <a:solidFill>
                  <a:schemeClr val="bg1"/>
                </a:solidFill>
                <a:hlinkClick r:id="rId6" action="ppaction://hlinksldjump">
                  <a:extLst>
                    <a:ext uri="{A12FA001-AC4F-418D-AE19-62706E023703}">
                      <ahyp:hlinkClr xmlns:ahyp="http://schemas.microsoft.com/office/drawing/2018/hyperlinkcolor" val="tx"/>
                    </a:ext>
                  </a:extLst>
                </a:hlinkClick>
              </a:rPr>
              <a:t>Manage inappropriate behavior when it happens</a:t>
            </a:r>
            <a:endParaRPr lang="en-US" sz="2200" dirty="0">
              <a:solidFill>
                <a:schemeClr val="bg1"/>
              </a:solidFill>
            </a:endParaRPr>
          </a:p>
        </p:txBody>
      </p:sp>
      <p:sp>
        <p:nvSpPr>
          <p:cNvPr id="14" name="Rectangle 13">
            <a:extLst>
              <a:ext uri="{FF2B5EF4-FFF2-40B4-BE49-F238E27FC236}">
                <a16:creationId xmlns:a16="http://schemas.microsoft.com/office/drawing/2014/main" id="{DB2EB67B-071A-4D0A-A45B-E1008B21664D}"/>
              </a:ext>
            </a:extLst>
          </p:cNvPr>
          <p:cNvSpPr/>
          <p:nvPr/>
        </p:nvSpPr>
        <p:spPr>
          <a:xfrm>
            <a:off x="6951699" y="1643365"/>
            <a:ext cx="4217044" cy="15077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chemeClr val="bg1"/>
                </a:solidFill>
                <a:hlinkClick r:id="rId7" action="ppaction://hlinksldjump">
                  <a:extLst>
                    <a:ext uri="{A12FA001-AC4F-418D-AE19-62706E023703}">
                      <ahyp:hlinkClr xmlns:ahyp="http://schemas.microsoft.com/office/drawing/2018/hyperlinkcolor" val="tx"/>
                    </a:ext>
                  </a:extLst>
                </a:hlinkClick>
              </a:rPr>
              <a:t>Explain sexual behaviors to other people</a:t>
            </a:r>
            <a:endParaRPr lang="en-US" sz="2200" dirty="0">
              <a:solidFill>
                <a:schemeClr val="bg1"/>
              </a:solidFill>
            </a:endParaRPr>
          </a:p>
        </p:txBody>
      </p:sp>
      <p:sp>
        <p:nvSpPr>
          <p:cNvPr id="15" name="Rectangle 14">
            <a:extLst>
              <a:ext uri="{FF2B5EF4-FFF2-40B4-BE49-F238E27FC236}">
                <a16:creationId xmlns:a16="http://schemas.microsoft.com/office/drawing/2014/main" id="{3B468354-A168-4F2A-BDA1-22495398B33A}"/>
              </a:ext>
            </a:extLst>
          </p:cNvPr>
          <p:cNvSpPr/>
          <p:nvPr/>
        </p:nvSpPr>
        <p:spPr>
          <a:xfrm>
            <a:off x="1032773" y="3740770"/>
            <a:ext cx="4510648" cy="12915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dirty="0">
                <a:solidFill>
                  <a:schemeClr val="bg1"/>
                </a:solidFill>
                <a:hlinkClick r:id="rId8" action="ppaction://hlinksldjump">
                  <a:extLst>
                    <a:ext uri="{A12FA001-AC4F-418D-AE19-62706E023703}">
                      <ahyp:hlinkClr xmlns:ahyp="http://schemas.microsoft.com/office/drawing/2018/hyperlinkcolor" val="tx"/>
                    </a:ext>
                  </a:extLst>
                </a:hlinkClick>
              </a:rPr>
              <a:t>Identify triggers</a:t>
            </a:r>
            <a:endParaRPr lang="en-US" sz="2200" dirty="0">
              <a:solidFill>
                <a:schemeClr val="bg1"/>
              </a:solidFill>
            </a:endParaRPr>
          </a:p>
        </p:txBody>
      </p:sp>
      <p:sp>
        <p:nvSpPr>
          <p:cNvPr id="17" name="Rectangle 16">
            <a:extLst>
              <a:ext uri="{FF2B5EF4-FFF2-40B4-BE49-F238E27FC236}">
                <a16:creationId xmlns:a16="http://schemas.microsoft.com/office/drawing/2014/main" id="{57B00D56-2523-436C-9A03-52E742E0EE1C}"/>
              </a:ext>
            </a:extLst>
          </p:cNvPr>
          <p:cNvSpPr/>
          <p:nvPr/>
        </p:nvSpPr>
        <p:spPr>
          <a:xfrm>
            <a:off x="6951699" y="3740770"/>
            <a:ext cx="4217044" cy="137862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dirty="0">
                <a:solidFill>
                  <a:schemeClr val="bg1"/>
                </a:solidFill>
                <a:hlinkClick r:id="rId9" action="ppaction://hlinksldjump">
                  <a:extLst>
                    <a:ext uri="{A12FA001-AC4F-418D-AE19-62706E023703}">
                      <ahyp:hlinkClr xmlns:ahyp="http://schemas.microsoft.com/office/drawing/2018/hyperlinkcolor" val="tx"/>
                    </a:ext>
                  </a:extLst>
                </a:hlinkClick>
              </a:rPr>
              <a:t>Adapt the environment to the situation.</a:t>
            </a:r>
            <a:endParaRPr lang="en-US" sz="2200" dirty="0">
              <a:solidFill>
                <a:schemeClr val="bg1"/>
              </a:solidFill>
            </a:endParaRPr>
          </a:p>
        </p:txBody>
      </p:sp>
      <p:pic>
        <p:nvPicPr>
          <p:cNvPr id="3" name="Audio 2">
            <a:hlinkClick r:id="" action="ppaction://media"/>
            <a:extLst>
              <a:ext uri="{FF2B5EF4-FFF2-40B4-BE49-F238E27FC236}">
                <a16:creationId xmlns:a16="http://schemas.microsoft.com/office/drawing/2014/main" id="{253DD64E-8D89-46A9-960F-43D6FCA0D15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62798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442"/>
    </mc:Choice>
    <mc:Fallback xmlns="">
      <p:transition spd="slow" advTm="4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9"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16D9FD-860F-4F5C-8D9B-CE700207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5612E-E9E9-4EC2-B049-949E738EAD17}"/>
              </a:ext>
            </a:extLst>
          </p:cNvPr>
          <p:cNvSpPr>
            <a:spLocks noGrp="1"/>
          </p:cNvSpPr>
          <p:nvPr>
            <p:ph type="title"/>
          </p:nvPr>
        </p:nvSpPr>
        <p:spPr>
          <a:xfrm>
            <a:off x="205632" y="977028"/>
            <a:ext cx="4242826" cy="5237503"/>
          </a:xfrm>
        </p:spPr>
        <p:txBody>
          <a:bodyPr anchor="ctr">
            <a:normAutofit/>
          </a:bodyPr>
          <a:lstStyle/>
          <a:p>
            <a:r>
              <a:rPr lang="en-US" sz="4000" dirty="0">
                <a:solidFill>
                  <a:schemeClr val="bg2"/>
                </a:solidFill>
              </a:rPr>
              <a:t>Manage inappropriate behavior when it happens </a:t>
            </a:r>
          </a:p>
        </p:txBody>
      </p:sp>
      <p:sp useBgFill="1">
        <p:nvSpPr>
          <p:cNvPr id="10" name="Rectangle 9">
            <a:extLst>
              <a:ext uri="{FF2B5EF4-FFF2-40B4-BE49-F238E27FC236}">
                <a16:creationId xmlns:a16="http://schemas.microsoft.com/office/drawing/2014/main" id="{8D074069-7026-466C-B495-20FB9578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993" y="0"/>
            <a:ext cx="7538007" cy="6858000"/>
          </a:xfrm>
          <a:prstGeom prst="rect">
            <a:avLst/>
          </a:prstGeom>
          <a:ln w="6350">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685D80-4D5A-471F-9215-651424F47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787" y="0"/>
            <a:ext cx="164592"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2458BE-C1B4-4076-B7A7-BB34F51F1435}"/>
              </a:ext>
            </a:extLst>
          </p:cNvPr>
          <p:cNvSpPr>
            <a:spLocks noGrp="1"/>
          </p:cNvSpPr>
          <p:nvPr>
            <p:ph idx="1"/>
          </p:nvPr>
        </p:nvSpPr>
        <p:spPr>
          <a:xfrm>
            <a:off x="5023707" y="130630"/>
            <a:ext cx="6962661" cy="6214532"/>
          </a:xfrm>
        </p:spPr>
        <p:txBody>
          <a:bodyPr anchor="ctr">
            <a:normAutofit/>
          </a:bodyPr>
          <a:lstStyle/>
          <a:p>
            <a:pPr marL="628650" lvl="1" indent="-171450">
              <a:lnSpc>
                <a:spcPct val="110000"/>
              </a:lnSpc>
            </a:pPr>
            <a:r>
              <a:rPr lang="en-US" sz="2800" dirty="0"/>
              <a:t>Stay calm and be patient</a:t>
            </a:r>
          </a:p>
          <a:p>
            <a:pPr marL="628650" lvl="1" indent="-171450">
              <a:lnSpc>
                <a:spcPct val="110000"/>
              </a:lnSpc>
            </a:pPr>
            <a:r>
              <a:rPr lang="en-US" sz="2800" dirty="0"/>
              <a:t>Gently but firmly tell the person that the behavior is inappropriate</a:t>
            </a:r>
          </a:p>
          <a:p>
            <a:pPr marL="628650" lvl="1" indent="-171450">
              <a:lnSpc>
                <a:spcPct val="110000"/>
              </a:lnSpc>
            </a:pPr>
            <a:r>
              <a:rPr lang="en-US" sz="2800" dirty="0"/>
              <a:t>Match you body language to your words </a:t>
            </a:r>
          </a:p>
          <a:p>
            <a:pPr marL="628650" lvl="1" indent="-171450">
              <a:lnSpc>
                <a:spcPct val="110000"/>
              </a:lnSpc>
            </a:pPr>
            <a:r>
              <a:rPr lang="en-US" sz="2800" dirty="0"/>
              <a:t>Maintain consistent, firm boundaries. </a:t>
            </a:r>
          </a:p>
          <a:p>
            <a:pPr marL="628650" lvl="1" indent="-171450">
              <a:lnSpc>
                <a:spcPct val="110000"/>
              </a:lnSpc>
            </a:pPr>
            <a:r>
              <a:rPr lang="en-US" sz="2800" dirty="0"/>
              <a:t>Move the resident to another location. </a:t>
            </a:r>
          </a:p>
          <a:p>
            <a:pPr marL="628650" lvl="1" indent="-171450">
              <a:lnSpc>
                <a:spcPct val="110000"/>
              </a:lnSpc>
            </a:pPr>
            <a:r>
              <a:rPr lang="en-US" sz="2800" dirty="0"/>
              <a:t>Use humor when appropriate </a:t>
            </a:r>
          </a:p>
          <a:p>
            <a:pPr marL="628650" lvl="1" indent="-171450">
              <a:lnSpc>
                <a:spcPct val="110000"/>
              </a:lnSpc>
            </a:pPr>
            <a:r>
              <a:rPr lang="en-US" sz="2800" dirty="0"/>
              <a:t>Leave the situation, if appropriate. </a:t>
            </a:r>
          </a:p>
          <a:p>
            <a:pPr marL="628650" lvl="1" indent="-171450">
              <a:lnSpc>
                <a:spcPct val="110000"/>
              </a:lnSpc>
            </a:pPr>
            <a:r>
              <a:rPr lang="en-US" sz="2800" dirty="0"/>
              <a:t>Substitute another staff member of the opposite sex to provide care</a:t>
            </a:r>
          </a:p>
          <a:p>
            <a:pPr>
              <a:lnSpc>
                <a:spcPct val="110000"/>
              </a:lnSpc>
            </a:pPr>
            <a:endParaRPr lang="en-US" sz="1300" dirty="0"/>
          </a:p>
        </p:txBody>
      </p:sp>
      <p:pic>
        <p:nvPicPr>
          <p:cNvPr id="4" name="Audio 3">
            <a:hlinkClick r:id="" action="ppaction://media"/>
            <a:extLst>
              <a:ext uri="{FF2B5EF4-FFF2-40B4-BE49-F238E27FC236}">
                <a16:creationId xmlns:a16="http://schemas.microsoft.com/office/drawing/2014/main" id="{F697E909-2629-4381-B30D-D0875A19C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5957676"/>
      </p:ext>
    </p:extLst>
  </p:cSld>
  <p:clrMapOvr>
    <a:masterClrMapping/>
  </p:clrMapOvr>
  <mc:AlternateContent xmlns:mc="http://schemas.openxmlformats.org/markup-compatibility/2006" xmlns:p14="http://schemas.microsoft.com/office/powerpoint/2010/main">
    <mc:Choice Requires="p14">
      <p:transition spd="slow" p14:dur="2000" advTm="75342"/>
    </mc:Choice>
    <mc:Fallback xmlns="">
      <p:transition spd="slow" advTm="7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46EBE52-42F6-46B3-9289-74891C532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8E9A01-AC7A-410E-ABD5-70D425E96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7AFF79F-C7E8-4A33-91F8-1D5A711C32A4}"/>
              </a:ext>
            </a:extLst>
          </p:cNvPr>
          <p:cNvSpPr>
            <a:spLocks noGrp="1"/>
          </p:cNvSpPr>
          <p:nvPr>
            <p:ph type="title"/>
          </p:nvPr>
        </p:nvSpPr>
        <p:spPr>
          <a:xfrm>
            <a:off x="7555992" y="2307409"/>
            <a:ext cx="3797808" cy="3747316"/>
          </a:xfrm>
        </p:spPr>
        <p:txBody>
          <a:bodyPr anchor="t">
            <a:normAutofit/>
          </a:bodyPr>
          <a:lstStyle/>
          <a:p>
            <a:r>
              <a:rPr lang="en-US" sz="4400" dirty="0"/>
              <a:t>Explain sexual behavior to others</a:t>
            </a:r>
          </a:p>
        </p:txBody>
      </p:sp>
      <p:cxnSp>
        <p:nvCxnSpPr>
          <p:cNvPr id="22" name="Straight Connector 21">
            <a:extLst>
              <a:ext uri="{FF2B5EF4-FFF2-40B4-BE49-F238E27FC236}">
                <a16:creationId xmlns:a16="http://schemas.microsoft.com/office/drawing/2014/main" id="{E0761CD7-B67C-4D16-A1CC-976C9AE4A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4" name="Title 1">
            <a:extLst>
              <a:ext uri="{FF2B5EF4-FFF2-40B4-BE49-F238E27FC236}">
                <a16:creationId xmlns:a16="http://schemas.microsoft.com/office/drawing/2014/main" id="{1070C750-5F0F-43BC-96D0-4209701BFE0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14" name="Content Placeholder 2">
            <a:extLst>
              <a:ext uri="{FF2B5EF4-FFF2-40B4-BE49-F238E27FC236}">
                <a16:creationId xmlns:a16="http://schemas.microsoft.com/office/drawing/2014/main" id="{69ECCA00-5424-4887-B7F1-62C487B575D7}"/>
              </a:ext>
            </a:extLst>
          </p:cNvPr>
          <p:cNvGraphicFramePr>
            <a:graphicFrameLocks noGrp="1"/>
          </p:cNvGraphicFramePr>
          <p:nvPr>
            <p:ph idx="1"/>
            <p:extLst>
              <p:ext uri="{D42A27DB-BD31-4B8C-83A1-F6EECF244321}">
                <p14:modId xmlns:p14="http://schemas.microsoft.com/office/powerpoint/2010/main" val="2257715077"/>
              </p:ext>
            </p:extLst>
          </p:nvPr>
        </p:nvGraphicFramePr>
        <p:xfrm>
          <a:off x="979714" y="849085"/>
          <a:ext cx="6379029" cy="5205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5A244146-BD91-4728-8B02-2BCA7F92E7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0960564"/>
      </p:ext>
    </p:extLst>
  </p:cSld>
  <p:clrMapOvr>
    <a:masterClrMapping/>
  </p:clrMapOvr>
  <mc:AlternateContent xmlns:mc="http://schemas.openxmlformats.org/markup-compatibility/2006" xmlns:p14="http://schemas.microsoft.com/office/powerpoint/2010/main">
    <mc:Choice Requires="p14">
      <p:transition spd="slow" p14:dur="2000" advTm="29269"/>
    </mc:Choice>
    <mc:Fallback xmlns="">
      <p:transition spd="slow" advTm="2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8DFF1-CF6A-43A7-8585-25327E4B3ECE}"/>
              </a:ext>
            </a:extLst>
          </p:cNvPr>
          <p:cNvSpPr>
            <a:spLocks noGrp="1"/>
          </p:cNvSpPr>
          <p:nvPr>
            <p:ph type="title"/>
          </p:nvPr>
        </p:nvSpPr>
        <p:spPr>
          <a:xfrm>
            <a:off x="1442933" y="721659"/>
            <a:ext cx="9291215" cy="1049235"/>
          </a:xfrm>
        </p:spPr>
        <p:txBody>
          <a:bodyPr>
            <a:normAutofit/>
          </a:bodyPr>
          <a:lstStyle/>
          <a:p>
            <a:r>
              <a:rPr lang="en-US" sz="4400" dirty="0"/>
              <a:t>Identify triggers</a:t>
            </a:r>
          </a:p>
        </p:txBody>
      </p:sp>
      <p:cxnSp>
        <p:nvCxnSpPr>
          <p:cNvPr id="39" name="Straight Connector 3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1" name="Rectangle 4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Content Placeholder 6">
            <a:extLst>
              <a:ext uri="{FF2B5EF4-FFF2-40B4-BE49-F238E27FC236}">
                <a16:creationId xmlns:a16="http://schemas.microsoft.com/office/drawing/2014/main" id="{E07C6D46-9509-452C-8B73-58662F9CA8D1}"/>
              </a:ext>
            </a:extLst>
          </p:cNvPr>
          <p:cNvSpPr>
            <a:spLocks noGrp="1"/>
          </p:cNvSpPr>
          <p:nvPr>
            <p:ph idx="1"/>
          </p:nvPr>
        </p:nvSpPr>
        <p:spPr>
          <a:xfrm>
            <a:off x="1451579" y="2015732"/>
            <a:ext cx="9291215" cy="4283464"/>
          </a:xfrm>
        </p:spPr>
        <p:txBody>
          <a:bodyPr>
            <a:normAutofit/>
          </a:bodyPr>
          <a:lstStyle/>
          <a:p>
            <a:r>
              <a:rPr lang="en-US" sz="2800" dirty="0"/>
              <a:t>Triggers can vary from person to person </a:t>
            </a:r>
          </a:p>
          <a:p>
            <a:r>
              <a:rPr lang="en-US" sz="2800" dirty="0"/>
              <a:t>Observe the behavior</a:t>
            </a:r>
          </a:p>
          <a:p>
            <a:r>
              <a:rPr lang="en-US" sz="2800" dirty="0"/>
              <a:t>Track the behavior</a:t>
            </a:r>
          </a:p>
          <a:p>
            <a:r>
              <a:rPr lang="en-US" sz="2800" dirty="0"/>
              <a:t>Common triggers may include: getting close to someone, needing help with personal hygiene, by what you say (i.e. sweetie, honey, etc.), bending over someone, or sometimes the need to use the restroom. </a:t>
            </a:r>
          </a:p>
        </p:txBody>
      </p:sp>
      <p:pic>
        <p:nvPicPr>
          <p:cNvPr id="8" name="Audio 7">
            <a:hlinkClick r:id="" action="ppaction://media"/>
            <a:extLst>
              <a:ext uri="{FF2B5EF4-FFF2-40B4-BE49-F238E27FC236}">
                <a16:creationId xmlns:a16="http://schemas.microsoft.com/office/drawing/2014/main" id="{77BC6346-8F8E-48B9-A283-E1F4C7E11F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245233"/>
      </p:ext>
    </p:extLst>
  </p:cSld>
  <p:clrMapOvr>
    <a:masterClrMapping/>
  </p:clrMapOvr>
  <mc:AlternateContent xmlns:mc="http://schemas.openxmlformats.org/markup-compatibility/2006" xmlns:p14="http://schemas.microsoft.com/office/powerpoint/2010/main">
    <mc:Choice Requires="p14">
      <p:transition spd="slow" p14:dur="2000" advTm="40162"/>
    </mc:Choice>
    <mc:Fallback xmlns="">
      <p:transition spd="slow" advTm="4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115F-4CAD-4D63-82C3-E26B70B78B4C}"/>
              </a:ext>
            </a:extLst>
          </p:cNvPr>
          <p:cNvSpPr>
            <a:spLocks noGrp="1"/>
          </p:cNvSpPr>
          <p:nvPr>
            <p:ph type="title"/>
          </p:nvPr>
        </p:nvSpPr>
        <p:spPr>
          <a:xfrm>
            <a:off x="1451579" y="144481"/>
            <a:ext cx="9291215" cy="1074719"/>
          </a:xfrm>
        </p:spPr>
        <p:txBody>
          <a:bodyPr/>
          <a:lstStyle/>
          <a:p>
            <a:r>
              <a:rPr lang="en-US" dirty="0"/>
              <a:t>Adapt the environment to the situation </a:t>
            </a:r>
          </a:p>
        </p:txBody>
      </p:sp>
      <p:sp>
        <p:nvSpPr>
          <p:cNvPr id="3" name="Content Placeholder 2">
            <a:extLst>
              <a:ext uri="{FF2B5EF4-FFF2-40B4-BE49-F238E27FC236}">
                <a16:creationId xmlns:a16="http://schemas.microsoft.com/office/drawing/2014/main" id="{27DE59FE-B27F-4B31-AF36-FC9200DA8B12}"/>
              </a:ext>
            </a:extLst>
          </p:cNvPr>
          <p:cNvSpPr>
            <a:spLocks noGrp="1"/>
          </p:cNvSpPr>
          <p:nvPr>
            <p:ph idx="1"/>
          </p:nvPr>
        </p:nvSpPr>
        <p:spPr>
          <a:xfrm>
            <a:off x="380999" y="1088572"/>
            <a:ext cx="11408230" cy="2935576"/>
          </a:xfrm>
        </p:spPr>
        <p:txBody>
          <a:bodyPr>
            <a:normAutofit fontScale="77500" lnSpcReduction="20000"/>
          </a:bodyPr>
          <a:lstStyle/>
          <a:p>
            <a:pPr marL="628650" lvl="1" indent="-171450"/>
            <a:r>
              <a:rPr lang="en-US" sz="2400" dirty="0"/>
              <a:t>Try to predict situation where the behavior is more likely to occur and plan ahead for this. For example, keeping their hand occupied with fidget activity or sensory activity. </a:t>
            </a:r>
          </a:p>
          <a:p>
            <a:pPr marL="628650" lvl="1" indent="-171450"/>
            <a:r>
              <a:rPr lang="en-US" sz="2400" dirty="0"/>
              <a:t>Provider alternatives to cuddling- a soft blanket, stuffed animal, body pillow, or doll can satisfy the need to touch. </a:t>
            </a:r>
          </a:p>
          <a:p>
            <a:pPr marL="628650" lvl="1" indent="-171450"/>
            <a:r>
              <a:rPr lang="en-US" sz="2400" dirty="0"/>
              <a:t>Boredom can also cause sexual behavior. Keep the resident happily occupied with different types of engaging activities</a:t>
            </a:r>
          </a:p>
          <a:p>
            <a:pPr marL="628650" lvl="1" indent="-171450"/>
            <a:r>
              <a:rPr lang="en-US" sz="2400" dirty="0"/>
              <a:t>Consider  adaptive clothing options</a:t>
            </a:r>
          </a:p>
          <a:p>
            <a:pPr marL="628650" lvl="1" indent="-171450"/>
            <a:r>
              <a:rPr lang="en-US" sz="2400" dirty="0"/>
              <a:t>Putting a pillow on someone’s lap can provide a barrier between his hands and his genitals.</a:t>
            </a:r>
          </a:p>
          <a:p>
            <a:endParaRPr lang="en-US" dirty="0"/>
          </a:p>
        </p:txBody>
      </p:sp>
      <p:pic>
        <p:nvPicPr>
          <p:cNvPr id="4" name="Picture 4" descr="toy cat dementia">
            <a:extLst>
              <a:ext uri="{FF2B5EF4-FFF2-40B4-BE49-F238E27FC236}">
                <a16:creationId xmlns:a16="http://schemas.microsoft.com/office/drawing/2014/main" id="{06D78318-EE2B-4001-968F-6438FBED7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99857"/>
            <a:ext cx="4114800" cy="2558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BE3F21-4CDC-49C5-A8E1-746EC86B844C}"/>
              </a:ext>
            </a:extLst>
          </p:cNvPr>
          <p:cNvPicPr>
            <a:picLocks noChangeAspect="1"/>
          </p:cNvPicPr>
          <p:nvPr/>
        </p:nvPicPr>
        <p:blipFill>
          <a:blip r:embed="rId7"/>
          <a:stretch>
            <a:fillRect/>
          </a:stretch>
        </p:blipFill>
        <p:spPr>
          <a:xfrm>
            <a:off x="8741230" y="4024149"/>
            <a:ext cx="2764970" cy="2833852"/>
          </a:xfrm>
          <a:prstGeom prst="rect">
            <a:avLst/>
          </a:prstGeom>
        </p:spPr>
      </p:pic>
      <p:pic>
        <p:nvPicPr>
          <p:cNvPr id="6" name="Picture 5">
            <a:extLst>
              <a:ext uri="{FF2B5EF4-FFF2-40B4-BE49-F238E27FC236}">
                <a16:creationId xmlns:a16="http://schemas.microsoft.com/office/drawing/2014/main" id="{7561A888-368F-4CFC-A4CE-93BB54A1D9C3}"/>
              </a:ext>
            </a:extLst>
          </p:cNvPr>
          <p:cNvPicPr>
            <a:picLocks noChangeAspect="1"/>
          </p:cNvPicPr>
          <p:nvPr/>
        </p:nvPicPr>
        <p:blipFill>
          <a:blip r:embed="rId8"/>
          <a:stretch>
            <a:fillRect/>
          </a:stretch>
        </p:blipFill>
        <p:spPr>
          <a:xfrm>
            <a:off x="5083630" y="4024148"/>
            <a:ext cx="2861128" cy="2833852"/>
          </a:xfrm>
          <a:prstGeom prst="rect">
            <a:avLst/>
          </a:prstGeom>
        </p:spPr>
      </p:pic>
      <p:pic>
        <p:nvPicPr>
          <p:cNvPr id="11" name="Audio 10">
            <a:hlinkClick r:id="" action="ppaction://media"/>
            <a:extLst>
              <a:ext uri="{FF2B5EF4-FFF2-40B4-BE49-F238E27FC236}">
                <a16:creationId xmlns:a16="http://schemas.microsoft.com/office/drawing/2014/main" id="{01CD8AD2-B9CA-408A-B394-5F8F3D05DB5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09454398"/>
      </p:ext>
    </p:extLst>
  </p:cSld>
  <p:clrMapOvr>
    <a:masterClrMapping/>
  </p:clrMapOvr>
  <mc:AlternateContent xmlns:mc="http://schemas.openxmlformats.org/markup-compatibility/2006" xmlns:p14="http://schemas.microsoft.com/office/powerpoint/2010/main">
    <mc:Choice Requires="p14">
      <p:transition spd="slow" p14:dur="2000" advTm="51821"/>
    </mc:Choice>
    <mc:Fallback xmlns="">
      <p:transition spd="slow" advTm="5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8043-5AE4-4A3A-8FB4-15DAE1969B47}"/>
              </a:ext>
            </a:extLst>
          </p:cNvPr>
          <p:cNvSpPr>
            <a:spLocks noGrp="1"/>
          </p:cNvSpPr>
          <p:nvPr>
            <p:ph type="title"/>
          </p:nvPr>
        </p:nvSpPr>
        <p:spPr>
          <a:xfrm>
            <a:off x="978345" y="146083"/>
            <a:ext cx="9291215" cy="1049235"/>
          </a:xfrm>
        </p:spPr>
        <p:txBody>
          <a:bodyPr>
            <a:normAutofit/>
          </a:bodyPr>
          <a:lstStyle/>
          <a:p>
            <a:r>
              <a:rPr lang="en-US" sz="4400" dirty="0"/>
              <a:t>How should you respond: </a:t>
            </a:r>
          </a:p>
        </p:txBody>
      </p:sp>
      <p:sp>
        <p:nvSpPr>
          <p:cNvPr id="3" name="Content Placeholder 2">
            <a:extLst>
              <a:ext uri="{FF2B5EF4-FFF2-40B4-BE49-F238E27FC236}">
                <a16:creationId xmlns:a16="http://schemas.microsoft.com/office/drawing/2014/main" id="{A7542DF7-8A58-43E2-BE27-0E534682E82A}"/>
              </a:ext>
            </a:extLst>
          </p:cNvPr>
          <p:cNvSpPr>
            <a:spLocks noGrp="1"/>
          </p:cNvSpPr>
          <p:nvPr>
            <p:ph idx="1"/>
          </p:nvPr>
        </p:nvSpPr>
        <p:spPr>
          <a:xfrm>
            <a:off x="456148" y="1278313"/>
            <a:ext cx="11387509" cy="4778358"/>
          </a:xfrm>
        </p:spPr>
        <p:txBody>
          <a:bodyPr>
            <a:normAutofit/>
          </a:bodyPr>
          <a:lstStyle/>
          <a:p>
            <a:pPr>
              <a:buFont typeface="Wingdings" panose="05000000000000000000" pitchFamily="2" charset="2"/>
              <a:buChar char="q"/>
            </a:pPr>
            <a:r>
              <a:rPr lang="en-US" sz="2800" dirty="0"/>
              <a:t>Do not take it personally!</a:t>
            </a:r>
          </a:p>
          <a:p>
            <a:pPr>
              <a:buFont typeface="Wingdings" panose="05000000000000000000" pitchFamily="2" charset="2"/>
              <a:buChar char="q"/>
            </a:pPr>
            <a:r>
              <a:rPr lang="en-US" sz="2800" dirty="0"/>
              <a:t>Consult with family, doctors / other professionals involved in resident’s care</a:t>
            </a:r>
          </a:p>
          <a:p>
            <a:pPr>
              <a:buFont typeface="Wingdings" panose="05000000000000000000" pitchFamily="2" charset="2"/>
              <a:buChar char="q"/>
            </a:pPr>
            <a:r>
              <a:rPr lang="en-US" sz="2800" dirty="0"/>
              <a:t>Review facility policies, talk with administrative staff to learn more and provide further guidance on this. </a:t>
            </a:r>
          </a:p>
          <a:p>
            <a:pPr marL="0" indent="0" algn="ctr">
              <a:buNone/>
            </a:pPr>
            <a:r>
              <a:rPr lang="en-US" i="1" u="sng" dirty="0"/>
              <a:t>To view the hyperlinks below: Ctrl + Click or right click over the heading and click “open link"</a:t>
            </a:r>
          </a:p>
          <a:p>
            <a:pPr marL="457200" lvl="1" indent="0" algn="ctr">
              <a:buNone/>
            </a:pPr>
            <a:r>
              <a:rPr lang="en-US" sz="2400" b="1" u="sng" dirty="0">
                <a:hlinkClick r:id="rId5"/>
              </a:rPr>
              <a:t>Sex and Intimate Relationships</a:t>
            </a:r>
            <a:endParaRPr lang="en-US" sz="2400" b="1" u="sng" dirty="0"/>
          </a:p>
          <a:p>
            <a:pPr marL="457200" lvl="1" indent="0" algn="ctr">
              <a:buNone/>
            </a:pPr>
            <a:r>
              <a:rPr lang="en-US" sz="2400" b="1" u="sng" dirty="0">
                <a:hlinkClick r:id="rId6"/>
              </a:rPr>
              <a:t>Sexuality, Intimacy, and Dementia in Residential Care Settings</a:t>
            </a:r>
            <a:r>
              <a:rPr lang="en-US" sz="2400" u="sng" dirty="0">
                <a:hlinkClick r:id="rId6"/>
              </a:rPr>
              <a:t> </a:t>
            </a:r>
            <a:endParaRPr lang="en-US" sz="2400" u="sng" dirty="0"/>
          </a:p>
          <a:p>
            <a:pPr marL="457200" lvl="1" indent="0">
              <a:buNone/>
            </a:pPr>
            <a:endParaRPr lang="en-US" sz="2400" b="1" u="sng" dirty="0"/>
          </a:p>
        </p:txBody>
      </p:sp>
      <p:pic>
        <p:nvPicPr>
          <p:cNvPr id="9" name="Audio 8">
            <a:hlinkClick r:id="" action="ppaction://media"/>
            <a:extLst>
              <a:ext uri="{FF2B5EF4-FFF2-40B4-BE49-F238E27FC236}">
                <a16:creationId xmlns:a16="http://schemas.microsoft.com/office/drawing/2014/main" id="{D481800C-BF50-4703-8377-EF85D45872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9381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5660"/>
    </mc:Choice>
    <mc:Fallback xmlns="">
      <p:transition spd="slow" advTm="8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33FB34-E54B-4710-9DAE-6EE038612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29041944-13B4-40E3-A9D5-25B333EBD2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a:extLst>
              <a:ext uri="{FF2B5EF4-FFF2-40B4-BE49-F238E27FC236}">
                <a16:creationId xmlns:a16="http://schemas.microsoft.com/office/drawing/2014/main" id="{5B85E289-5ADE-4F02-B917-9C9D9B0448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ectangle 17">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blipFill dpi="0" rotWithShape="1">
            <a:blip r:embed="rId6">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chemeClr val="tx2"/>
              </a:gs>
              <a:gs pos="100000">
                <a:schemeClr val="tx2">
                  <a:lumMod val="90000"/>
                </a:schemeClr>
              </a:gs>
            </a:gsLst>
            <a:lin ang="16200000" scaled="0"/>
          </a:gradFill>
          <a:ln w="38100" cmpd="sng">
            <a:solidFill>
              <a:schemeClr val="bg1">
                <a:lumMod val="65000"/>
                <a:lumOff val="3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chemeClr val="tx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9A77A-9432-4101-BB9C-0A82239661D0}"/>
              </a:ext>
            </a:extLst>
          </p:cNvPr>
          <p:cNvSpPr>
            <a:spLocks noGrp="1"/>
          </p:cNvSpPr>
          <p:nvPr>
            <p:ph type="title"/>
          </p:nvPr>
        </p:nvSpPr>
        <p:spPr>
          <a:xfrm>
            <a:off x="1557071" y="1584552"/>
            <a:ext cx="9099255" cy="2537251"/>
          </a:xfrm>
        </p:spPr>
        <p:txBody>
          <a:bodyPr vert="horz" lIns="91440" tIns="45720" rIns="91440" bIns="0" rtlCol="0" anchor="ctr">
            <a:normAutofit/>
          </a:bodyPr>
          <a:lstStyle/>
          <a:p>
            <a:r>
              <a:rPr lang="en-US" sz="7200">
                <a:solidFill>
                  <a:schemeClr val="bg2"/>
                </a:solidFill>
              </a:rPr>
              <a:t>overview</a:t>
            </a:r>
            <a:endParaRPr lang="en-US" sz="7200" dirty="0">
              <a:solidFill>
                <a:schemeClr val="bg2"/>
              </a:solidFill>
            </a:endParaRPr>
          </a:p>
        </p:txBody>
      </p:sp>
      <p:cxnSp>
        <p:nvCxnSpPr>
          <p:cNvPr id="24" name="Straight Connector 23">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554073B-2E31-4E11-95E9-80B425A43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pic>
        <p:nvPicPr>
          <p:cNvPr id="4" name="Picture 3">
            <a:extLst>
              <a:ext uri="{FF2B5EF4-FFF2-40B4-BE49-F238E27FC236}">
                <a16:creationId xmlns:a16="http://schemas.microsoft.com/office/drawing/2014/main" id="{B88E4493-2E12-4061-9AD5-CC55341B5F0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62498" y="3243715"/>
            <a:ext cx="1477480" cy="1231033"/>
          </a:xfrm>
          <a:prstGeom prst="rect">
            <a:avLst/>
          </a:prstGeom>
        </p:spPr>
      </p:pic>
      <p:sp>
        <p:nvSpPr>
          <p:cNvPr id="5" name="TextBox 4">
            <a:extLst>
              <a:ext uri="{FF2B5EF4-FFF2-40B4-BE49-F238E27FC236}">
                <a16:creationId xmlns:a16="http://schemas.microsoft.com/office/drawing/2014/main" id="{DF2524FE-42E9-4D00-8F93-D9656E9C6B7B}"/>
              </a:ext>
            </a:extLst>
          </p:cNvPr>
          <p:cNvSpPr txBox="1"/>
          <p:nvPr/>
        </p:nvSpPr>
        <p:spPr>
          <a:xfrm>
            <a:off x="9560214" y="6471163"/>
            <a:ext cx="2359527" cy="369332"/>
          </a:xfrm>
          <a:prstGeom prst="rect">
            <a:avLst/>
          </a:prstGeom>
          <a:noFill/>
        </p:spPr>
        <p:txBody>
          <a:bodyPr wrap="square" rtlCol="0">
            <a:spAutoFit/>
          </a:bodyPr>
          <a:lstStyle/>
          <a:p>
            <a:r>
              <a:rPr lang="en-US" sz="900">
                <a:hlinkClick r:id="rId8" tooltip="https://commons.wikimedia.org/wiki/File:Blue_flat_directory_icon.svg"/>
              </a:rPr>
              <a:t>This Photo</a:t>
            </a:r>
            <a:r>
              <a:rPr lang="en-US" sz="900"/>
              <a:t> by Unknown Author is licensed under </a:t>
            </a:r>
            <a:r>
              <a:rPr lang="en-US" sz="900">
                <a:hlinkClick r:id="rId9" tooltip="https://creativecommons.org/licenses/by-sa/3.0/"/>
              </a:rPr>
              <a:t>CC BY-SA</a:t>
            </a:r>
            <a:endParaRPr lang="en-US" sz="900" dirty="0"/>
          </a:p>
        </p:txBody>
      </p:sp>
      <p:pic>
        <p:nvPicPr>
          <p:cNvPr id="7" name="Picture 6">
            <a:extLst>
              <a:ext uri="{FF2B5EF4-FFF2-40B4-BE49-F238E27FC236}">
                <a16:creationId xmlns:a16="http://schemas.microsoft.com/office/drawing/2014/main" id="{F7902B22-C587-4038-8F9F-12EDF1D7A11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01" y="4847836"/>
            <a:ext cx="2580502" cy="2024452"/>
          </a:xfrm>
          <a:prstGeom prst="rect">
            <a:avLst/>
          </a:prstGeom>
        </p:spPr>
      </p:pic>
      <p:sp>
        <p:nvSpPr>
          <p:cNvPr id="9" name="TextBox 8">
            <a:extLst>
              <a:ext uri="{FF2B5EF4-FFF2-40B4-BE49-F238E27FC236}">
                <a16:creationId xmlns:a16="http://schemas.microsoft.com/office/drawing/2014/main" id="{C9C411D0-A9A1-48E1-B402-19264A48D0F9}"/>
              </a:ext>
            </a:extLst>
          </p:cNvPr>
          <p:cNvSpPr txBox="1"/>
          <p:nvPr/>
        </p:nvSpPr>
        <p:spPr>
          <a:xfrm>
            <a:off x="9525873" y="6129768"/>
            <a:ext cx="2580502" cy="369332"/>
          </a:xfrm>
          <a:prstGeom prst="rect">
            <a:avLst/>
          </a:prstGeom>
          <a:noFill/>
        </p:spPr>
        <p:txBody>
          <a:bodyPr wrap="square" rtlCol="0">
            <a:spAutoFit/>
          </a:bodyPr>
          <a:lstStyle/>
          <a:p>
            <a:r>
              <a:rPr lang="en-US" sz="900">
                <a:hlinkClick r:id="rId11" tooltip="http://pngimg.com/download/62470"/>
              </a:rPr>
              <a:t>This Photo</a:t>
            </a:r>
            <a:r>
              <a:rPr lang="en-US" sz="900"/>
              <a:t> by Unknown Author is licensed under </a:t>
            </a:r>
            <a:r>
              <a:rPr lang="en-US" sz="900">
                <a:hlinkClick r:id="rId12" tooltip="https://creativecommons.org/licenses/by-nc/3.0/"/>
              </a:rPr>
              <a:t>CC BY-NC</a:t>
            </a:r>
            <a:endParaRPr lang="en-US" sz="900" dirty="0"/>
          </a:p>
        </p:txBody>
      </p:sp>
      <p:pic>
        <p:nvPicPr>
          <p:cNvPr id="15" name="Audio 14">
            <a:hlinkClick r:id="" action="ppaction://media"/>
            <a:extLst>
              <a:ext uri="{FF2B5EF4-FFF2-40B4-BE49-F238E27FC236}">
                <a16:creationId xmlns:a16="http://schemas.microsoft.com/office/drawing/2014/main" id="{D41C7D4E-FC64-428F-9971-33A1BADE922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1952628"/>
      </p:ext>
    </p:extLst>
  </p:cSld>
  <p:clrMapOvr>
    <a:masterClrMapping/>
  </p:clrMapOvr>
  <mc:AlternateContent xmlns:mc="http://schemas.openxmlformats.org/markup-compatibility/2006" xmlns:p14="http://schemas.microsoft.com/office/powerpoint/2010/main">
    <mc:Choice Requires="p14">
      <p:transition spd="slow" p14:dur="2000" advTm="66000"/>
    </mc:Choice>
    <mc:Fallback xmlns="">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4" name="Straight Connector 13">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60662B-49F9-46C5-B8C9-AB0281C5587E}"/>
              </a:ext>
            </a:extLst>
          </p:cNvPr>
          <p:cNvSpPr>
            <a:spLocks noGrp="1"/>
          </p:cNvSpPr>
          <p:nvPr>
            <p:ph type="title"/>
          </p:nvPr>
        </p:nvSpPr>
        <p:spPr>
          <a:xfrm>
            <a:off x="1452615" y="2080727"/>
            <a:ext cx="5489361" cy="2789853"/>
          </a:xfrm>
        </p:spPr>
        <p:txBody>
          <a:bodyPr vert="horz" lIns="91440" tIns="45720" rIns="91440" bIns="0" rtlCol="0" anchor="b">
            <a:normAutofit/>
          </a:bodyPr>
          <a:lstStyle/>
          <a:p>
            <a:r>
              <a:rPr lang="en-US" sz="2800" dirty="0"/>
              <a:t>Stephanie Arciga </a:t>
            </a:r>
            <a:br>
              <a:rPr lang="en-US" sz="2800" dirty="0"/>
            </a:br>
            <a:br>
              <a:rPr lang="en-US" sz="2800" dirty="0"/>
            </a:br>
            <a:r>
              <a:rPr lang="en-US" sz="2800" dirty="0">
                <a:hlinkClick r:id="rId6"/>
              </a:rPr>
              <a:t>arcigas@co.yamhill.or.us</a:t>
            </a:r>
            <a:br>
              <a:rPr lang="en-US" sz="2800" dirty="0"/>
            </a:br>
            <a:br>
              <a:rPr lang="en-US" sz="2800" dirty="0"/>
            </a:br>
            <a:r>
              <a:rPr lang="en-US" sz="2800" dirty="0"/>
              <a:t>971-267-6391</a:t>
            </a:r>
          </a:p>
        </p:txBody>
      </p:sp>
      <p:pic>
        <p:nvPicPr>
          <p:cNvPr id="7" name="Graphic 6" descr="Help">
            <a:extLst>
              <a:ext uri="{FF2B5EF4-FFF2-40B4-BE49-F238E27FC236}">
                <a16:creationId xmlns:a16="http://schemas.microsoft.com/office/drawing/2014/main" id="{C400CA62-9046-46FA-B898-62DA45017F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4251" y="805583"/>
            <a:ext cx="4660762" cy="4660762"/>
          </a:xfrm>
          <a:prstGeom prst="rect">
            <a:avLst/>
          </a:prstGeom>
        </p:spPr>
      </p:pic>
      <p:pic>
        <p:nvPicPr>
          <p:cNvPr id="3" name="Audio 2">
            <a:hlinkClick r:id="" action="ppaction://media"/>
            <a:extLst>
              <a:ext uri="{FF2B5EF4-FFF2-40B4-BE49-F238E27FC236}">
                <a16:creationId xmlns:a16="http://schemas.microsoft.com/office/drawing/2014/main" id="{42D72432-C8F0-4A1A-949C-ECA39B5965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3424395"/>
      </p:ext>
    </p:extLst>
  </p:cSld>
  <p:clrMapOvr>
    <a:masterClrMapping/>
  </p:clrMapOvr>
  <mc:AlternateContent xmlns:mc="http://schemas.openxmlformats.org/markup-compatibility/2006" xmlns:p14="http://schemas.microsoft.com/office/powerpoint/2010/main">
    <mc:Choice Requires="p14">
      <p:transition spd="slow" p14:dur="2000" advTm="11279"/>
    </mc:Choice>
    <mc:Fallback xmlns="">
      <p:transition spd="slow" advTm="1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9B5E2CE-524A-406A-B076-A2B5BA57BE4B}"/>
              </a:ext>
            </a:extLst>
          </p:cNvPr>
          <p:cNvSpPr>
            <a:spLocks noGrp="1"/>
          </p:cNvSpPr>
          <p:nvPr>
            <p:ph type="title"/>
          </p:nvPr>
        </p:nvSpPr>
        <p:spPr>
          <a:xfrm>
            <a:off x="893523" y="804519"/>
            <a:ext cx="3160501" cy="4431360"/>
          </a:xfrm>
        </p:spPr>
        <p:txBody>
          <a:bodyPr anchor="ctr">
            <a:normAutofit/>
          </a:bodyPr>
          <a:lstStyle/>
          <a:p>
            <a:r>
              <a:rPr lang="en-US"/>
              <a:t>Resources </a:t>
            </a:r>
          </a:p>
        </p:txBody>
      </p:sp>
      <p:cxnSp>
        <p:nvCxnSpPr>
          <p:cNvPr id="12" name="Straight Connector 1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962799"/>
            <a:ext cx="0" cy="41148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68545A-3A19-4D90-AE1E-81DD6B7239C2}"/>
              </a:ext>
            </a:extLst>
          </p:cNvPr>
          <p:cNvSpPr>
            <a:spLocks noGrp="1"/>
          </p:cNvSpPr>
          <p:nvPr>
            <p:ph idx="1"/>
          </p:nvPr>
        </p:nvSpPr>
        <p:spPr>
          <a:xfrm>
            <a:off x="4637863" y="804520"/>
            <a:ext cx="6102559" cy="4431359"/>
          </a:xfrm>
        </p:spPr>
        <p:txBody>
          <a:bodyPr anchor="ctr">
            <a:normAutofit fontScale="85000" lnSpcReduction="10000"/>
          </a:bodyPr>
          <a:lstStyle/>
          <a:p>
            <a:pPr>
              <a:lnSpc>
                <a:spcPct val="110000"/>
              </a:lnSpc>
            </a:pPr>
            <a:r>
              <a:rPr lang="en-US" sz="1900" u="sng" dirty="0">
                <a:hlinkClick r:id="rId5"/>
              </a:rPr>
              <a:t>Video source: </a:t>
            </a:r>
            <a:r>
              <a:rPr lang="en-US" sz="1800" dirty="0">
                <a:hlinkClick r:id="rId6"/>
              </a:rPr>
              <a:t>https://www.uclahealth.org/dementia/sexually-inappropriate-behaviors</a:t>
            </a:r>
            <a:endParaRPr lang="en-US" sz="1900" dirty="0">
              <a:hlinkClick r:id="rId5"/>
            </a:endParaRPr>
          </a:p>
          <a:p>
            <a:pPr>
              <a:lnSpc>
                <a:spcPct val="110000"/>
              </a:lnSpc>
            </a:pPr>
            <a:r>
              <a:rPr lang="en-US" sz="1900" dirty="0">
                <a:hlinkClick r:id="rId5"/>
              </a:rPr>
              <a:t>https://terranova.org/film-catalog/sexuality-intimacy-and-dementia-in-residential-care-settings/</a:t>
            </a:r>
            <a:endParaRPr lang="en-US" sz="1900" dirty="0"/>
          </a:p>
          <a:p>
            <a:pPr>
              <a:lnSpc>
                <a:spcPct val="110000"/>
              </a:lnSpc>
            </a:pPr>
            <a:r>
              <a:rPr lang="en-US" sz="1900" dirty="0">
                <a:hlinkClick r:id="rId7"/>
              </a:rPr>
              <a:t>https://www.dshs.wa.gov/sites/default/files/ALTSA/hcs/documents/Dementia%20Training.pdf</a:t>
            </a:r>
            <a:endParaRPr lang="en-US" sz="1900" dirty="0"/>
          </a:p>
          <a:p>
            <a:pPr>
              <a:lnSpc>
                <a:spcPct val="110000"/>
              </a:lnSpc>
            </a:pPr>
            <a:r>
              <a:rPr lang="en-US" sz="1900" dirty="0">
                <a:hlinkClick r:id="rId8"/>
              </a:rPr>
              <a:t>https://alzheimer.ca/en/Home/Living-with-dementia/Understanding-behaviour/Intimacy-and-sexuality/Sexual-conduct</a:t>
            </a:r>
            <a:endParaRPr lang="en-US" sz="1900" dirty="0"/>
          </a:p>
          <a:p>
            <a:pPr>
              <a:lnSpc>
                <a:spcPct val="110000"/>
              </a:lnSpc>
            </a:pPr>
            <a:r>
              <a:rPr lang="en-US" sz="1900" dirty="0">
                <a:hlinkClick r:id="rId9"/>
              </a:rPr>
              <a:t>https://alzheimer.ca/en/durham/We-can-help/Resources/Shifting-Focus/Examples-of-responsive-behaviour/Sexual-behaviour/Sexual-behaviour-examples</a:t>
            </a:r>
            <a:endParaRPr lang="en-US" sz="1900" dirty="0"/>
          </a:p>
          <a:p>
            <a:pPr>
              <a:lnSpc>
                <a:spcPct val="110000"/>
              </a:lnSpc>
            </a:pPr>
            <a:r>
              <a:rPr lang="en-US" sz="1800" dirty="0">
                <a:hlinkClick r:id="rId10"/>
              </a:rPr>
              <a:t>https://www.alzheimers.org.uk/get-support/publications-and-factsheets/dementia-together-magazine/help-husbands-inappropriate-sexual-behaviour</a:t>
            </a:r>
            <a:endParaRPr lang="en-US" sz="1900" dirty="0"/>
          </a:p>
        </p:txBody>
      </p:sp>
      <p:pic>
        <p:nvPicPr>
          <p:cNvPr id="14" name="Picture 13">
            <a:extLst>
              <a:ext uri="{FF2B5EF4-FFF2-40B4-BE49-F238E27FC236}">
                <a16:creationId xmlns:a16="http://schemas.microsoft.com/office/drawing/2014/main" id="{7557D95A-0A72-41F9-844C-544C199B4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11">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pic>
        <p:nvPicPr>
          <p:cNvPr id="4" name="Audio 3">
            <a:hlinkClick r:id="" action="ppaction://media"/>
            <a:extLst>
              <a:ext uri="{FF2B5EF4-FFF2-40B4-BE49-F238E27FC236}">
                <a16:creationId xmlns:a16="http://schemas.microsoft.com/office/drawing/2014/main" id="{234C4DB9-F3B5-46A2-B5A6-5F3FF1823DE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84033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80D8-E0AB-4BAE-8B30-AFB277704F44}"/>
              </a:ext>
            </a:extLst>
          </p:cNvPr>
          <p:cNvSpPr>
            <a:spLocks noGrp="1"/>
          </p:cNvSpPr>
          <p:nvPr>
            <p:ph type="title"/>
          </p:nvPr>
        </p:nvSpPr>
        <p:spPr/>
        <p:txBody>
          <a:bodyPr>
            <a:normAutofit/>
          </a:bodyPr>
          <a:lstStyle/>
          <a:p>
            <a:r>
              <a:rPr lang="en-US"/>
              <a:t> Sexual Behaviors in the  care setting</a:t>
            </a:r>
          </a:p>
        </p:txBody>
      </p:sp>
      <p:graphicFrame>
        <p:nvGraphicFramePr>
          <p:cNvPr id="7" name="Content Placeholder 2">
            <a:extLst>
              <a:ext uri="{FF2B5EF4-FFF2-40B4-BE49-F238E27FC236}">
                <a16:creationId xmlns:a16="http://schemas.microsoft.com/office/drawing/2014/main" id="{655DB97E-7493-4810-A919-BB1FB52782D2}"/>
              </a:ext>
            </a:extLst>
          </p:cNvPr>
          <p:cNvGraphicFramePr>
            <a:graphicFrameLocks noGrp="1"/>
          </p:cNvGraphicFramePr>
          <p:nvPr>
            <p:ph idx="1"/>
            <p:extLst>
              <p:ext uri="{D42A27DB-BD31-4B8C-83A1-F6EECF244321}">
                <p14:modId xmlns:p14="http://schemas.microsoft.com/office/powerpoint/2010/main" val="708472320"/>
              </p:ext>
            </p:extLst>
          </p:nvPr>
        </p:nvGraphicFramePr>
        <p:xfrm>
          <a:off x="1189609" y="2041865"/>
          <a:ext cx="9797480" cy="3850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BE90AE57-F3A0-4C09-8382-4700E5CF7C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85855785"/>
      </p:ext>
    </p:extLst>
  </p:cSld>
  <p:clrMapOvr>
    <a:masterClrMapping/>
  </p:clrMapOvr>
  <mc:AlternateContent xmlns:mc="http://schemas.openxmlformats.org/markup-compatibility/2006" xmlns:p14="http://schemas.microsoft.com/office/powerpoint/2010/main">
    <mc:Choice Requires="p14">
      <p:transition spd="slow" p14:dur="2000" advTm="26506"/>
    </mc:Choice>
    <mc:Fallback xmlns="">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3E89-A53C-4F2F-B18F-83C01E1D38E2}"/>
              </a:ext>
            </a:extLst>
          </p:cNvPr>
          <p:cNvSpPr>
            <a:spLocks noGrp="1"/>
          </p:cNvSpPr>
          <p:nvPr>
            <p:ph type="title"/>
          </p:nvPr>
        </p:nvSpPr>
        <p:spPr>
          <a:xfrm>
            <a:off x="1366160" y="1660121"/>
            <a:ext cx="9623404" cy="3305493"/>
          </a:xfrm>
        </p:spPr>
        <p:txBody>
          <a:bodyPr vert="horz" lIns="91440" tIns="45720" rIns="91440" bIns="45720" rtlCol="0" anchor="b">
            <a:normAutofit/>
          </a:bodyPr>
          <a:lstStyle/>
          <a:p>
            <a:r>
              <a:rPr lang="en-US" sz="8800"/>
              <a:t>What is </a:t>
            </a:r>
            <a:r>
              <a:rPr lang="en-US" sz="8800" kern="1200">
                <a:solidFill>
                  <a:schemeClr val="tx1"/>
                </a:solidFill>
                <a:latin typeface="+mj-lt"/>
                <a:ea typeface="+mj-ea"/>
                <a:cs typeface="+mj-cs"/>
              </a:rPr>
              <a:t>Sexuality? </a:t>
            </a:r>
            <a:endParaRPr lang="en-US" sz="8800" kern="1200" dirty="0">
              <a:solidFill>
                <a:schemeClr val="tx1"/>
              </a:solidFill>
              <a:latin typeface="+mj-lt"/>
              <a:ea typeface="+mj-ea"/>
              <a:cs typeface="+mj-cs"/>
            </a:endParaRPr>
          </a:p>
        </p:txBody>
      </p:sp>
      <p:pic>
        <p:nvPicPr>
          <p:cNvPr id="5" name="Audio 4">
            <a:hlinkClick r:id="" action="ppaction://media"/>
            <a:extLst>
              <a:ext uri="{FF2B5EF4-FFF2-40B4-BE49-F238E27FC236}">
                <a16:creationId xmlns:a16="http://schemas.microsoft.com/office/drawing/2014/main" id="{D027D2C9-932C-43EC-9612-A22A6C2ED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344155"/>
      </p:ext>
    </p:extLst>
  </p:cSld>
  <p:clrMapOvr>
    <a:masterClrMapping/>
  </p:clrMapOvr>
  <mc:AlternateContent xmlns:mc="http://schemas.openxmlformats.org/markup-compatibility/2006" xmlns:p14="http://schemas.microsoft.com/office/powerpoint/2010/main">
    <mc:Choice Requires="p14">
      <p:transition spd="slow" p14:dur="2000" advTm="40378"/>
    </mc:Choice>
    <mc:Fallback xmlns="">
      <p:transition spd="slow" advTm="4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9" name="Rectangle 36">
            <a:extLst>
              <a:ext uri="{FF2B5EF4-FFF2-40B4-BE49-F238E27FC236}">
                <a16:creationId xmlns:a16="http://schemas.microsoft.com/office/drawing/2014/main" id="{A538C7E5-0116-453C-9CD0-757E1C972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3F2D8-C3AE-4FA8-9476-F10C1966CFB5}"/>
              </a:ext>
            </a:extLst>
          </p:cNvPr>
          <p:cNvSpPr>
            <a:spLocks noGrp="1"/>
          </p:cNvSpPr>
          <p:nvPr>
            <p:ph type="title"/>
          </p:nvPr>
        </p:nvSpPr>
        <p:spPr>
          <a:xfrm>
            <a:off x="1451579" y="804519"/>
            <a:ext cx="9291215" cy="1049235"/>
          </a:xfrm>
        </p:spPr>
        <p:txBody>
          <a:bodyPr>
            <a:normAutofit/>
          </a:bodyPr>
          <a:lstStyle/>
          <a:p>
            <a:r>
              <a:rPr lang="en-US" dirty="0"/>
              <a:t>Sexual needs</a:t>
            </a:r>
          </a:p>
        </p:txBody>
      </p:sp>
      <p:cxnSp>
        <p:nvCxnSpPr>
          <p:cNvPr id="50" name="Straight Connector 38">
            <a:extLst>
              <a:ext uri="{FF2B5EF4-FFF2-40B4-BE49-F238E27FC236}">
                <a16:creationId xmlns:a16="http://schemas.microsoft.com/office/drawing/2014/main" id="{B755E3F5-39D9-4ABF-BFA5-232E87111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1" name="Rectangle 40">
            <a:extLst>
              <a:ext uri="{FF2B5EF4-FFF2-40B4-BE49-F238E27FC236}">
                <a16:creationId xmlns:a16="http://schemas.microsoft.com/office/drawing/2014/main" id="{EB09849A-7D0C-4F36-A0D6-6BD64C50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 name="Group 2">
            <a:extLst>
              <a:ext uri="{FF2B5EF4-FFF2-40B4-BE49-F238E27FC236}">
                <a16:creationId xmlns:a16="http://schemas.microsoft.com/office/drawing/2014/main" id="{C313831D-8855-4306-8C13-180A79B22A88}"/>
              </a:ext>
            </a:extLst>
          </p:cNvPr>
          <p:cNvGrpSpPr/>
          <p:nvPr/>
        </p:nvGrpSpPr>
        <p:grpSpPr>
          <a:xfrm>
            <a:off x="613013" y="2139537"/>
            <a:ext cx="10868090" cy="4345238"/>
            <a:chOff x="1352594" y="2479246"/>
            <a:chExt cx="9149444" cy="3715577"/>
          </a:xfrm>
        </p:grpSpPr>
        <p:sp>
          <p:nvSpPr>
            <p:cNvPr id="4" name="Freeform: Shape 3">
              <a:extLst>
                <a:ext uri="{FF2B5EF4-FFF2-40B4-BE49-F238E27FC236}">
                  <a16:creationId xmlns:a16="http://schemas.microsoft.com/office/drawing/2014/main" id="{69247DC9-1CF1-41BF-A598-32FC84931897}"/>
                </a:ext>
              </a:extLst>
            </p:cNvPr>
            <p:cNvSpPr/>
            <p:nvPr/>
          </p:nvSpPr>
          <p:spPr>
            <a:xfrm>
              <a:off x="1352594" y="2479246"/>
              <a:ext cx="2855988" cy="1713593"/>
            </a:xfrm>
            <a:custGeom>
              <a:avLst/>
              <a:gdLst>
                <a:gd name="connsiteX0" fmla="*/ 0 w 2855988"/>
                <a:gd name="connsiteY0" fmla="*/ 0 h 1713593"/>
                <a:gd name="connsiteX1" fmla="*/ 2855988 w 2855988"/>
                <a:gd name="connsiteY1" fmla="*/ 0 h 1713593"/>
                <a:gd name="connsiteX2" fmla="*/ 2855988 w 2855988"/>
                <a:gd name="connsiteY2" fmla="*/ 1713593 h 1713593"/>
                <a:gd name="connsiteX3" fmla="*/ 0 w 2855988"/>
                <a:gd name="connsiteY3" fmla="*/ 1713593 h 1713593"/>
                <a:gd name="connsiteX4" fmla="*/ 0 w 2855988"/>
                <a:gd name="connsiteY4" fmla="*/ 0 h 17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988" h="1713593">
                  <a:moveTo>
                    <a:pt x="0" y="0"/>
                  </a:moveTo>
                  <a:lnTo>
                    <a:pt x="2855988" y="0"/>
                  </a:lnTo>
                  <a:lnTo>
                    <a:pt x="2855988" y="1713593"/>
                  </a:lnTo>
                  <a:lnTo>
                    <a:pt x="0" y="171359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Sexual interest is not lost in old age. </a:t>
              </a:r>
              <a:endParaRPr lang="en-US" sz="2200" kern="1200" dirty="0"/>
            </a:p>
          </p:txBody>
        </p:sp>
        <p:sp>
          <p:nvSpPr>
            <p:cNvPr id="5" name="Freeform: Shape 4">
              <a:extLst>
                <a:ext uri="{FF2B5EF4-FFF2-40B4-BE49-F238E27FC236}">
                  <a16:creationId xmlns:a16="http://schemas.microsoft.com/office/drawing/2014/main" id="{8DFD8A80-A1C9-4CE2-825E-59DAE8625036}"/>
                </a:ext>
              </a:extLst>
            </p:cNvPr>
            <p:cNvSpPr/>
            <p:nvPr/>
          </p:nvSpPr>
          <p:spPr>
            <a:xfrm>
              <a:off x="4504463" y="2482038"/>
              <a:ext cx="2855988" cy="1713593"/>
            </a:xfrm>
            <a:custGeom>
              <a:avLst/>
              <a:gdLst>
                <a:gd name="connsiteX0" fmla="*/ 0 w 2855988"/>
                <a:gd name="connsiteY0" fmla="*/ 0 h 1713593"/>
                <a:gd name="connsiteX1" fmla="*/ 2855988 w 2855988"/>
                <a:gd name="connsiteY1" fmla="*/ 0 h 1713593"/>
                <a:gd name="connsiteX2" fmla="*/ 2855988 w 2855988"/>
                <a:gd name="connsiteY2" fmla="*/ 1713593 h 1713593"/>
                <a:gd name="connsiteX3" fmla="*/ 0 w 2855988"/>
                <a:gd name="connsiteY3" fmla="*/ 1713593 h 1713593"/>
                <a:gd name="connsiteX4" fmla="*/ 0 w 2855988"/>
                <a:gd name="connsiteY4" fmla="*/ 0 h 17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988" h="1713593">
                  <a:moveTo>
                    <a:pt x="0" y="0"/>
                  </a:moveTo>
                  <a:lnTo>
                    <a:pt x="2855988" y="0"/>
                  </a:lnTo>
                  <a:lnTo>
                    <a:pt x="2855988" y="1713593"/>
                  </a:lnTo>
                  <a:lnTo>
                    <a:pt x="0" y="171359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There is no age when sexual activity abruptly ends. </a:t>
              </a:r>
            </a:p>
          </p:txBody>
        </p:sp>
        <p:sp>
          <p:nvSpPr>
            <p:cNvPr id="6" name="Freeform: Shape 5">
              <a:extLst>
                <a:ext uri="{FF2B5EF4-FFF2-40B4-BE49-F238E27FC236}">
                  <a16:creationId xmlns:a16="http://schemas.microsoft.com/office/drawing/2014/main" id="{82FCFD7A-D91A-4F25-B158-858961CA3C21}"/>
                </a:ext>
              </a:extLst>
            </p:cNvPr>
            <p:cNvSpPr/>
            <p:nvPr/>
          </p:nvSpPr>
          <p:spPr>
            <a:xfrm>
              <a:off x="7646050" y="2482039"/>
              <a:ext cx="2855988" cy="1737608"/>
            </a:xfrm>
            <a:custGeom>
              <a:avLst/>
              <a:gdLst>
                <a:gd name="connsiteX0" fmla="*/ 0 w 2855988"/>
                <a:gd name="connsiteY0" fmla="*/ 0 h 1713593"/>
                <a:gd name="connsiteX1" fmla="*/ 2855988 w 2855988"/>
                <a:gd name="connsiteY1" fmla="*/ 0 h 1713593"/>
                <a:gd name="connsiteX2" fmla="*/ 2855988 w 2855988"/>
                <a:gd name="connsiteY2" fmla="*/ 1713593 h 1713593"/>
                <a:gd name="connsiteX3" fmla="*/ 0 w 2855988"/>
                <a:gd name="connsiteY3" fmla="*/ 1713593 h 1713593"/>
                <a:gd name="connsiteX4" fmla="*/ 0 w 2855988"/>
                <a:gd name="connsiteY4" fmla="*/ 0 h 17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988" h="1713593">
                  <a:moveTo>
                    <a:pt x="0" y="0"/>
                  </a:moveTo>
                  <a:lnTo>
                    <a:pt x="2855988" y="0"/>
                  </a:lnTo>
                  <a:lnTo>
                    <a:pt x="2855988" y="1713593"/>
                  </a:lnTo>
                  <a:lnTo>
                    <a:pt x="0" y="171359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When </a:t>
              </a:r>
              <a:r>
                <a:rPr lang="en-US" sz="2200" dirty="0"/>
                <a:t>residents </a:t>
              </a:r>
              <a:r>
                <a:rPr lang="en-US" sz="2200" kern="1200" dirty="0"/>
                <a:t>with dementia exhibit sexual needs our approach may be prejudiced by our own values and beliefs</a:t>
              </a:r>
            </a:p>
          </p:txBody>
        </p:sp>
        <p:sp>
          <p:nvSpPr>
            <p:cNvPr id="7" name="Freeform: Shape 6">
              <a:extLst>
                <a:ext uri="{FF2B5EF4-FFF2-40B4-BE49-F238E27FC236}">
                  <a16:creationId xmlns:a16="http://schemas.microsoft.com/office/drawing/2014/main" id="{3AC97BD6-50EB-4DBF-B78B-BA6E40B284D8}"/>
                </a:ext>
              </a:extLst>
            </p:cNvPr>
            <p:cNvSpPr/>
            <p:nvPr/>
          </p:nvSpPr>
          <p:spPr>
            <a:xfrm>
              <a:off x="3975971" y="4334546"/>
              <a:ext cx="3384480" cy="1860277"/>
            </a:xfrm>
            <a:custGeom>
              <a:avLst/>
              <a:gdLst>
                <a:gd name="connsiteX0" fmla="*/ 0 w 2855988"/>
                <a:gd name="connsiteY0" fmla="*/ 0 h 1713593"/>
                <a:gd name="connsiteX1" fmla="*/ 2855988 w 2855988"/>
                <a:gd name="connsiteY1" fmla="*/ 0 h 1713593"/>
                <a:gd name="connsiteX2" fmla="*/ 2855988 w 2855988"/>
                <a:gd name="connsiteY2" fmla="*/ 1713593 h 1713593"/>
                <a:gd name="connsiteX3" fmla="*/ 0 w 2855988"/>
                <a:gd name="connsiteY3" fmla="*/ 1713593 h 1713593"/>
                <a:gd name="connsiteX4" fmla="*/ 0 w 2855988"/>
                <a:gd name="connsiteY4" fmla="*/ 0 h 17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988" h="1713593">
                  <a:moveTo>
                    <a:pt x="0" y="0"/>
                  </a:moveTo>
                  <a:lnTo>
                    <a:pt x="2855988" y="0"/>
                  </a:lnTo>
                  <a:lnTo>
                    <a:pt x="2855988" y="1713593"/>
                  </a:lnTo>
                  <a:lnTo>
                    <a:pt x="0" y="1713593"/>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 must understand that it is not the sexual need that is unacceptable, but the behavior accompanying it that needs to be appropriately managed. </a:t>
              </a:r>
            </a:p>
          </p:txBody>
        </p:sp>
      </p:grpSp>
      <p:pic>
        <p:nvPicPr>
          <p:cNvPr id="9" name="Audio 8">
            <a:hlinkClick r:id="" action="ppaction://media"/>
            <a:extLst>
              <a:ext uri="{FF2B5EF4-FFF2-40B4-BE49-F238E27FC236}">
                <a16:creationId xmlns:a16="http://schemas.microsoft.com/office/drawing/2014/main" id="{27C6473B-D40D-4C97-B31B-1AD057BC6B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67577690"/>
      </p:ext>
    </p:extLst>
  </p:cSld>
  <p:clrMapOvr>
    <a:masterClrMapping/>
  </p:clrMapOvr>
  <mc:AlternateContent xmlns:mc="http://schemas.openxmlformats.org/markup-compatibility/2006" xmlns:p14="http://schemas.microsoft.com/office/powerpoint/2010/main">
    <mc:Choice Requires="p14">
      <p:transition spd="slow" p14:dur="2000" advTm="88891"/>
    </mc:Choice>
    <mc:Fallback xmlns="">
      <p:transition spd="slow" advTm="8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1490F-EAD1-4EE3-A72D-F1CE28085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261181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40711A-F104-4D3F-AB19-9A0AC51B8B8B}"/>
              </a:ext>
            </a:extLst>
          </p:cNvPr>
          <p:cNvSpPr>
            <a:spLocks noGrp="1"/>
          </p:cNvSpPr>
          <p:nvPr>
            <p:ph type="title"/>
          </p:nvPr>
        </p:nvSpPr>
        <p:spPr>
          <a:xfrm>
            <a:off x="1451579" y="1002165"/>
            <a:ext cx="9603275" cy="1371580"/>
          </a:xfrm>
        </p:spPr>
        <p:txBody>
          <a:bodyPr>
            <a:normAutofit/>
          </a:bodyPr>
          <a:lstStyle/>
          <a:p>
            <a:r>
              <a:rPr lang="en-US" sz="3600" dirty="0">
                <a:solidFill>
                  <a:srgbClr val="FFFFFF"/>
                </a:solidFill>
              </a:rPr>
              <a:t>What does research say</a:t>
            </a:r>
          </a:p>
        </p:txBody>
      </p:sp>
      <p:sp useBgFill="1">
        <p:nvSpPr>
          <p:cNvPr id="10" name="Rectangle 9">
            <a:extLst>
              <a:ext uri="{FF2B5EF4-FFF2-40B4-BE49-F238E27FC236}">
                <a16:creationId xmlns:a16="http://schemas.microsoft.com/office/drawing/2014/main" id="{CDC7048F-99B8-417C-A702-1314F89B1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2611819"/>
            <a:ext cx="12194875" cy="4246181"/>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1CACAE-616D-4CF8-932B-1256FF220D72}"/>
              </a:ext>
            </a:extLst>
          </p:cNvPr>
          <p:cNvSpPr>
            <a:spLocks noGrp="1"/>
          </p:cNvSpPr>
          <p:nvPr>
            <p:ph idx="1"/>
          </p:nvPr>
        </p:nvSpPr>
        <p:spPr>
          <a:xfrm>
            <a:off x="349321" y="2611818"/>
            <a:ext cx="11455686" cy="4025287"/>
          </a:xfrm>
        </p:spPr>
        <p:txBody>
          <a:bodyPr>
            <a:normAutofit/>
          </a:bodyPr>
          <a:lstStyle/>
          <a:p>
            <a:pPr>
              <a:lnSpc>
                <a:spcPct val="110000"/>
              </a:lnSpc>
            </a:pPr>
            <a:r>
              <a:rPr lang="en-US" sz="1800" dirty="0"/>
              <a:t>Inappropriate sexual behavior is not particularly common in people with dementia. It is more likely to occur in the moderate to severe stages of most forms of dementia, though it is sometimes evident in residents with mild cognitive impairment. </a:t>
            </a:r>
          </a:p>
          <a:p>
            <a:pPr>
              <a:lnSpc>
                <a:spcPct val="110000"/>
              </a:lnSpc>
            </a:pPr>
            <a:r>
              <a:rPr lang="en-US" sz="1800" dirty="0"/>
              <a:t> The reasons for sexual disinhibition or inappropriate behavior in people with dementia remain unclear, but may include disease-related factors, social factors, psychological factors and certain drugs and alcohol.</a:t>
            </a:r>
          </a:p>
          <a:p>
            <a:pPr>
              <a:lnSpc>
                <a:spcPct val="110000"/>
              </a:lnSpc>
            </a:pPr>
            <a:r>
              <a:rPr lang="en-US" sz="1800" dirty="0"/>
              <a:t>Research suggests that staff, residents and family often disagree on what is meant by appropriate or inappropriate behavior.</a:t>
            </a:r>
          </a:p>
          <a:p>
            <a:pPr>
              <a:lnSpc>
                <a:spcPct val="110000"/>
              </a:lnSpc>
            </a:pPr>
            <a:r>
              <a:rPr lang="en-US" sz="1800" dirty="0"/>
              <a:t>Some studies have suggested there is equal frequency in inappropriate behavior in men and women. Several other studies suggest much higher frequency in men, but this may be linked to subjective definitions and overreporting of men to women.</a:t>
            </a:r>
          </a:p>
          <a:p>
            <a:pPr>
              <a:lnSpc>
                <a:spcPct val="110000"/>
              </a:lnSpc>
            </a:pPr>
            <a:endParaRPr lang="en-US" sz="1300" dirty="0"/>
          </a:p>
        </p:txBody>
      </p:sp>
      <p:pic>
        <p:nvPicPr>
          <p:cNvPr id="4" name="Audio 3">
            <a:hlinkClick r:id="" action="ppaction://media"/>
            <a:extLst>
              <a:ext uri="{FF2B5EF4-FFF2-40B4-BE49-F238E27FC236}">
                <a16:creationId xmlns:a16="http://schemas.microsoft.com/office/drawing/2014/main" id="{E2D046C0-74F1-49F7-8A45-0C51E44BB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3166310"/>
      </p:ext>
    </p:extLst>
  </p:cSld>
  <p:clrMapOvr>
    <a:masterClrMapping/>
  </p:clrMapOvr>
  <mc:AlternateContent xmlns:mc="http://schemas.openxmlformats.org/markup-compatibility/2006" xmlns:p14="http://schemas.microsoft.com/office/powerpoint/2010/main">
    <mc:Choice Requires="p14">
      <p:transition spd="slow" p14:dur="2000" advTm="103832"/>
    </mc:Choice>
    <mc:Fallback xmlns="">
      <p:transition spd="slow" advTm="10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1AAC-ECA5-46A8-BE7A-EF8B1F63FD7A}"/>
              </a:ext>
            </a:extLst>
          </p:cNvPr>
          <p:cNvSpPr>
            <a:spLocks noGrp="1"/>
          </p:cNvSpPr>
          <p:nvPr>
            <p:ph type="title"/>
          </p:nvPr>
        </p:nvSpPr>
        <p:spPr>
          <a:xfrm>
            <a:off x="1110032" y="334037"/>
            <a:ext cx="10173010" cy="1352720"/>
          </a:xfrm>
        </p:spPr>
        <p:txBody>
          <a:bodyPr anchor="ctr">
            <a:noAutofit/>
          </a:bodyPr>
          <a:lstStyle/>
          <a:p>
            <a:pPr algn="ctr"/>
            <a:r>
              <a:rPr lang="en-US" sz="4000" dirty="0"/>
              <a:t>Types of </a:t>
            </a:r>
            <a:br>
              <a:rPr lang="en-US" sz="4000" dirty="0"/>
            </a:br>
            <a:r>
              <a:rPr lang="en-US" sz="4000" dirty="0"/>
              <a:t>Inappropriate Sexual Behaviors (ISB)</a:t>
            </a:r>
          </a:p>
        </p:txBody>
      </p:sp>
      <p:graphicFrame>
        <p:nvGraphicFramePr>
          <p:cNvPr id="5" name="Content Placeholder 2">
            <a:extLst>
              <a:ext uri="{FF2B5EF4-FFF2-40B4-BE49-F238E27FC236}">
                <a16:creationId xmlns:a16="http://schemas.microsoft.com/office/drawing/2014/main" id="{4BDEB919-FDA7-491A-AC19-D3F948828453}"/>
              </a:ext>
            </a:extLst>
          </p:cNvPr>
          <p:cNvGraphicFramePr>
            <a:graphicFrameLocks noGrp="1"/>
          </p:cNvGraphicFramePr>
          <p:nvPr>
            <p:ph idx="1"/>
            <p:extLst>
              <p:ext uri="{D42A27DB-BD31-4B8C-83A1-F6EECF244321}">
                <p14:modId xmlns:p14="http://schemas.microsoft.com/office/powerpoint/2010/main" val="33922820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98B97DE7-8039-409F-A366-CBFFEBA189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54146644"/>
      </p:ext>
    </p:extLst>
  </p:cSld>
  <p:clrMapOvr>
    <a:masterClrMapping/>
  </p:clrMapOvr>
  <mc:AlternateContent xmlns:mc="http://schemas.openxmlformats.org/markup-compatibility/2006" xmlns:p14="http://schemas.microsoft.com/office/powerpoint/2010/main">
    <mc:Choice Requires="p14">
      <p:transition spd="slow" p14:dur="2000" advClick="0" advTm="50693"/>
    </mc:Choice>
    <mc:Fallback xmlns="">
      <p:transition spd="slow" advClick="0" advTm="5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DE2F-1D61-4EE6-A477-C09DB9D753D5}"/>
              </a:ext>
            </a:extLst>
          </p:cNvPr>
          <p:cNvSpPr>
            <a:spLocks noGrp="1"/>
          </p:cNvSpPr>
          <p:nvPr>
            <p:ph type="title"/>
          </p:nvPr>
        </p:nvSpPr>
        <p:spPr>
          <a:xfrm>
            <a:off x="1289196" y="339221"/>
            <a:ext cx="9293577" cy="1059305"/>
          </a:xfrm>
        </p:spPr>
        <p:txBody>
          <a:bodyPr/>
          <a:lstStyle/>
          <a:p>
            <a:r>
              <a:rPr lang="en-US" dirty="0"/>
              <a:t>ISB Encompasses range of Behaviors:</a:t>
            </a:r>
          </a:p>
        </p:txBody>
      </p:sp>
      <p:sp>
        <p:nvSpPr>
          <p:cNvPr id="3" name="Content Placeholder 2">
            <a:extLst>
              <a:ext uri="{FF2B5EF4-FFF2-40B4-BE49-F238E27FC236}">
                <a16:creationId xmlns:a16="http://schemas.microsoft.com/office/drawing/2014/main" id="{8F63D63F-0C15-485C-8148-D74B7625E3D3}"/>
              </a:ext>
            </a:extLst>
          </p:cNvPr>
          <p:cNvSpPr>
            <a:spLocks noGrp="1"/>
          </p:cNvSpPr>
          <p:nvPr>
            <p:ph sz="half" idx="1"/>
          </p:nvPr>
        </p:nvSpPr>
        <p:spPr>
          <a:xfrm>
            <a:off x="816428" y="1545772"/>
            <a:ext cx="5355771" cy="3913702"/>
          </a:xfrm>
        </p:spPr>
        <p:txBody>
          <a:bodyPr>
            <a:normAutofit fontScale="25000" lnSpcReduction="20000"/>
          </a:bodyPr>
          <a:lstStyle/>
          <a:p>
            <a:r>
              <a:rPr lang="en-US" sz="6400" dirty="0"/>
              <a:t>Verbal requests for sex</a:t>
            </a:r>
          </a:p>
          <a:p>
            <a:r>
              <a:rPr lang="en-US" sz="6400" dirty="0"/>
              <a:t>Unwanted touching</a:t>
            </a:r>
          </a:p>
          <a:p>
            <a:r>
              <a:rPr lang="en-US" sz="6400" dirty="0"/>
              <a:t>Masturbation</a:t>
            </a:r>
          </a:p>
          <a:p>
            <a:r>
              <a:rPr lang="en-US" sz="6400" dirty="0"/>
              <a:t>Ambiguous behaviors (appearing naked or incompletely dressed)</a:t>
            </a:r>
          </a:p>
          <a:p>
            <a:pPr lvl="0"/>
            <a:r>
              <a:rPr lang="en-US" sz="6400" dirty="0"/>
              <a:t> “sexual disinhibition” due to dementia, symptoms for this may include: Decreased awareness of behaviors and what’s appropriate </a:t>
            </a:r>
          </a:p>
          <a:p>
            <a:pPr lvl="0"/>
            <a:r>
              <a:rPr lang="en-US" sz="6400" dirty="0"/>
              <a:t>Confusion and/or disorientated to place and person </a:t>
            </a:r>
          </a:p>
          <a:p>
            <a:pPr lvl="0"/>
            <a:r>
              <a:rPr lang="en-US" sz="6400" dirty="0"/>
              <a:t>Impulsiveness </a:t>
            </a:r>
          </a:p>
          <a:p>
            <a:pPr lvl="0"/>
            <a:r>
              <a:rPr lang="en-US" sz="6400" dirty="0"/>
              <a:t>Changes in communication skills due to damage to their brain from Dementia</a:t>
            </a:r>
          </a:p>
          <a:p>
            <a:pPr lvl="1">
              <a:buFont typeface="Courier New" panose="02070309020205020404" pitchFamily="49" charset="0"/>
              <a:buChar char="o"/>
            </a:pPr>
            <a:endParaRPr lang="en-US" sz="2200" dirty="0"/>
          </a:p>
          <a:p>
            <a:endParaRPr lang="en-US" dirty="0"/>
          </a:p>
        </p:txBody>
      </p:sp>
      <p:sp>
        <p:nvSpPr>
          <p:cNvPr id="4" name="Content Placeholder 3">
            <a:extLst>
              <a:ext uri="{FF2B5EF4-FFF2-40B4-BE49-F238E27FC236}">
                <a16:creationId xmlns:a16="http://schemas.microsoft.com/office/drawing/2014/main" id="{44003289-AF36-4FC6-A54F-0B5AD3178D98}"/>
              </a:ext>
            </a:extLst>
          </p:cNvPr>
          <p:cNvSpPr>
            <a:spLocks noGrp="1"/>
          </p:cNvSpPr>
          <p:nvPr>
            <p:ph sz="half" idx="2"/>
          </p:nvPr>
        </p:nvSpPr>
        <p:spPr>
          <a:xfrm>
            <a:off x="6254140" y="1398526"/>
            <a:ext cx="4936374" cy="4060337"/>
          </a:xfrm>
        </p:spPr>
        <p:txBody>
          <a:bodyPr>
            <a:normAutofit fontScale="25000" lnSpcReduction="20000"/>
          </a:bodyPr>
          <a:lstStyle/>
          <a:p>
            <a:r>
              <a:rPr lang="en-US" sz="6400" dirty="0"/>
              <a:t>Inability to express sexual needs appropriately </a:t>
            </a:r>
          </a:p>
          <a:p>
            <a:pPr lvl="0"/>
            <a:r>
              <a:rPr lang="en-US" sz="6400" dirty="0"/>
              <a:t>Limited capacity to change behaviors due to Dementia and memory loss </a:t>
            </a:r>
          </a:p>
          <a:p>
            <a:pPr lvl="0"/>
            <a:r>
              <a:rPr lang="en-US" sz="6400" dirty="0"/>
              <a:t>Personality changes due to Dementia </a:t>
            </a:r>
          </a:p>
          <a:p>
            <a:pPr lvl="0"/>
            <a:r>
              <a:rPr lang="en-US" sz="6400" dirty="0"/>
              <a:t>Worsening or impaired judgment </a:t>
            </a:r>
          </a:p>
          <a:p>
            <a:pPr lvl="0"/>
            <a:r>
              <a:rPr lang="en-US" sz="6400" dirty="0"/>
              <a:t>Misidentification of someone else as usual sexual partner</a:t>
            </a:r>
          </a:p>
          <a:p>
            <a:pPr lvl="0"/>
            <a:r>
              <a:rPr lang="en-US" sz="6400" dirty="0"/>
              <a:t>Misinterpretation of cues or gestures as communication </a:t>
            </a:r>
          </a:p>
          <a:p>
            <a:pPr lvl="0"/>
            <a:r>
              <a:rPr lang="en-US" sz="6400" dirty="0"/>
              <a:t>Lack of habitual sexual partner </a:t>
            </a:r>
          </a:p>
          <a:p>
            <a:pPr lvl="0"/>
            <a:r>
              <a:rPr lang="en-US" sz="6400" dirty="0"/>
              <a:t>Boredom or loneliness  </a:t>
            </a:r>
          </a:p>
          <a:p>
            <a:endParaRPr lang="en-US" dirty="0"/>
          </a:p>
        </p:txBody>
      </p:sp>
      <p:pic>
        <p:nvPicPr>
          <p:cNvPr id="7" name="Audio 6">
            <a:hlinkClick r:id="" action="ppaction://media"/>
            <a:extLst>
              <a:ext uri="{FF2B5EF4-FFF2-40B4-BE49-F238E27FC236}">
                <a16:creationId xmlns:a16="http://schemas.microsoft.com/office/drawing/2014/main" id="{8034ED5A-9223-487C-BF54-DFBC1F6DD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33678"/>
      </p:ext>
    </p:extLst>
  </p:cSld>
  <p:clrMapOvr>
    <a:masterClrMapping/>
  </p:clrMapOvr>
  <mc:AlternateContent xmlns:mc="http://schemas.openxmlformats.org/markup-compatibility/2006" xmlns:p14="http://schemas.microsoft.com/office/powerpoint/2010/main">
    <mc:Choice Requires="p14">
      <p:transition spd="slow" p14:dur="2000" advTm="71783"/>
    </mc:Choice>
    <mc:Fallback xmlns="">
      <p:transition spd="slow" advTm="7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B51F-6964-45E3-8C7A-BF154A7C9F0B}"/>
              </a:ext>
            </a:extLst>
          </p:cNvPr>
          <p:cNvSpPr>
            <a:spLocks noGrp="1"/>
          </p:cNvSpPr>
          <p:nvPr>
            <p:ph type="title" idx="4294967295"/>
          </p:nvPr>
        </p:nvSpPr>
        <p:spPr>
          <a:xfrm>
            <a:off x="1450181" y="774041"/>
            <a:ext cx="9291637" cy="4106184"/>
          </a:xfrm>
        </p:spPr>
        <p:txBody>
          <a:bodyPr>
            <a:normAutofit/>
          </a:bodyPr>
          <a:lstStyle/>
          <a:p>
            <a:r>
              <a:rPr lang="en-US" sz="8800" dirty="0"/>
              <a:t>Sexual behavior: case Example</a:t>
            </a:r>
          </a:p>
        </p:txBody>
      </p:sp>
      <p:pic>
        <p:nvPicPr>
          <p:cNvPr id="4" name="Audio 3">
            <a:hlinkClick r:id="" action="ppaction://media"/>
            <a:extLst>
              <a:ext uri="{FF2B5EF4-FFF2-40B4-BE49-F238E27FC236}">
                <a16:creationId xmlns:a16="http://schemas.microsoft.com/office/drawing/2014/main" id="{582DCE47-F083-4480-B26F-04DB694C3C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80517866"/>
      </p:ext>
    </p:extLst>
  </p:cSld>
  <p:clrMapOvr>
    <a:masterClrMapping/>
  </p:clrMapOvr>
  <mc:AlternateContent xmlns:mc="http://schemas.openxmlformats.org/markup-compatibility/2006" xmlns:p14="http://schemas.microsoft.com/office/powerpoint/2010/main">
    <mc:Choice Requires="p14">
      <p:transition spd="slow" p14:dur="2000" advTm="21794"/>
    </mc:Choice>
    <mc:Fallback xmlns="">
      <p:transition spd="slow" advTm="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EF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Caregiver Training: Sexually Inappropriate Behaviors | UCLA Alzheimer's and Dementia Care Program">
            <a:hlinkClick r:id="" action="ppaction://media"/>
            <a:extLst>
              <a:ext uri="{FF2B5EF4-FFF2-40B4-BE49-F238E27FC236}">
                <a16:creationId xmlns:a16="http://schemas.microsoft.com/office/drawing/2014/main" id="{612A46FA-042C-4A96-942A-701183F3EB2A}"/>
              </a:ext>
            </a:extLst>
          </p:cNvPr>
          <p:cNvPicPr>
            <a:picLocks noRot="1" noChangeAspect="1"/>
          </p:cNvPicPr>
          <p:nvPr>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329315988"/>
      </p:ext>
    </p:extLst>
  </p:cSld>
  <p:clrMapOvr>
    <a:masterClrMapping/>
  </p:clrMapOvr>
  <mc:AlternateContent xmlns:mc="http://schemas.openxmlformats.org/markup-compatibility/2006" xmlns:p14="http://schemas.microsoft.com/office/powerpoint/2010/main">
    <mc:Choice Requires="p14">
      <p:transition p14:dur="10" advTm="295000"/>
    </mc:Choice>
    <mc:Fallback xmlns="">
      <p:transition advTm="2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23.1|3.6|4.2|2.8"/>
</p:tagLst>
</file>

<file path=ppt/tags/tag4.xml><?xml version="1.0" encoding="utf-8"?>
<p:tagLst xmlns:a="http://schemas.openxmlformats.org/drawingml/2006/main" xmlns:r="http://schemas.openxmlformats.org/officeDocument/2006/relationships" xmlns:p="http://schemas.openxmlformats.org/presentationml/2006/main">
  <p:tag name="TIMING" val="|26.3|2.3|11.2"/>
</p:tagLst>
</file>

<file path=ppt/theme/theme1.xml><?xml version="1.0" encoding="utf-8"?>
<a:theme xmlns:a="http://schemas.openxmlformats.org/drawingml/2006/main" name="Gallery">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1087</Words>
  <Application>Microsoft Office PowerPoint</Application>
  <PresentationFormat>Widescreen</PresentationFormat>
  <Paragraphs>117</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Rockwell</vt:lpstr>
      <vt:lpstr>Wingdings</vt:lpstr>
      <vt:lpstr>Gallery</vt:lpstr>
      <vt:lpstr>Understanding Sexual Behaviors in Residents </vt:lpstr>
      <vt:lpstr> Sexual Behaviors in the  care setting</vt:lpstr>
      <vt:lpstr>What is Sexuality? </vt:lpstr>
      <vt:lpstr>Sexual needs</vt:lpstr>
      <vt:lpstr>What does research say</vt:lpstr>
      <vt:lpstr>Types of  Inappropriate Sexual Behaviors (ISB)</vt:lpstr>
      <vt:lpstr>ISB Encompasses range of Behaviors:</vt:lpstr>
      <vt:lpstr>Sexual behavior: case Example</vt:lpstr>
      <vt:lpstr>PowerPoint Presentation</vt:lpstr>
      <vt:lpstr>Video discussion (Pause to discuss/ write down thoughts/ answer questions- you will have about 2 minutes) </vt:lpstr>
      <vt:lpstr>How should you respond: </vt:lpstr>
      <vt:lpstr>Manage inappropriate behavior when it happens </vt:lpstr>
      <vt:lpstr>Explain sexual behavior to others</vt:lpstr>
      <vt:lpstr>Identify triggers</vt:lpstr>
      <vt:lpstr>Adapt the environment to the situation </vt:lpstr>
      <vt:lpstr>How should you respond: </vt:lpstr>
      <vt:lpstr>overview</vt:lpstr>
      <vt:lpstr>Stephanie Arciga   arcigas@co.yamhill.or.us  971-267-6391</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Sexual Behaviors in Residents </dc:title>
  <dc:creator>Stephanie Arciga</dc:creator>
  <cp:lastModifiedBy>Stephanie Arciga</cp:lastModifiedBy>
  <cp:revision>26</cp:revision>
  <dcterms:created xsi:type="dcterms:W3CDTF">2020-07-22T23:21:29Z</dcterms:created>
  <dcterms:modified xsi:type="dcterms:W3CDTF">2020-08-04T23:18:26Z</dcterms:modified>
</cp:coreProperties>
</file>