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8" r:id="rId4"/>
    <p:sldId id="267" r:id="rId5"/>
    <p:sldId id="276" r:id="rId6"/>
    <p:sldId id="277" r:id="rId7"/>
    <p:sldId id="263" r:id="rId8"/>
    <p:sldId id="269" r:id="rId9"/>
    <p:sldId id="270" r:id="rId10"/>
    <p:sldId id="271" r:id="rId11"/>
    <p:sldId id="272" r:id="rId12"/>
    <p:sldId id="273" r:id="rId13"/>
    <p:sldId id="274" r:id="rId14"/>
    <p:sldId id="260" r:id="rId15"/>
    <p:sldId id="278" r:id="rId16"/>
    <p:sldId id="279" r:id="rId17"/>
    <p:sldId id="285" r:id="rId18"/>
    <p:sldId id="280" r:id="rId19"/>
    <p:sldId id="286" r:id="rId20"/>
    <p:sldId id="281" r:id="rId21"/>
    <p:sldId id="287" r:id="rId22"/>
    <p:sldId id="282" r:id="rId23"/>
    <p:sldId id="288" r:id="rId24"/>
    <p:sldId id="283" r:id="rId25"/>
    <p:sldId id="289" r:id="rId26"/>
    <p:sldId id="290" r:id="rId27"/>
    <p:sldId id="27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varScale="1">
        <p:scale>
          <a:sx n="79" d="100"/>
          <a:sy n="79" d="100"/>
        </p:scale>
        <p:origin x="120" y="6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C1353E83-7159-4598-9993-7947CAAA69CE}" type="datetimeFigureOut">
              <a:rPr lang="en-US" smtClean="0"/>
              <a:t>5/12/2020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0DB188DA-1E28-4E96-B3C7-9D935A432D6D}" type="slidenum">
              <a:rPr lang="en-US" smtClean="0"/>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4266297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353E83-7159-4598-9993-7947CAAA69CE}"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188DA-1E28-4E96-B3C7-9D935A432D6D}" type="slidenum">
              <a:rPr lang="en-US" smtClean="0"/>
              <a:t>‹#›</a:t>
            </a:fld>
            <a:endParaRPr lang="en-US" dirty="0"/>
          </a:p>
        </p:txBody>
      </p:sp>
    </p:spTree>
    <p:extLst>
      <p:ext uri="{BB962C8B-B14F-4D97-AF65-F5344CB8AC3E}">
        <p14:creationId xmlns:p14="http://schemas.microsoft.com/office/powerpoint/2010/main" val="3878441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C1353E83-7159-4598-9993-7947CAAA69CE}" type="datetimeFigureOut">
              <a:rPr lang="en-US" smtClean="0"/>
              <a:t>5/12/2020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0DB188DA-1E28-4E96-B3C7-9D935A432D6D}" type="slidenum">
              <a:rPr lang="en-US" smtClean="0"/>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2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353E83-7159-4598-9993-7947CAAA69CE}"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188DA-1E28-4E96-B3C7-9D935A432D6D}" type="slidenum">
              <a:rPr lang="en-US" smtClean="0"/>
              <a:t>‹#›</a:t>
            </a:fld>
            <a:endParaRPr lang="en-US" dirty="0"/>
          </a:p>
        </p:txBody>
      </p:sp>
    </p:spTree>
    <p:extLst>
      <p:ext uri="{BB962C8B-B14F-4D97-AF65-F5344CB8AC3E}">
        <p14:creationId xmlns:p14="http://schemas.microsoft.com/office/powerpoint/2010/main" val="144469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C1353E83-7159-4598-9993-7947CAAA69CE}" type="datetimeFigureOut">
              <a:rPr lang="en-US" smtClean="0"/>
              <a:t>5/12/2020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0DB188DA-1E28-4E96-B3C7-9D935A432D6D}" type="slidenum">
              <a:rPr lang="en-US" smtClean="0"/>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472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353E83-7159-4598-9993-7947CAAA69CE}" type="datetimeFigureOut">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B188DA-1E28-4E96-B3C7-9D935A432D6D}" type="slidenum">
              <a:rPr lang="en-US" smtClean="0"/>
              <a:t>‹#›</a:t>
            </a:fld>
            <a:endParaRPr lang="en-US" dirty="0"/>
          </a:p>
        </p:txBody>
      </p:sp>
    </p:spTree>
    <p:extLst>
      <p:ext uri="{BB962C8B-B14F-4D97-AF65-F5344CB8AC3E}">
        <p14:creationId xmlns:p14="http://schemas.microsoft.com/office/powerpoint/2010/main" val="2184705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53E83-7159-4598-9993-7947CAAA69CE}" type="datetimeFigureOut">
              <a:rPr lang="en-US" smtClean="0"/>
              <a:t>5/12/2020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B188DA-1E28-4E96-B3C7-9D935A432D6D}" type="slidenum">
              <a:rPr lang="en-US" smtClean="0"/>
              <a:t>‹#›</a:t>
            </a:fld>
            <a:endParaRPr lang="en-US" dirty="0"/>
          </a:p>
        </p:txBody>
      </p:sp>
    </p:spTree>
    <p:extLst>
      <p:ext uri="{BB962C8B-B14F-4D97-AF65-F5344CB8AC3E}">
        <p14:creationId xmlns:p14="http://schemas.microsoft.com/office/powerpoint/2010/main" val="328731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353E83-7159-4598-9993-7947CAAA69CE}" type="datetimeFigureOut">
              <a:rPr lang="en-US" smtClean="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B188DA-1E28-4E96-B3C7-9D935A432D6D}" type="slidenum">
              <a:rPr lang="en-US" smtClean="0"/>
              <a:t>‹#›</a:t>
            </a:fld>
            <a:endParaRPr lang="en-US" dirty="0"/>
          </a:p>
        </p:txBody>
      </p:sp>
    </p:spTree>
    <p:extLst>
      <p:ext uri="{BB962C8B-B14F-4D97-AF65-F5344CB8AC3E}">
        <p14:creationId xmlns:p14="http://schemas.microsoft.com/office/powerpoint/2010/main" val="799288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C1353E83-7159-4598-9993-7947CAAA69CE}" type="datetimeFigureOut">
              <a:rPr lang="en-US" smtClean="0"/>
              <a:t>5/12/2020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B188DA-1E28-4E96-B3C7-9D935A432D6D}" type="slidenum">
              <a:rPr lang="en-US" smtClean="0"/>
              <a:t>‹#›</a:t>
            </a:fld>
            <a:endParaRPr lang="en-US" dirty="0"/>
          </a:p>
        </p:txBody>
      </p:sp>
    </p:spTree>
    <p:extLst>
      <p:ext uri="{BB962C8B-B14F-4D97-AF65-F5344CB8AC3E}">
        <p14:creationId xmlns:p14="http://schemas.microsoft.com/office/powerpoint/2010/main" val="382754642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C1353E83-7159-4598-9993-7947CAAA69CE}" type="datetimeFigureOut">
              <a:rPr lang="en-US" smtClean="0"/>
              <a:t>5/12/2020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0DB188DA-1E28-4E96-B3C7-9D935A432D6D}" type="slidenum">
              <a:rPr lang="en-US" smtClean="0"/>
              <a:t>‹#›</a:t>
            </a:fld>
            <a:endParaRPr lang="en-US" dirty="0"/>
          </a:p>
        </p:txBody>
      </p:sp>
    </p:spTree>
    <p:extLst>
      <p:ext uri="{BB962C8B-B14F-4D97-AF65-F5344CB8AC3E}">
        <p14:creationId xmlns:p14="http://schemas.microsoft.com/office/powerpoint/2010/main" val="538109180"/>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C1353E83-7159-4598-9993-7947CAAA69CE}" type="datetimeFigureOut">
              <a:rPr lang="en-US" smtClean="0"/>
              <a:t>5/12/2020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0DB188DA-1E28-4E96-B3C7-9D935A432D6D}" type="slidenum">
              <a:rPr lang="en-US" smtClean="0"/>
              <a:t>‹#›</a:t>
            </a:fld>
            <a:endParaRPr lang="en-US" dirty="0"/>
          </a:p>
        </p:txBody>
      </p:sp>
    </p:spTree>
    <p:extLst>
      <p:ext uri="{BB962C8B-B14F-4D97-AF65-F5344CB8AC3E}">
        <p14:creationId xmlns:p14="http://schemas.microsoft.com/office/powerpoint/2010/main" val="206764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C1353E83-7159-4598-9993-7947CAAA69CE}" type="datetimeFigureOut">
              <a:rPr lang="en-US" smtClean="0"/>
              <a:t>5/12/2020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0DB188DA-1E28-4E96-B3C7-9D935A432D6D}" type="slidenum">
              <a:rPr lang="en-US" smtClean="0"/>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955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hyperlink" Target="mailto:plaskerl@co.yamhill.or.u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merriam-webster.com/" TargetMode="External"/><Relationship Id="rId2" Type="http://schemas.openxmlformats.org/officeDocument/2006/relationships/hyperlink" Target="http://www.uwosh.edu/ccdet/caregiver" TargetMode="External"/><Relationship Id="rId1" Type="http://schemas.openxmlformats.org/officeDocument/2006/relationships/slideLayout" Target="../slideLayouts/slideLayout7.xml"/><Relationship Id="rId4" Type="http://schemas.openxmlformats.org/officeDocument/2006/relationships/hyperlink" Target="https://www.daughterhood.org/author/susanrowe12gmail-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2"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98" y="0"/>
            <a:ext cx="1215136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sp>
        <p:nvSpPr>
          <p:cNvPr id="16" name="Rectangle 15">
            <a:extLst>
              <a:ext uri="{FF2B5EF4-FFF2-40B4-BE49-F238E27FC236}">
                <a16:creationId xmlns:a16="http://schemas.microsoft.com/office/drawing/2014/main" id="{59A34BDC-A3E7-4317-A652-4C711537E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419" y="0"/>
            <a:ext cx="75377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EAB152-054F-40B7-9E79-21DB4546D12E}"/>
              </a:ext>
            </a:extLst>
          </p:cNvPr>
          <p:cNvSpPr>
            <a:spLocks noGrp="1"/>
          </p:cNvSpPr>
          <p:nvPr>
            <p:ph type="ctrTitle"/>
          </p:nvPr>
        </p:nvSpPr>
        <p:spPr>
          <a:xfrm>
            <a:off x="5304487" y="643467"/>
            <a:ext cx="6253571" cy="3379894"/>
          </a:xfrm>
        </p:spPr>
        <p:txBody>
          <a:bodyPr anchor="b">
            <a:normAutofit/>
          </a:bodyPr>
          <a:lstStyle/>
          <a:p>
            <a:r>
              <a:rPr lang="en-US" sz="5400" dirty="0">
                <a:solidFill>
                  <a:schemeClr val="tx2">
                    <a:lumMod val="75000"/>
                    <a:lumOff val="25000"/>
                  </a:schemeClr>
                </a:solidFill>
              </a:rPr>
              <a:t>Understanding Boundaries in Care Settings</a:t>
            </a:r>
          </a:p>
        </p:txBody>
      </p:sp>
      <p:sp>
        <p:nvSpPr>
          <p:cNvPr id="3" name="Subtitle 2">
            <a:extLst>
              <a:ext uri="{FF2B5EF4-FFF2-40B4-BE49-F238E27FC236}">
                <a16:creationId xmlns:a16="http://schemas.microsoft.com/office/drawing/2014/main" id="{B0A3F5A0-CA63-4C58-882E-9B85610713F1}"/>
              </a:ext>
            </a:extLst>
          </p:cNvPr>
          <p:cNvSpPr>
            <a:spLocks noGrp="1"/>
          </p:cNvSpPr>
          <p:nvPr>
            <p:ph type="subTitle" idx="1"/>
          </p:nvPr>
        </p:nvSpPr>
        <p:spPr>
          <a:xfrm>
            <a:off x="5313709" y="4470840"/>
            <a:ext cx="6244349" cy="1743693"/>
          </a:xfrm>
        </p:spPr>
        <p:txBody>
          <a:bodyPr anchor="t">
            <a:normAutofit/>
          </a:bodyPr>
          <a:lstStyle/>
          <a:p>
            <a:r>
              <a:rPr lang="en-US" sz="2400" dirty="0">
                <a:solidFill>
                  <a:schemeClr val="tx2">
                    <a:lumMod val="75000"/>
                    <a:lumOff val="25000"/>
                  </a:schemeClr>
                </a:solidFill>
              </a:rPr>
              <a:t>By Lacey Plasker, Behavior Consultant</a:t>
            </a:r>
          </a:p>
          <a:p>
            <a:endParaRPr lang="en-US" sz="2400" dirty="0">
              <a:solidFill>
                <a:schemeClr val="tx2">
                  <a:lumMod val="75000"/>
                  <a:lumOff val="25000"/>
                </a:schemeClr>
              </a:solidFill>
            </a:endParaRPr>
          </a:p>
        </p:txBody>
      </p:sp>
      <p:cxnSp>
        <p:nvCxnSpPr>
          <p:cNvPr id="18" name="Straight Connector 17">
            <a:extLst>
              <a:ext uri="{FF2B5EF4-FFF2-40B4-BE49-F238E27FC236}">
                <a16:creationId xmlns:a16="http://schemas.microsoft.com/office/drawing/2014/main" id="{9EBAABD3-7850-4600-BF15-44633214A8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98564" y="0"/>
            <a:ext cx="0" cy="685800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5FFF46-7665-4A66-A43B-FEE4EA3347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8324" y="422855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77AE35D0-3933-4B46-92EC-A53A87A7E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6948935"/>
      </p:ext>
    </p:extLst>
  </p:cSld>
  <p:clrMapOvr>
    <a:masterClrMapping/>
  </p:clrMapOvr>
  <mc:AlternateContent xmlns:mc="http://schemas.openxmlformats.org/markup-compatibility/2006" xmlns:p14="http://schemas.microsoft.com/office/powerpoint/2010/main">
    <mc:Choice Requires="p14">
      <p:transition spd="slow" p14:dur="2000" advTm="5748"/>
    </mc:Choice>
    <mc:Fallback xmlns="">
      <p:transition spd="slow" advTm="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77AB-7979-4A3B-B3F2-AB25D14E2A47}"/>
              </a:ext>
            </a:extLst>
          </p:cNvPr>
          <p:cNvSpPr>
            <a:spLocks noGrp="1"/>
          </p:cNvSpPr>
          <p:nvPr>
            <p:ph type="title"/>
          </p:nvPr>
        </p:nvSpPr>
        <p:spPr/>
        <p:txBody>
          <a:bodyPr>
            <a:normAutofit fontScale="90000"/>
          </a:bodyPr>
          <a:lstStyle/>
          <a:p>
            <a:pPr algn="ctr"/>
            <a:r>
              <a:rPr lang="en-US" sz="3600" dirty="0"/>
              <a:t>Closer Look:</a:t>
            </a:r>
            <a:br>
              <a:rPr lang="en-US" sz="3600" dirty="0"/>
            </a:br>
            <a:r>
              <a:rPr lang="en-US" sz="3600" dirty="0"/>
              <a:t>Tone of Voice and </a:t>
            </a:r>
            <a:br>
              <a:rPr lang="en-US" sz="3600" dirty="0"/>
            </a:br>
            <a:r>
              <a:rPr lang="en-US" sz="3600" dirty="0"/>
              <a:t>Gifts/Favors</a:t>
            </a:r>
            <a:br>
              <a:rPr lang="en-US" dirty="0"/>
            </a:br>
            <a:endParaRPr lang="en-US" dirty="0"/>
          </a:p>
        </p:txBody>
      </p:sp>
      <p:sp>
        <p:nvSpPr>
          <p:cNvPr id="3" name="Content Placeholder 2">
            <a:extLst>
              <a:ext uri="{FF2B5EF4-FFF2-40B4-BE49-F238E27FC236}">
                <a16:creationId xmlns:a16="http://schemas.microsoft.com/office/drawing/2014/main" id="{15A1DC1C-20F2-4725-AA0F-AA970A708262}"/>
              </a:ext>
            </a:extLst>
          </p:cNvPr>
          <p:cNvSpPr>
            <a:spLocks noGrp="1"/>
          </p:cNvSpPr>
          <p:nvPr>
            <p:ph sz="half" idx="1"/>
          </p:nvPr>
        </p:nvSpPr>
        <p:spPr>
          <a:xfrm>
            <a:off x="2933700" y="2438400"/>
            <a:ext cx="4008967" cy="3851256"/>
          </a:xfrm>
        </p:spPr>
        <p:txBody>
          <a:bodyPr>
            <a:normAutofit lnSpcReduction="10000"/>
          </a:bodyPr>
          <a:lstStyle/>
          <a:p>
            <a:pPr marL="0" indent="0">
              <a:buNone/>
            </a:pPr>
            <a:r>
              <a:rPr lang="en-US" sz="1450" b="1" dirty="0"/>
              <a:t>Tone of Voice: </a:t>
            </a:r>
            <a:r>
              <a:rPr lang="en-US" sz="1450" dirty="0"/>
              <a:t>Take a moment during your workday and listen to the sounds of the voices around you. You may hear sounds of annoyance and frustration, but you will also hear sounds that are encouraging and cheerful. You can contribute to an atmosphere of fear or one of caring through the sound of your voice. It is a choice we all make every time we speak.</a:t>
            </a:r>
          </a:p>
          <a:p>
            <a:pPr marL="0" indent="0">
              <a:buNone/>
            </a:pPr>
            <a:r>
              <a:rPr lang="en-US" sz="1450" u="sng" dirty="0"/>
              <a:t>Staying within the boundaries:</a:t>
            </a:r>
          </a:p>
          <a:p>
            <a:pPr marL="0" indent="0">
              <a:buNone/>
            </a:pPr>
            <a:r>
              <a:rPr lang="en-US" sz="1450" dirty="0"/>
              <a:t>• Be aware that the tone and volume of your voice are a reflection of your emotions</a:t>
            </a:r>
          </a:p>
          <a:p>
            <a:pPr marL="0" indent="0">
              <a:buNone/>
            </a:pPr>
            <a:r>
              <a:rPr lang="en-US" sz="1450" dirty="0"/>
              <a:t>• Adjust your voice to convey comfort and caring</a:t>
            </a:r>
          </a:p>
          <a:p>
            <a:pPr marL="0" indent="0">
              <a:buNone/>
            </a:pPr>
            <a:r>
              <a:rPr lang="en-US" sz="1450" dirty="0"/>
              <a:t>• The sound of your voice can be a powerful tool in caring for a resident</a:t>
            </a:r>
          </a:p>
        </p:txBody>
      </p:sp>
      <p:sp>
        <p:nvSpPr>
          <p:cNvPr id="4" name="Content Placeholder 3">
            <a:extLst>
              <a:ext uri="{FF2B5EF4-FFF2-40B4-BE49-F238E27FC236}">
                <a16:creationId xmlns:a16="http://schemas.microsoft.com/office/drawing/2014/main" id="{B91B2551-DF0F-4BA4-AFE0-C48576A8833D}"/>
              </a:ext>
            </a:extLst>
          </p:cNvPr>
          <p:cNvSpPr>
            <a:spLocks noGrp="1"/>
          </p:cNvSpPr>
          <p:nvPr>
            <p:ph sz="half" idx="2"/>
          </p:nvPr>
        </p:nvSpPr>
        <p:spPr>
          <a:xfrm>
            <a:off x="7543751" y="2438399"/>
            <a:ext cx="4160520" cy="3851256"/>
          </a:xfrm>
        </p:spPr>
        <p:txBody>
          <a:bodyPr>
            <a:normAutofit lnSpcReduction="10000"/>
          </a:bodyPr>
          <a:lstStyle/>
          <a:p>
            <a:pPr marL="0" indent="0">
              <a:buNone/>
            </a:pPr>
            <a:r>
              <a:rPr lang="en-US" sz="1450" b="1" dirty="0"/>
              <a:t>Gifts/favors: </a:t>
            </a:r>
            <a:r>
              <a:rPr lang="en-US" sz="1450" dirty="0"/>
              <a:t>Giving or receiving gifts, or doing special favors, can blur the line between a personal relationship and a professional one. Accepting a gift from a resident might be taken as fraud or theft by another person or family member.</a:t>
            </a:r>
          </a:p>
          <a:p>
            <a:pPr marL="0" indent="0">
              <a:buNone/>
            </a:pPr>
            <a:endParaRPr lang="en-US" sz="1450" u="sng" dirty="0"/>
          </a:p>
          <a:p>
            <a:pPr marL="0" indent="0">
              <a:buNone/>
            </a:pPr>
            <a:r>
              <a:rPr lang="en-US" sz="1450" u="sng" dirty="0"/>
              <a:t>Staying within the boundaries:</a:t>
            </a:r>
          </a:p>
          <a:p>
            <a:pPr marL="0" indent="0">
              <a:buNone/>
            </a:pPr>
            <a:r>
              <a:rPr lang="en-US" sz="1450" dirty="0"/>
              <a:t>• Follow your facility’s policy on gifts</a:t>
            </a:r>
          </a:p>
          <a:p>
            <a:pPr marL="0" indent="0">
              <a:buNone/>
            </a:pPr>
            <a:r>
              <a:rPr lang="en-US" sz="1450" dirty="0"/>
              <a:t>• Practice saying no graciously to a resident who offers a gift that is outside your facility’s boundaries</a:t>
            </a:r>
          </a:p>
          <a:p>
            <a:pPr marL="0" indent="0">
              <a:buNone/>
            </a:pPr>
            <a:r>
              <a:rPr lang="en-US" sz="1450" dirty="0"/>
              <a:t>•  To protect yourself, report offers of unusual or large gifts to your supervisor</a:t>
            </a:r>
          </a:p>
        </p:txBody>
      </p:sp>
      <p:pic>
        <p:nvPicPr>
          <p:cNvPr id="6" name="Audio 5">
            <a:hlinkClick r:id="" action="ppaction://media"/>
            <a:extLst>
              <a:ext uri="{FF2B5EF4-FFF2-40B4-BE49-F238E27FC236}">
                <a16:creationId xmlns:a16="http://schemas.microsoft.com/office/drawing/2014/main" id="{46526470-2CD8-4EB2-B1F8-0F018D8700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0252195"/>
      </p:ext>
    </p:extLst>
  </p:cSld>
  <p:clrMapOvr>
    <a:masterClrMapping/>
  </p:clrMapOvr>
  <mc:AlternateContent xmlns:mc="http://schemas.openxmlformats.org/markup-compatibility/2006" xmlns:p14="http://schemas.microsoft.com/office/powerpoint/2010/main">
    <mc:Choice Requires="p14">
      <p:transition spd="slow" p14:dur="2000" advTm="115582"/>
    </mc:Choice>
    <mc:Fallback xmlns="">
      <p:transition spd="slow" advTm="11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4C6F-480D-496F-90B8-2AB8762E9381}"/>
              </a:ext>
            </a:extLst>
          </p:cNvPr>
          <p:cNvSpPr>
            <a:spLocks noGrp="1"/>
          </p:cNvSpPr>
          <p:nvPr>
            <p:ph type="title"/>
          </p:nvPr>
        </p:nvSpPr>
        <p:spPr/>
        <p:txBody>
          <a:bodyPr>
            <a:normAutofit fontScale="90000"/>
          </a:bodyPr>
          <a:lstStyle/>
          <a:p>
            <a:pPr algn="ctr"/>
            <a:r>
              <a:rPr lang="en-US" sz="3600" dirty="0"/>
              <a:t>Closer Look:</a:t>
            </a:r>
            <a:br>
              <a:rPr lang="en-US" sz="3600" dirty="0"/>
            </a:br>
            <a:r>
              <a:rPr lang="en-US" sz="3600" dirty="0"/>
              <a:t>Clothing and</a:t>
            </a:r>
            <a:br>
              <a:rPr lang="en-US" sz="3600" dirty="0"/>
            </a:br>
            <a:r>
              <a:rPr lang="en-US" sz="3600" dirty="0"/>
              <a:t>Scheduled Time</a:t>
            </a:r>
            <a:br>
              <a:rPr lang="en-US" dirty="0"/>
            </a:br>
            <a:endParaRPr lang="en-US" dirty="0"/>
          </a:p>
        </p:txBody>
      </p:sp>
      <p:sp>
        <p:nvSpPr>
          <p:cNvPr id="3" name="Content Placeholder 2">
            <a:extLst>
              <a:ext uri="{FF2B5EF4-FFF2-40B4-BE49-F238E27FC236}">
                <a16:creationId xmlns:a16="http://schemas.microsoft.com/office/drawing/2014/main" id="{5F48E9FF-37BE-4503-9873-AC667E4283E7}"/>
              </a:ext>
            </a:extLst>
          </p:cNvPr>
          <p:cNvSpPr>
            <a:spLocks noGrp="1"/>
          </p:cNvSpPr>
          <p:nvPr>
            <p:ph sz="half" idx="1"/>
          </p:nvPr>
        </p:nvSpPr>
        <p:spPr>
          <a:xfrm>
            <a:off x="2933700" y="2368920"/>
            <a:ext cx="4160520" cy="3851256"/>
          </a:xfrm>
        </p:spPr>
        <p:txBody>
          <a:bodyPr>
            <a:normAutofit fontScale="62500" lnSpcReduction="20000"/>
          </a:bodyPr>
          <a:lstStyle/>
          <a:p>
            <a:pPr marL="0" indent="0">
              <a:buNone/>
            </a:pPr>
            <a:r>
              <a:rPr lang="en-US" sz="2300" b="1" dirty="0"/>
              <a:t>Clothing: </a:t>
            </a:r>
            <a:r>
              <a:rPr lang="en-US" sz="2300" dirty="0"/>
              <a:t>Clothes help to define the boundaries of your role as a caregiver. Clothes send messages about how you feel about yourself and your role. Clothing choices can support your professional caregiving role or undermine it.</a:t>
            </a:r>
          </a:p>
          <a:p>
            <a:pPr marL="0" indent="0">
              <a:buNone/>
            </a:pPr>
            <a:r>
              <a:rPr lang="en-US" sz="2300" u="sng" dirty="0"/>
              <a:t>Staying within the boundaries:</a:t>
            </a:r>
          </a:p>
          <a:p>
            <a:pPr marL="0" indent="0">
              <a:buNone/>
            </a:pPr>
            <a:r>
              <a:rPr lang="en-US" sz="2300" dirty="0"/>
              <a:t>• Think about what message you are communicating with your choice of clothing.</a:t>
            </a:r>
          </a:p>
          <a:p>
            <a:pPr marL="0" indent="0">
              <a:buNone/>
            </a:pPr>
            <a:r>
              <a:rPr lang="en-US" sz="2300" dirty="0"/>
              <a:t>• Outside of work you may dress to look more attractive.</a:t>
            </a:r>
          </a:p>
          <a:p>
            <a:pPr marL="0" indent="0">
              <a:buNone/>
            </a:pPr>
            <a:r>
              <a:rPr lang="en-US" sz="2300" dirty="0"/>
              <a:t>• At work, your choice of clothing should reflect that you are a professional caregiver and sincere about your job. Your organization may provide guidelines about appropriate clothing choices.</a:t>
            </a:r>
          </a:p>
          <a:p>
            <a:pPr marL="0" indent="0">
              <a:buNone/>
            </a:pPr>
            <a:r>
              <a:rPr lang="en-US" sz="2300" dirty="0"/>
              <a:t>Follow your facility specific policies about clothing  (example: scrubs, no cleavage, no graphic tees, etc.)</a:t>
            </a:r>
          </a:p>
          <a:p>
            <a:endParaRPr lang="en-US" dirty="0"/>
          </a:p>
          <a:p>
            <a:endParaRPr lang="en-US" dirty="0"/>
          </a:p>
          <a:p>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115AB68C-1DD6-469B-9ADA-F14CF219E833}"/>
              </a:ext>
            </a:extLst>
          </p:cNvPr>
          <p:cNvSpPr>
            <a:spLocks noGrp="1"/>
          </p:cNvSpPr>
          <p:nvPr>
            <p:ph sz="half" idx="2"/>
          </p:nvPr>
        </p:nvSpPr>
        <p:spPr>
          <a:xfrm>
            <a:off x="7543751" y="2341571"/>
            <a:ext cx="4160520" cy="3657601"/>
          </a:xfrm>
        </p:spPr>
        <p:txBody>
          <a:bodyPr>
            <a:normAutofit fontScale="62500" lnSpcReduction="20000"/>
          </a:bodyPr>
          <a:lstStyle/>
          <a:p>
            <a:pPr marL="0" indent="0">
              <a:buNone/>
            </a:pPr>
            <a:r>
              <a:rPr lang="en-US" sz="2200" b="1" dirty="0"/>
              <a:t>Scheduled Time</a:t>
            </a:r>
            <a:r>
              <a:rPr lang="en-US" sz="2200" dirty="0"/>
              <a:t>: A caregiver relationship is different than a personal relationship. Personal relationships involve two-way helping. A friend or family member is often expected to be available when needed. But a paid helper is scheduled for particular times.</a:t>
            </a:r>
          </a:p>
          <a:p>
            <a:pPr marL="0" indent="0">
              <a:buNone/>
            </a:pPr>
            <a:r>
              <a:rPr lang="en-US" sz="2200" u="sng" dirty="0"/>
              <a:t>Staying within the boundaries: </a:t>
            </a:r>
          </a:p>
          <a:p>
            <a:pPr marL="0" indent="0">
              <a:buNone/>
            </a:pPr>
            <a:r>
              <a:rPr lang="en-US" sz="2200" dirty="0"/>
              <a:t>• Be aware that spending unscheduled time with a resident may indicate that boundaries are getting blurred.</a:t>
            </a:r>
          </a:p>
          <a:p>
            <a:pPr marL="0" indent="0">
              <a:buNone/>
            </a:pPr>
            <a:r>
              <a:rPr lang="en-US" sz="2200" dirty="0"/>
              <a:t>• If you spend lots of personal time thinking about a particular resident, you may be crossing professional boundaries.</a:t>
            </a:r>
          </a:p>
          <a:p>
            <a:pPr marL="0" indent="0">
              <a:buNone/>
            </a:pPr>
            <a:r>
              <a:rPr lang="en-US" sz="2200" dirty="0"/>
              <a:t>• If you recognize any of these warning signs, talk it over with your supervisor or other trusted professional.</a:t>
            </a:r>
          </a:p>
          <a:p>
            <a:pPr marL="0" indent="0">
              <a:buNone/>
            </a:pPr>
            <a:endParaRPr lang="en-US" sz="2100" u="sng" dirty="0"/>
          </a:p>
          <a:p>
            <a:pPr marL="0" indent="0">
              <a:buNone/>
            </a:pPr>
            <a:endParaRPr lang="en-US" dirty="0"/>
          </a:p>
        </p:txBody>
      </p:sp>
      <p:pic>
        <p:nvPicPr>
          <p:cNvPr id="9" name="Audio 8">
            <a:hlinkClick r:id="" action="ppaction://media"/>
            <a:extLst>
              <a:ext uri="{FF2B5EF4-FFF2-40B4-BE49-F238E27FC236}">
                <a16:creationId xmlns:a16="http://schemas.microsoft.com/office/drawing/2014/main" id="{1EED30A0-A820-461E-BD90-9D9517753C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3736885"/>
      </p:ext>
    </p:extLst>
  </p:cSld>
  <p:clrMapOvr>
    <a:masterClrMapping/>
  </p:clrMapOvr>
  <mc:AlternateContent xmlns:mc="http://schemas.openxmlformats.org/markup-compatibility/2006" xmlns:p14="http://schemas.microsoft.com/office/powerpoint/2010/main">
    <mc:Choice Requires="p14">
      <p:transition spd="slow" p14:dur="2000" advTm="84524"/>
    </mc:Choice>
    <mc:Fallback xmlns="">
      <p:transition spd="slow" advTm="8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4C1A-0049-4333-AB02-6FC025383DDD}"/>
              </a:ext>
            </a:extLst>
          </p:cNvPr>
          <p:cNvSpPr>
            <a:spLocks noGrp="1"/>
          </p:cNvSpPr>
          <p:nvPr>
            <p:ph type="title"/>
          </p:nvPr>
        </p:nvSpPr>
        <p:spPr/>
        <p:txBody>
          <a:bodyPr>
            <a:normAutofit fontScale="90000"/>
          </a:bodyPr>
          <a:lstStyle/>
          <a:p>
            <a:pPr algn="ctr"/>
            <a:r>
              <a:rPr lang="en-US" sz="3600" dirty="0"/>
              <a:t>Closer Look:</a:t>
            </a:r>
            <a:br>
              <a:rPr lang="en-US" sz="3600" dirty="0"/>
            </a:br>
            <a:r>
              <a:rPr lang="en-US" sz="3600" dirty="0"/>
              <a:t>Romantic/Sexual Relationships</a:t>
            </a:r>
            <a:br>
              <a:rPr lang="en-US" sz="3600" dirty="0"/>
            </a:br>
            <a:r>
              <a:rPr lang="en-US" sz="3600" dirty="0"/>
              <a:t>and Secrets</a:t>
            </a:r>
            <a:br>
              <a:rPr lang="en-US" dirty="0"/>
            </a:br>
            <a:endParaRPr lang="en-US" dirty="0"/>
          </a:p>
        </p:txBody>
      </p:sp>
      <p:sp>
        <p:nvSpPr>
          <p:cNvPr id="3" name="Content Placeholder 2">
            <a:extLst>
              <a:ext uri="{FF2B5EF4-FFF2-40B4-BE49-F238E27FC236}">
                <a16:creationId xmlns:a16="http://schemas.microsoft.com/office/drawing/2014/main" id="{78DBE8F0-3546-454C-9DA4-4E8154A97FF1}"/>
              </a:ext>
            </a:extLst>
          </p:cNvPr>
          <p:cNvSpPr>
            <a:spLocks noGrp="1"/>
          </p:cNvSpPr>
          <p:nvPr>
            <p:ph sz="half" idx="1"/>
          </p:nvPr>
        </p:nvSpPr>
        <p:spPr>
          <a:xfrm>
            <a:off x="2933699" y="2438399"/>
            <a:ext cx="4160520" cy="3851256"/>
          </a:xfrm>
        </p:spPr>
        <p:txBody>
          <a:bodyPr>
            <a:normAutofit fontScale="62500" lnSpcReduction="20000"/>
          </a:bodyPr>
          <a:lstStyle/>
          <a:p>
            <a:pPr marL="0" indent="0">
              <a:buNone/>
            </a:pPr>
            <a:r>
              <a:rPr lang="en-US" sz="2300" b="1" dirty="0"/>
              <a:t>Romantic or Sexual Relationships: </a:t>
            </a:r>
            <a:r>
              <a:rPr lang="en-US" sz="2300" dirty="0"/>
              <a:t>It is </a:t>
            </a:r>
            <a:r>
              <a:rPr lang="en-US" sz="2300" b="1" dirty="0"/>
              <a:t>never</a:t>
            </a:r>
            <a:r>
              <a:rPr lang="en-US" sz="2300" dirty="0"/>
              <a:t> permissible for a professional caregiver to have a romantic or sexual relationship with a resident. In some situations, sexual contact with a resident may be a crime.</a:t>
            </a:r>
          </a:p>
          <a:p>
            <a:pPr marL="0" indent="0">
              <a:buNone/>
            </a:pPr>
            <a:r>
              <a:rPr lang="en-US" sz="2300" u="sng" dirty="0"/>
              <a:t>Staying within the boundaries:</a:t>
            </a:r>
          </a:p>
          <a:p>
            <a:pPr marL="0" indent="0">
              <a:buNone/>
            </a:pPr>
            <a:r>
              <a:rPr lang="en-US" sz="2300" dirty="0"/>
              <a:t>• While it may be normal to be attracted to someone in your care, know that it is never appropriate to act on that attraction</a:t>
            </a:r>
          </a:p>
          <a:p>
            <a:pPr marL="0" indent="0">
              <a:buNone/>
            </a:pPr>
            <a:r>
              <a:rPr lang="en-US" sz="2300" dirty="0"/>
              <a:t>• Do not tell sexually oriented jokes or stories. It may send the wrong message to the resident</a:t>
            </a:r>
          </a:p>
          <a:p>
            <a:pPr marL="0" indent="0">
              <a:buNone/>
            </a:pPr>
            <a:r>
              <a:rPr lang="en-US" sz="2300" dirty="0"/>
              <a:t>• Discourage flirting or suggestive behavior by your resident</a:t>
            </a:r>
          </a:p>
          <a:p>
            <a:pPr marL="0" indent="0">
              <a:buNone/>
            </a:pPr>
            <a:r>
              <a:rPr lang="en-US" sz="2300" dirty="0"/>
              <a:t>• If you feel that you are becoming attracted to someone in your care, seek help from your supervisor </a:t>
            </a:r>
            <a:r>
              <a:rPr lang="en-US" sz="2200" dirty="0"/>
              <a:t>or other trusted professional right away</a:t>
            </a:r>
          </a:p>
          <a:p>
            <a:pPr marL="0" indent="0">
              <a:buNone/>
            </a:pPr>
            <a:endParaRPr lang="en-US" dirty="0"/>
          </a:p>
        </p:txBody>
      </p:sp>
      <p:sp>
        <p:nvSpPr>
          <p:cNvPr id="4" name="Content Placeholder 3">
            <a:extLst>
              <a:ext uri="{FF2B5EF4-FFF2-40B4-BE49-F238E27FC236}">
                <a16:creationId xmlns:a16="http://schemas.microsoft.com/office/drawing/2014/main" id="{5B357356-5B10-4960-BBDC-F79A1710ED58}"/>
              </a:ext>
            </a:extLst>
          </p:cNvPr>
          <p:cNvSpPr>
            <a:spLocks noGrp="1"/>
          </p:cNvSpPr>
          <p:nvPr>
            <p:ph sz="half" idx="2"/>
          </p:nvPr>
        </p:nvSpPr>
        <p:spPr/>
        <p:txBody>
          <a:bodyPr>
            <a:normAutofit fontScale="62500" lnSpcReduction="20000"/>
          </a:bodyPr>
          <a:lstStyle/>
          <a:p>
            <a:pPr marL="0" indent="0">
              <a:buNone/>
            </a:pPr>
            <a:r>
              <a:rPr lang="en-US" sz="2300" b="1" dirty="0"/>
              <a:t>Secrets: </a:t>
            </a:r>
            <a:r>
              <a:rPr lang="en-US" sz="2300" dirty="0"/>
              <a:t>Secrets between you and a resident are different than resident confidentiality. Confidential information is shared with a few other members of a team providing care to a resident. Personal secrets compromise role boundaries.</a:t>
            </a:r>
          </a:p>
          <a:p>
            <a:pPr marL="0" indent="0">
              <a:buNone/>
            </a:pPr>
            <a:r>
              <a:rPr lang="en-US" sz="2300" u="sng" dirty="0"/>
              <a:t>Staying within the boundaries:</a:t>
            </a:r>
          </a:p>
          <a:p>
            <a:pPr marL="0" indent="0">
              <a:buNone/>
            </a:pPr>
            <a:endParaRPr lang="en-US" sz="2300" u="sng" dirty="0"/>
          </a:p>
          <a:p>
            <a:pPr marL="0" indent="0">
              <a:buNone/>
            </a:pPr>
            <a:r>
              <a:rPr lang="en-US" sz="2300" dirty="0"/>
              <a:t>•Do not keep personal or health-related secrets with a resident</a:t>
            </a:r>
          </a:p>
          <a:p>
            <a:pPr marL="0" indent="0">
              <a:buNone/>
            </a:pPr>
            <a:r>
              <a:rPr lang="en-US" sz="2300" dirty="0"/>
              <a:t>• Be aware that keeping personal or professional secrets indicate that you may have crossed a professional boundary</a:t>
            </a:r>
          </a:p>
          <a:p>
            <a:pPr marL="0" indent="0">
              <a:buNone/>
            </a:pPr>
            <a:endParaRPr lang="en-US" u="sng"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C78C085A-E6FA-4B09-A3AC-30683B139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3526507"/>
      </p:ext>
    </p:extLst>
  </p:cSld>
  <p:clrMapOvr>
    <a:masterClrMapping/>
  </p:clrMapOvr>
  <mc:AlternateContent xmlns:mc="http://schemas.openxmlformats.org/markup-compatibility/2006" xmlns:p14="http://schemas.microsoft.com/office/powerpoint/2010/main">
    <mc:Choice Requires="p14">
      <p:transition spd="slow" p14:dur="2000" advTm="74519"/>
    </mc:Choice>
    <mc:Fallback xmlns="">
      <p:transition spd="slow" advTm="7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55F6-CA97-42D5-B4B4-26046561B4FD}"/>
              </a:ext>
            </a:extLst>
          </p:cNvPr>
          <p:cNvSpPr>
            <a:spLocks noGrp="1"/>
          </p:cNvSpPr>
          <p:nvPr>
            <p:ph type="title"/>
          </p:nvPr>
        </p:nvSpPr>
        <p:spPr/>
        <p:txBody>
          <a:bodyPr>
            <a:normAutofit fontScale="90000"/>
          </a:bodyPr>
          <a:lstStyle/>
          <a:p>
            <a:pPr algn="ctr"/>
            <a:br>
              <a:rPr lang="en-US" sz="3600" dirty="0"/>
            </a:br>
            <a:r>
              <a:rPr lang="en-US" sz="3600" dirty="0"/>
              <a:t>Closer Look:</a:t>
            </a:r>
            <a:br>
              <a:rPr lang="en-US" sz="3600" dirty="0"/>
            </a:br>
            <a:r>
              <a:rPr lang="en-US" sz="3600" dirty="0"/>
              <a:t>Seeing Behaviors as Symptoms</a:t>
            </a:r>
            <a:br>
              <a:rPr lang="en-US" dirty="0"/>
            </a:br>
            <a:br>
              <a:rPr lang="en-US" dirty="0"/>
            </a:br>
            <a:endParaRPr lang="en-US" dirty="0"/>
          </a:p>
        </p:txBody>
      </p:sp>
      <p:sp>
        <p:nvSpPr>
          <p:cNvPr id="3" name="Content Placeholder 2">
            <a:extLst>
              <a:ext uri="{FF2B5EF4-FFF2-40B4-BE49-F238E27FC236}">
                <a16:creationId xmlns:a16="http://schemas.microsoft.com/office/drawing/2014/main" id="{57AD1268-1342-442D-B45E-674DABBF17E6}"/>
              </a:ext>
            </a:extLst>
          </p:cNvPr>
          <p:cNvSpPr>
            <a:spLocks noGrp="1"/>
          </p:cNvSpPr>
          <p:nvPr>
            <p:ph idx="1"/>
          </p:nvPr>
        </p:nvSpPr>
        <p:spPr>
          <a:xfrm>
            <a:off x="3465689" y="2438399"/>
            <a:ext cx="8238582" cy="3668889"/>
          </a:xfrm>
        </p:spPr>
        <p:txBody>
          <a:bodyPr>
            <a:normAutofit fontScale="85000" lnSpcReduction="20000"/>
          </a:bodyPr>
          <a:lstStyle/>
          <a:p>
            <a:pPr marL="0" indent="0">
              <a:buNone/>
            </a:pPr>
            <a:r>
              <a:rPr lang="en-US" b="1" dirty="0"/>
              <a:t>Seeing Behavior as Symptomatic: </a:t>
            </a:r>
            <a:r>
              <a:rPr lang="en-US" dirty="0"/>
              <a:t>Sometimes caregivers react emotionally to the actions of a resident and forget that those actions are caused by a disorder or disease (symptomatic). Personal emotional responses can cause a caregiver to lose sight of their role or miss important information from a resident. In a worst case, it can lead to abuse or neglect of a resident.</a:t>
            </a:r>
          </a:p>
          <a:p>
            <a:pPr marL="0" indent="0">
              <a:buNone/>
            </a:pPr>
            <a:r>
              <a:rPr lang="en-US" u="sng" dirty="0"/>
              <a:t>Staying within the boundaries:</a:t>
            </a:r>
          </a:p>
          <a:p>
            <a:pPr marL="0" indent="0">
              <a:buNone/>
            </a:pPr>
            <a:r>
              <a:rPr lang="en-US" dirty="0"/>
              <a:t>• Focus on the fact that the behavior of a resident may be directly related to a disease or disorder</a:t>
            </a:r>
          </a:p>
          <a:p>
            <a:pPr marL="0" indent="0">
              <a:buNone/>
            </a:pPr>
            <a:r>
              <a:rPr lang="en-US" dirty="0"/>
              <a:t>• Take a moment to collect yourself when you realize you are about to respond emotionally or </a:t>
            </a:r>
            <a:r>
              <a:rPr lang="en-US" u="sng" dirty="0"/>
              <a:t>reflexively </a:t>
            </a:r>
            <a:r>
              <a:rPr lang="en-US" dirty="0"/>
              <a:t>to an action</a:t>
            </a:r>
          </a:p>
          <a:p>
            <a:pPr marL="0" indent="0">
              <a:buNone/>
            </a:pPr>
            <a:r>
              <a:rPr lang="en-US" dirty="0"/>
              <a:t>• Note that the resident may think their action is the best way to solve a problem or fill a need. Ask yourself if there is a way to problem solve and help the resident communicate or react differently.</a:t>
            </a:r>
          </a:p>
          <a:p>
            <a:pPr marL="0" indent="0">
              <a:buNone/>
            </a:pPr>
            <a:endParaRPr lang="en-US" dirty="0"/>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7AD517E5-9241-488A-B231-2DCCCCC53B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7032215"/>
      </p:ext>
    </p:extLst>
  </p:cSld>
  <p:clrMapOvr>
    <a:masterClrMapping/>
  </p:clrMapOvr>
  <mc:AlternateContent xmlns:mc="http://schemas.openxmlformats.org/markup-compatibility/2006" xmlns:p14="http://schemas.microsoft.com/office/powerpoint/2010/main">
    <mc:Choice Requires="p14">
      <p:transition spd="slow" p14:dur="2000" advTm="84086"/>
    </mc:Choice>
    <mc:Fallback xmlns="">
      <p:transition spd="slow" advTm="8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4EF8-690A-4EFB-8433-2DC65BD2E226}"/>
              </a:ext>
            </a:extLst>
          </p:cNvPr>
          <p:cNvSpPr>
            <a:spLocks noGrp="1"/>
          </p:cNvSpPr>
          <p:nvPr>
            <p:ph type="title"/>
          </p:nvPr>
        </p:nvSpPr>
        <p:spPr>
          <a:xfrm>
            <a:off x="2933700" y="936977"/>
            <a:ext cx="8770571" cy="1192083"/>
          </a:xfrm>
        </p:spPr>
        <p:txBody>
          <a:bodyPr>
            <a:normAutofit fontScale="90000"/>
          </a:bodyPr>
          <a:lstStyle/>
          <a:p>
            <a:pPr algn="ctr"/>
            <a:r>
              <a:rPr lang="en-US" dirty="0"/>
              <a:t>Techniques to Maintaining Boundaries</a:t>
            </a:r>
            <a:br>
              <a:rPr lang="en-US" dirty="0"/>
            </a:br>
            <a:endParaRPr lang="en-US" dirty="0"/>
          </a:p>
        </p:txBody>
      </p:sp>
      <p:sp>
        <p:nvSpPr>
          <p:cNvPr id="3" name="Content Placeholder 2">
            <a:extLst>
              <a:ext uri="{FF2B5EF4-FFF2-40B4-BE49-F238E27FC236}">
                <a16:creationId xmlns:a16="http://schemas.microsoft.com/office/drawing/2014/main" id="{4994AC82-8632-482B-8B98-7527F8033587}"/>
              </a:ext>
            </a:extLst>
          </p:cNvPr>
          <p:cNvSpPr>
            <a:spLocks noGrp="1"/>
          </p:cNvSpPr>
          <p:nvPr>
            <p:ph idx="1"/>
          </p:nvPr>
        </p:nvSpPr>
        <p:spPr>
          <a:xfrm>
            <a:off x="2933700" y="2438399"/>
            <a:ext cx="8770571" cy="4041423"/>
          </a:xfrm>
        </p:spPr>
        <p:txBody>
          <a:bodyPr>
            <a:normAutofit fontScale="85000" lnSpcReduction="20000"/>
          </a:bodyPr>
          <a:lstStyle/>
          <a:p>
            <a:pPr lvl="0"/>
            <a:r>
              <a:rPr lang="en-US" dirty="0"/>
              <a:t>At initial meeting with resident establish a clear agreement/boundaries</a:t>
            </a:r>
          </a:p>
          <a:p>
            <a:pPr lvl="0"/>
            <a:r>
              <a:rPr lang="en-US" dirty="0"/>
              <a:t>When warning signs appear, address these issues with the resident quickly</a:t>
            </a:r>
          </a:p>
          <a:p>
            <a:pPr lvl="0"/>
            <a:r>
              <a:rPr lang="en-US" dirty="0"/>
              <a:t>If you decide to practice self-disclosure, make sure it is related to the resident’s goal</a:t>
            </a:r>
          </a:p>
          <a:p>
            <a:pPr lvl="0"/>
            <a:r>
              <a:rPr lang="en-US" dirty="0"/>
              <a:t>Make sure you have good judgement and clear separation from personal vs. professional</a:t>
            </a:r>
          </a:p>
          <a:p>
            <a:pPr lvl="0"/>
            <a:r>
              <a:rPr lang="en-US" dirty="0"/>
              <a:t>When working with a team, keep communication and expectations open and clear to avoid staff splitting</a:t>
            </a:r>
          </a:p>
          <a:p>
            <a:pPr lvl="0"/>
            <a:r>
              <a:rPr lang="en-US" dirty="0"/>
              <a:t>Go to supervisor or more experienced staff for help when you are uncertain or need to talk about concerns with boundaries</a:t>
            </a:r>
          </a:p>
          <a:p>
            <a:pPr lvl="0"/>
            <a:r>
              <a:rPr lang="en-US" dirty="0"/>
              <a:t>DO NOT voice problems (personal or professional) to the residents</a:t>
            </a:r>
          </a:p>
          <a:p>
            <a:pPr lvl="0"/>
            <a:r>
              <a:rPr lang="en-US" dirty="0"/>
              <a:t>Set a tone so that residents don’t push or ask for more than is comfortable or feasible</a:t>
            </a:r>
          </a:p>
          <a:p>
            <a:pPr lvl="0"/>
            <a:r>
              <a:rPr lang="en-US" dirty="0"/>
              <a:t>Consistency, consistency, consistency (all staff should be on the same page setting each boundary for practice and clarity) </a:t>
            </a:r>
          </a:p>
          <a:p>
            <a:endParaRPr lang="en-US" dirty="0"/>
          </a:p>
        </p:txBody>
      </p:sp>
      <p:pic>
        <p:nvPicPr>
          <p:cNvPr id="5" name="Audio 4">
            <a:hlinkClick r:id="" action="ppaction://media"/>
            <a:extLst>
              <a:ext uri="{FF2B5EF4-FFF2-40B4-BE49-F238E27FC236}">
                <a16:creationId xmlns:a16="http://schemas.microsoft.com/office/drawing/2014/main" id="{04CD859E-EA3C-43D7-B273-66FC789C7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587175"/>
      </p:ext>
    </p:extLst>
  </p:cSld>
  <p:clrMapOvr>
    <a:masterClrMapping/>
  </p:clrMapOvr>
  <mc:AlternateContent xmlns:mc="http://schemas.openxmlformats.org/markup-compatibility/2006" xmlns:p14="http://schemas.microsoft.com/office/powerpoint/2010/main">
    <mc:Choice Requires="p14">
      <p:transition spd="slow" p14:dur="2000" advTm="62213"/>
    </mc:Choice>
    <mc:Fallback xmlns="">
      <p:transition spd="slow" advTm="6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218C-9034-4754-BCEE-D1906123A3A9}"/>
              </a:ext>
            </a:extLst>
          </p:cNvPr>
          <p:cNvSpPr>
            <a:spLocks noGrp="1"/>
          </p:cNvSpPr>
          <p:nvPr>
            <p:ph type="title"/>
          </p:nvPr>
        </p:nvSpPr>
        <p:spPr/>
        <p:txBody>
          <a:bodyPr>
            <a:normAutofit/>
          </a:bodyPr>
          <a:lstStyle/>
          <a:p>
            <a:pPr algn="ctr"/>
            <a:r>
              <a:rPr lang="en-US" sz="4000" dirty="0"/>
              <a:t>Testing Your Boundaries Knowledge</a:t>
            </a:r>
          </a:p>
        </p:txBody>
      </p:sp>
      <p:sp>
        <p:nvSpPr>
          <p:cNvPr id="3" name="Content Placeholder 2">
            <a:extLst>
              <a:ext uri="{FF2B5EF4-FFF2-40B4-BE49-F238E27FC236}">
                <a16:creationId xmlns:a16="http://schemas.microsoft.com/office/drawing/2014/main" id="{3407356E-4709-4856-A714-FD1CC2F12E2B}"/>
              </a:ext>
            </a:extLst>
          </p:cNvPr>
          <p:cNvSpPr>
            <a:spLocks noGrp="1"/>
          </p:cNvSpPr>
          <p:nvPr>
            <p:ph idx="1"/>
          </p:nvPr>
        </p:nvSpPr>
        <p:spPr>
          <a:xfrm>
            <a:off x="3099695" y="2438399"/>
            <a:ext cx="8770571" cy="3657601"/>
          </a:xfrm>
        </p:spPr>
        <p:txBody>
          <a:bodyPr/>
          <a:lstStyle/>
          <a:p>
            <a:pPr marL="0" indent="0" algn="ctr">
              <a:buNone/>
            </a:pPr>
            <a:r>
              <a:rPr lang="en-US" sz="2400" dirty="0"/>
              <a:t>Read the follow scenarios and answer these questions about each </a:t>
            </a:r>
          </a:p>
          <a:p>
            <a:pPr marL="0" indent="0" algn="ctr">
              <a:buNone/>
            </a:pPr>
            <a:r>
              <a:rPr lang="en-US" i="1" dirty="0"/>
              <a:t>(on a separate sheet of paper)</a:t>
            </a:r>
          </a:p>
          <a:p>
            <a:pPr marL="0" indent="0" algn="ctr">
              <a:buNone/>
            </a:pPr>
            <a:endParaRPr lang="en-US" i="1" dirty="0"/>
          </a:p>
          <a:p>
            <a:pPr marL="457200" indent="-457200">
              <a:buAutoNum type="arabicPeriod"/>
            </a:pPr>
            <a:r>
              <a:rPr lang="en-US" dirty="0"/>
              <a:t>What type of boundaries were involved (touch, nicknames, etc.)?</a:t>
            </a:r>
          </a:p>
          <a:p>
            <a:pPr marL="457200" indent="-457200">
              <a:buAutoNum type="arabicPeriod"/>
            </a:pPr>
            <a:r>
              <a:rPr lang="en-US" dirty="0"/>
              <a:t>What could be done differently to make this a healthy boundary?</a:t>
            </a:r>
          </a:p>
          <a:p>
            <a:pPr marL="457200" indent="-457200">
              <a:buAutoNum type="arabicPeriod"/>
            </a:pPr>
            <a:r>
              <a:rPr lang="en-US" dirty="0"/>
              <a:t>Have you, as a staff, ever experienced this type of situation before and what was the outcome?</a:t>
            </a:r>
          </a:p>
          <a:p>
            <a:pPr marL="457200" indent="-457200">
              <a:buAutoNum type="arabicPeriod"/>
            </a:pPr>
            <a:r>
              <a:rPr lang="en-US" dirty="0"/>
              <a:t>Is this a boundary that you or other staff in your setting need to work on?</a:t>
            </a:r>
          </a:p>
          <a:p>
            <a:pPr marL="0" indent="0">
              <a:buNone/>
            </a:pPr>
            <a:endParaRPr lang="en-US" dirty="0"/>
          </a:p>
          <a:p>
            <a:pPr marL="457200" indent="-457200">
              <a:buAutoNum type="arabicPeriod"/>
            </a:pPr>
            <a:endParaRPr lang="en-US" dirty="0"/>
          </a:p>
        </p:txBody>
      </p:sp>
      <p:pic>
        <p:nvPicPr>
          <p:cNvPr id="5" name="Audio 4">
            <a:hlinkClick r:id="" action="ppaction://media"/>
            <a:extLst>
              <a:ext uri="{FF2B5EF4-FFF2-40B4-BE49-F238E27FC236}">
                <a16:creationId xmlns:a16="http://schemas.microsoft.com/office/drawing/2014/main" id="{E9FBF92B-0A0B-484A-A9A2-E6BE5157C3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7772849"/>
      </p:ext>
    </p:extLst>
  </p:cSld>
  <p:clrMapOvr>
    <a:masterClrMapping/>
  </p:clrMapOvr>
  <mc:AlternateContent xmlns:mc="http://schemas.openxmlformats.org/markup-compatibility/2006" xmlns:p14="http://schemas.microsoft.com/office/powerpoint/2010/main">
    <mc:Choice Requires="p14">
      <p:transition spd="slow" p14:dur="2000" advTm="24638"/>
    </mc:Choice>
    <mc:Fallback xmlns="">
      <p:transition spd="slow" advTm="2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149433-0E98-4DD2-A0A8-F17F14730442}"/>
              </a:ext>
            </a:extLst>
          </p:cNvPr>
          <p:cNvSpPr/>
          <p:nvPr/>
        </p:nvSpPr>
        <p:spPr>
          <a:xfrm>
            <a:off x="3838223" y="722194"/>
            <a:ext cx="7947378" cy="4893647"/>
          </a:xfrm>
          <a:prstGeom prst="rect">
            <a:avLst/>
          </a:prstGeom>
        </p:spPr>
        <p:txBody>
          <a:bodyPr wrap="square">
            <a:spAutoFit/>
          </a:bodyPr>
          <a:lstStyle/>
          <a:p>
            <a:r>
              <a:rPr lang="en-US" sz="2400" b="1" u="sng" dirty="0"/>
              <a:t>Scenario 1:</a:t>
            </a:r>
          </a:p>
          <a:p>
            <a:endParaRPr lang="en-US" sz="2400" b="1" u="sng" dirty="0"/>
          </a:p>
          <a:p>
            <a:r>
              <a:rPr lang="en-US" sz="2400" dirty="0"/>
              <a:t>Melissa is a med aide with three children. Betty, a 90-year old widow, a residents where Melissa works. Melissa is going through a divorce and seems to be overly emotional lately. She feels better when she can talk/vent about her situation. Recently, Melissa has begun to share her experiences with Betty, including details of her ex-husband’s cheating, not receiving child support, her loneliness, and her children’s anger. Betty seems to be a sympathetic “ear” for Melissa and listens attentively when Melissa shares her feelings. </a:t>
            </a:r>
          </a:p>
          <a:p>
            <a:endParaRPr lang="en-US" sz="2400" dirty="0"/>
          </a:p>
          <a:p>
            <a:endParaRPr lang="en-US" sz="2400" dirty="0"/>
          </a:p>
        </p:txBody>
      </p:sp>
      <p:pic>
        <p:nvPicPr>
          <p:cNvPr id="4" name="Audio 3">
            <a:hlinkClick r:id="" action="ppaction://media"/>
            <a:extLst>
              <a:ext uri="{FF2B5EF4-FFF2-40B4-BE49-F238E27FC236}">
                <a16:creationId xmlns:a16="http://schemas.microsoft.com/office/drawing/2014/main" id="{9FD24DC0-7127-4161-A247-A5C0B541CF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3958318"/>
      </p:ext>
    </p:extLst>
  </p:cSld>
  <p:clrMapOvr>
    <a:masterClrMapping/>
  </p:clrMapOvr>
  <mc:AlternateContent xmlns:mc="http://schemas.openxmlformats.org/markup-compatibility/2006" xmlns:p14="http://schemas.microsoft.com/office/powerpoint/2010/main">
    <mc:Choice Requires="p14">
      <p:transition spd="slow" p14:dur="2000" advTm="35424"/>
    </mc:Choice>
    <mc:Fallback xmlns="">
      <p:transition spd="slow" advTm="3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7CDDB-3155-405E-9A73-40654DE76687}"/>
              </a:ext>
            </a:extLst>
          </p:cNvPr>
          <p:cNvSpPr/>
          <p:nvPr/>
        </p:nvSpPr>
        <p:spPr>
          <a:xfrm>
            <a:off x="4131733" y="1054902"/>
            <a:ext cx="6096000" cy="774507"/>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Scenario 1:</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Sharing personal information</a:t>
            </a:r>
          </a:p>
        </p:txBody>
      </p:sp>
      <p:sp>
        <p:nvSpPr>
          <p:cNvPr id="3" name="Rectangle 2">
            <a:extLst>
              <a:ext uri="{FF2B5EF4-FFF2-40B4-BE49-F238E27FC236}">
                <a16:creationId xmlns:a16="http://schemas.microsoft.com/office/drawing/2014/main" id="{11CD7772-5F73-4BF0-9D27-B6385C624A13}"/>
              </a:ext>
            </a:extLst>
          </p:cNvPr>
          <p:cNvSpPr/>
          <p:nvPr/>
        </p:nvSpPr>
        <p:spPr>
          <a:xfrm>
            <a:off x="4131733" y="2008634"/>
            <a:ext cx="7563556" cy="3884166"/>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Staff might not be having a great day and might have some personal struggles happening, but she needs to not burden client with this information. Staff should table major personal issues at the door and attempt to be positive (even if this is an act). There are other ways to build a trusting relationship than sharing hardships about your life. There have been times when residents internalize the hardships that staff have mentioned to them and created stress in their own lives, which is not healthy. There have been other incidents where staff used this information in negative ways to get something from staff that might be against or crossing boundaries.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Personal information can be share at times but only with caution and as a means of encouragement or teaching. It is best practice to be friendly yet professional.</a:t>
            </a:r>
          </a:p>
        </p:txBody>
      </p:sp>
      <p:pic>
        <p:nvPicPr>
          <p:cNvPr id="4" name="Audio 3">
            <a:hlinkClick r:id="" action="ppaction://media"/>
            <a:extLst>
              <a:ext uri="{FF2B5EF4-FFF2-40B4-BE49-F238E27FC236}">
                <a16:creationId xmlns:a16="http://schemas.microsoft.com/office/drawing/2014/main" id="{A093DA14-8D13-4523-8691-8C454344CF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3370516"/>
      </p:ext>
    </p:extLst>
  </p:cSld>
  <p:clrMapOvr>
    <a:masterClrMapping/>
  </p:clrMapOvr>
  <mc:AlternateContent xmlns:mc="http://schemas.openxmlformats.org/markup-compatibility/2006" xmlns:p14="http://schemas.microsoft.com/office/powerpoint/2010/main">
    <mc:Choice Requires="p14">
      <p:transition spd="slow" p14:dur="2000" advTm="83384"/>
    </mc:Choice>
    <mc:Fallback xmlns="">
      <p:transition spd="slow" advTm="8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0327AF-12C3-4292-9D30-CC704DF290F1}"/>
              </a:ext>
            </a:extLst>
          </p:cNvPr>
          <p:cNvSpPr/>
          <p:nvPr/>
        </p:nvSpPr>
        <p:spPr>
          <a:xfrm>
            <a:off x="3872088" y="651428"/>
            <a:ext cx="7766756" cy="4699505"/>
          </a:xfrm>
          <a:prstGeom prst="rect">
            <a:avLst/>
          </a:prstGeom>
        </p:spPr>
        <p:txBody>
          <a:bodyPr wrap="square">
            <a:spAutoFit/>
          </a:bodyPr>
          <a:lstStyle/>
          <a:p>
            <a:r>
              <a:rPr lang="en-US" sz="2400" b="1" u="sng" dirty="0"/>
              <a:t>Scenario 2:</a:t>
            </a:r>
          </a:p>
          <a:p>
            <a:endParaRPr lang="en-US" sz="2400" b="1" u="sng" dirty="0"/>
          </a:p>
          <a:p>
            <a:r>
              <a:rPr lang="en-US" sz="2400" dirty="0"/>
              <a:t>Gina works in a memory care, where she often provides cares for Danny, a 70-year-old resident with dementia. One day Gina went to get Danny for dinner and stated “It’s dinnertime. Are you ready to go?” Danny smiles and says, “okay” but then returns to watching TV. Gina brings Danny his walker, but he continues to stare at the TV. After several attempts to get Danny up, Gina becomes angry. She loudly telling him “The heck with you Danny, you can just go hungry tonight. I hate it when you ignore me like that! You know it’s dinnertime. You are just trying to annoy me!”</a:t>
            </a:r>
          </a:p>
        </p:txBody>
      </p:sp>
      <p:pic>
        <p:nvPicPr>
          <p:cNvPr id="3" name="Audio 2">
            <a:hlinkClick r:id="" action="ppaction://media"/>
            <a:extLst>
              <a:ext uri="{FF2B5EF4-FFF2-40B4-BE49-F238E27FC236}">
                <a16:creationId xmlns:a16="http://schemas.microsoft.com/office/drawing/2014/main" id="{FB3F62CA-C7B1-4314-B593-1E391C10F0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1282302"/>
      </p:ext>
    </p:extLst>
  </p:cSld>
  <p:clrMapOvr>
    <a:masterClrMapping/>
  </p:clrMapOvr>
  <mc:AlternateContent xmlns:mc="http://schemas.openxmlformats.org/markup-compatibility/2006" xmlns:p14="http://schemas.microsoft.com/office/powerpoint/2010/main">
    <mc:Choice Requires="p14">
      <p:transition spd="slow" p14:dur="2000" advTm="38846"/>
    </mc:Choice>
    <mc:Fallback xmlns="">
      <p:transition spd="slow" advTm="3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DD64A7-6DCC-4CB9-91A7-43CCC0249481}"/>
              </a:ext>
            </a:extLst>
          </p:cNvPr>
          <p:cNvSpPr/>
          <p:nvPr/>
        </p:nvSpPr>
        <p:spPr>
          <a:xfrm>
            <a:off x="3973689" y="1021036"/>
            <a:ext cx="6096000" cy="774507"/>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Scenario 2:</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Seeing behaviors as symptoms</a:t>
            </a:r>
          </a:p>
        </p:txBody>
      </p:sp>
      <p:sp>
        <p:nvSpPr>
          <p:cNvPr id="3" name="Rectangle 2">
            <a:extLst>
              <a:ext uri="{FF2B5EF4-FFF2-40B4-BE49-F238E27FC236}">
                <a16:creationId xmlns:a16="http://schemas.microsoft.com/office/drawing/2014/main" id="{1759DFAE-4046-41AA-8FBC-75C067ECE942}"/>
              </a:ext>
            </a:extLst>
          </p:cNvPr>
          <p:cNvSpPr/>
          <p:nvPr/>
        </p:nvSpPr>
        <p:spPr>
          <a:xfrm>
            <a:off x="4086578" y="2316001"/>
            <a:ext cx="7349066" cy="2153731"/>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What staff are forgetting that the client’s “behaviors” are directly related to his dementia and that he is not likely doing this on purpose. The staff should not be taking these actions as a personal attack and practice patience during this time. Staff should not give up on the client and if needed simply disengage for a short time and come back. Staff can also walk client through (verbally and physical) that actions in which they are asking to be taken or find alternative options (bring food to him, etc.). </a:t>
            </a:r>
          </a:p>
        </p:txBody>
      </p:sp>
      <p:pic>
        <p:nvPicPr>
          <p:cNvPr id="6" name="Audio 5">
            <a:hlinkClick r:id="" action="ppaction://media"/>
            <a:extLst>
              <a:ext uri="{FF2B5EF4-FFF2-40B4-BE49-F238E27FC236}">
                <a16:creationId xmlns:a16="http://schemas.microsoft.com/office/drawing/2014/main" id="{EFDB4ED1-8126-4320-AD3D-1176B63299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7918989"/>
      </p:ext>
    </p:extLst>
  </p:cSld>
  <p:clrMapOvr>
    <a:masterClrMapping/>
  </p:clrMapOvr>
  <mc:AlternateContent xmlns:mc="http://schemas.openxmlformats.org/markup-compatibility/2006" xmlns:p14="http://schemas.microsoft.com/office/powerpoint/2010/main">
    <mc:Choice Requires="p14">
      <p:transition spd="slow" p14:dur="2000" advTm="76656"/>
    </mc:Choice>
    <mc:Fallback xmlns="">
      <p:transition spd="slow" advTm="7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B206-958C-473B-9A3B-C89570C52272}"/>
              </a:ext>
            </a:extLst>
          </p:cNvPr>
          <p:cNvSpPr>
            <a:spLocks noGrp="1"/>
          </p:cNvSpPr>
          <p:nvPr>
            <p:ph type="title"/>
          </p:nvPr>
        </p:nvSpPr>
        <p:spPr/>
        <p:txBody>
          <a:bodyPr>
            <a:normAutofit fontScale="90000"/>
          </a:bodyPr>
          <a:lstStyle/>
          <a:p>
            <a:pPr algn="ctr"/>
            <a:r>
              <a:rPr lang="en-US" dirty="0"/>
              <a:t> </a:t>
            </a:r>
            <a:br>
              <a:rPr lang="en-US" dirty="0"/>
            </a:br>
            <a:r>
              <a:rPr lang="en-US" sz="5300" dirty="0"/>
              <a:t>What are Boundaries?</a:t>
            </a:r>
            <a:br>
              <a:rPr lang="en-US" dirty="0"/>
            </a:br>
            <a:endParaRPr lang="en-US" dirty="0"/>
          </a:p>
        </p:txBody>
      </p:sp>
      <p:sp>
        <p:nvSpPr>
          <p:cNvPr id="3" name="Content Placeholder 2">
            <a:extLst>
              <a:ext uri="{FF2B5EF4-FFF2-40B4-BE49-F238E27FC236}">
                <a16:creationId xmlns:a16="http://schemas.microsoft.com/office/drawing/2014/main" id="{B52D7DE0-EA85-4DBA-B67F-EF5287E42635}"/>
              </a:ext>
            </a:extLst>
          </p:cNvPr>
          <p:cNvSpPr>
            <a:spLocks noGrp="1"/>
          </p:cNvSpPr>
          <p:nvPr>
            <p:ph idx="1"/>
          </p:nvPr>
        </p:nvSpPr>
        <p:spPr/>
        <p:txBody>
          <a:bodyPr/>
          <a:lstStyle/>
          <a:p>
            <a:pPr marL="0" indent="0" algn="ctr">
              <a:buNone/>
            </a:pPr>
            <a:r>
              <a:rPr lang="en-US" sz="2800" dirty="0"/>
              <a:t>Boundaries are a guideline that a person or a system gives direction as to what is acceptable regarding behaviors or tasks. It includes both sides understanding the expectations, basic components involved, clear communication, limit setting and </a:t>
            </a:r>
            <a:r>
              <a:rPr lang="en-US" sz="2800" i="1" u="sng" dirty="0"/>
              <a:t>consistency.</a:t>
            </a:r>
          </a:p>
          <a:p>
            <a:endParaRPr lang="en-US" dirty="0"/>
          </a:p>
        </p:txBody>
      </p:sp>
      <p:pic>
        <p:nvPicPr>
          <p:cNvPr id="4" name="Audio 3">
            <a:hlinkClick r:id="" action="ppaction://media"/>
            <a:extLst>
              <a:ext uri="{FF2B5EF4-FFF2-40B4-BE49-F238E27FC236}">
                <a16:creationId xmlns:a16="http://schemas.microsoft.com/office/drawing/2014/main" id="{A829EAA0-1ED5-4D83-BF78-8DD671359A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0689641"/>
      </p:ext>
    </p:extLst>
  </p:cSld>
  <p:clrMapOvr>
    <a:masterClrMapping/>
  </p:clrMapOvr>
  <mc:AlternateContent xmlns:mc="http://schemas.openxmlformats.org/markup-compatibility/2006" xmlns:p14="http://schemas.microsoft.com/office/powerpoint/2010/main">
    <mc:Choice Requires="p14">
      <p:transition spd="slow" p14:dur="2000" advTm="43731"/>
    </mc:Choice>
    <mc:Fallback xmlns="">
      <p:transition spd="slow" advTm="4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7325C6-84C6-4FEF-A4A3-065BFFB17635}"/>
              </a:ext>
            </a:extLst>
          </p:cNvPr>
          <p:cNvSpPr/>
          <p:nvPr/>
        </p:nvSpPr>
        <p:spPr>
          <a:xfrm>
            <a:off x="3838222" y="865918"/>
            <a:ext cx="8026399" cy="5324535"/>
          </a:xfrm>
          <a:prstGeom prst="rect">
            <a:avLst/>
          </a:prstGeom>
        </p:spPr>
        <p:txBody>
          <a:bodyPr wrap="square">
            <a:spAutoFit/>
          </a:bodyPr>
          <a:lstStyle/>
          <a:p>
            <a:r>
              <a:rPr lang="en-US" sz="2800" b="1" u="sng" dirty="0"/>
              <a:t>Scenario 3:</a:t>
            </a:r>
          </a:p>
          <a:p>
            <a:endParaRPr lang="en-US" sz="2400" dirty="0"/>
          </a:p>
          <a:p>
            <a:r>
              <a:rPr lang="en-US" sz="2400" dirty="0"/>
              <a:t>Ed is a 90-year-old resident who was a professor at the local university for many years. After his retirement he traveled with his wife and had many amazing adventures. His wife recently passed and due to health issues, he is no longer able to care for himself and must rely on staff to assist him with eating, toileting, bathing, etc. A newer staff, Sierra (who is working her very first job), enters the professor's room and says, “Good morning, Sweetheart. Are we ready for the bath?” Ed angerly says back to Sierra, “I’m not having a bath from you today, young lady. Get out of my room!” Sierra leaves, wondering why she had to get stuck with such a grumpy old man in her section. </a:t>
            </a:r>
          </a:p>
        </p:txBody>
      </p:sp>
      <p:pic>
        <p:nvPicPr>
          <p:cNvPr id="5" name="Audio 4">
            <a:hlinkClick r:id="" action="ppaction://media"/>
            <a:extLst>
              <a:ext uri="{FF2B5EF4-FFF2-40B4-BE49-F238E27FC236}">
                <a16:creationId xmlns:a16="http://schemas.microsoft.com/office/drawing/2014/main" id="{D1BC7517-A442-4BEC-B611-A5F02B4A2F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3093450"/>
      </p:ext>
    </p:extLst>
  </p:cSld>
  <p:clrMapOvr>
    <a:masterClrMapping/>
  </p:clrMapOvr>
  <mc:AlternateContent xmlns:mc="http://schemas.openxmlformats.org/markup-compatibility/2006" xmlns:p14="http://schemas.microsoft.com/office/powerpoint/2010/main">
    <mc:Choice Requires="p14">
      <p:transition spd="slow" p14:dur="2000" advTm="46689"/>
    </mc:Choice>
    <mc:Fallback xmlns="">
      <p:transition spd="slow" advTm="4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DD03C8-3B8A-419B-B3F4-F8228E24B718}"/>
              </a:ext>
            </a:extLst>
          </p:cNvPr>
          <p:cNvSpPr/>
          <p:nvPr/>
        </p:nvSpPr>
        <p:spPr>
          <a:xfrm>
            <a:off x="4041422" y="987169"/>
            <a:ext cx="6096000" cy="774507"/>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Scenario 3:</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Nicknames, terms of endearment</a:t>
            </a:r>
          </a:p>
        </p:txBody>
      </p:sp>
      <p:sp>
        <p:nvSpPr>
          <p:cNvPr id="3" name="Rectangle 2">
            <a:extLst>
              <a:ext uri="{FF2B5EF4-FFF2-40B4-BE49-F238E27FC236}">
                <a16:creationId xmlns:a16="http://schemas.microsoft.com/office/drawing/2014/main" id="{8B30B903-C4B2-4FA4-B536-C28FC6539A49}"/>
              </a:ext>
            </a:extLst>
          </p:cNvPr>
          <p:cNvSpPr/>
          <p:nvPr/>
        </p:nvSpPr>
        <p:spPr>
          <a:xfrm>
            <a:off x="4041421" y="2278697"/>
            <a:ext cx="6795911" cy="3339184"/>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Staff should not have called someone that she has not built a relationship with a nickname such as sweetheart. This likely came off as demeaning and disrespectful to the resident who held such a highly respectful position in life before the need for this setting. The staff should also not assume that the resident is just being grumpy. In this case, the actions of the staff were triggering and if the staff continue to “assume” what the residents’ attitude is, it might lead to him getting a bad reputation among the staff as a “grumpy old man”.  Staff should work on building a relationship first and ask the resident his preferences and if he would be okay with these types of terms of endearment. </a:t>
            </a:r>
          </a:p>
        </p:txBody>
      </p:sp>
      <p:pic>
        <p:nvPicPr>
          <p:cNvPr id="4" name="Audio 3">
            <a:hlinkClick r:id="" action="ppaction://media"/>
            <a:extLst>
              <a:ext uri="{FF2B5EF4-FFF2-40B4-BE49-F238E27FC236}">
                <a16:creationId xmlns:a16="http://schemas.microsoft.com/office/drawing/2014/main" id="{B26322F7-3083-4F40-A982-D003266EB0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4009360"/>
      </p:ext>
    </p:extLst>
  </p:cSld>
  <p:clrMapOvr>
    <a:masterClrMapping/>
  </p:clrMapOvr>
  <mc:AlternateContent xmlns:mc="http://schemas.openxmlformats.org/markup-compatibility/2006" xmlns:p14="http://schemas.microsoft.com/office/powerpoint/2010/main">
    <mc:Choice Requires="p14">
      <p:transition spd="slow" p14:dur="2000" advTm="120943"/>
    </mc:Choice>
    <mc:Fallback xmlns="">
      <p:transition spd="slow" advTm="12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832987-2400-4EF0-A86D-50D8757F32D6}"/>
              </a:ext>
            </a:extLst>
          </p:cNvPr>
          <p:cNvSpPr/>
          <p:nvPr/>
        </p:nvSpPr>
        <p:spPr>
          <a:xfrm>
            <a:off x="4176889" y="747687"/>
            <a:ext cx="7495822" cy="4132926"/>
          </a:xfrm>
          <a:prstGeom prst="rect">
            <a:avLst/>
          </a:prstGeom>
        </p:spPr>
        <p:txBody>
          <a:bodyPr wrap="square">
            <a:spAutoFit/>
          </a:bodyPr>
          <a:lstStyle/>
          <a:p>
            <a:pPr>
              <a:lnSpc>
                <a:spcPct val="107000"/>
              </a:lnSpc>
              <a:spcAft>
                <a:spcPts val="800"/>
              </a:spcAft>
            </a:pPr>
            <a:r>
              <a:rPr lang="en-US" sz="2400" b="1" u="sng" dirty="0">
                <a:latin typeface="Calibri" panose="020F0502020204030204" pitchFamily="34" charset="0"/>
                <a:ea typeface="Calibri" panose="020F0502020204030204" pitchFamily="34" charset="0"/>
                <a:cs typeface="Times New Roman" panose="02020603050405020304" pitchFamily="18" charset="0"/>
              </a:rPr>
              <a:t>Scenario 4:</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Joe, the residential food manager, baked too many cookies for snack today. After all the residents received a cookie, he walks over and gives an extra cookie to Patty who is sitting with her peer Bob. Bob witnesses this interaction but was not given one of the extra cookies. When Bob asks Joe why he didn’t get one, Joe replies, “because you are always mean to me” and “remember that time when you threw that cup at me...that’s why.”</a:t>
            </a:r>
          </a:p>
        </p:txBody>
      </p:sp>
      <p:pic>
        <p:nvPicPr>
          <p:cNvPr id="3" name="Audio 2">
            <a:hlinkClick r:id="" action="ppaction://media"/>
            <a:extLst>
              <a:ext uri="{FF2B5EF4-FFF2-40B4-BE49-F238E27FC236}">
                <a16:creationId xmlns:a16="http://schemas.microsoft.com/office/drawing/2014/main" id="{F0C79B95-D3A3-4E9D-B491-C7BA220D64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3579879"/>
      </p:ext>
    </p:extLst>
  </p:cSld>
  <p:clrMapOvr>
    <a:masterClrMapping/>
  </p:clrMapOvr>
  <mc:AlternateContent xmlns:mc="http://schemas.openxmlformats.org/markup-compatibility/2006" xmlns:p14="http://schemas.microsoft.com/office/powerpoint/2010/main">
    <mc:Choice Requires="p14">
      <p:transition spd="slow" p14:dur="2000" advTm="29142"/>
    </mc:Choice>
    <mc:Fallback xmlns="">
      <p:transition spd="slow" advTm="2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CECF9-FCA4-4759-BB17-3898356981DA}"/>
              </a:ext>
            </a:extLst>
          </p:cNvPr>
          <p:cNvSpPr/>
          <p:nvPr/>
        </p:nvSpPr>
        <p:spPr>
          <a:xfrm>
            <a:off x="3872089" y="964591"/>
            <a:ext cx="6096000" cy="774507"/>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Scenario 4:</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Emotional reaction</a:t>
            </a:r>
          </a:p>
        </p:txBody>
      </p:sp>
      <p:sp>
        <p:nvSpPr>
          <p:cNvPr id="3" name="Rectangle 2">
            <a:extLst>
              <a:ext uri="{FF2B5EF4-FFF2-40B4-BE49-F238E27FC236}">
                <a16:creationId xmlns:a16="http://schemas.microsoft.com/office/drawing/2014/main" id="{4F52445B-5B82-4779-9F95-EDC1DF7C7961}"/>
              </a:ext>
            </a:extLst>
          </p:cNvPr>
          <p:cNvSpPr/>
          <p:nvPr/>
        </p:nvSpPr>
        <p:spPr>
          <a:xfrm>
            <a:off x="3872089" y="2309830"/>
            <a:ext cx="6931378" cy="2153731"/>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Staff did not react well to this situation. Staff used his past frustration, resentment and anger to influence his actions today. He should have either not given out anyone of the extra cookies or should have given everyone another cookie. All resident should be treated equally when it comes to “extras” like this. The staff really should not have acted with emotions, played favorites and brought up past interaction in a negative way. This does not promote healthy relationships.</a:t>
            </a:r>
          </a:p>
        </p:txBody>
      </p:sp>
      <p:pic>
        <p:nvPicPr>
          <p:cNvPr id="5" name="Audio 4">
            <a:hlinkClick r:id="" action="ppaction://media"/>
            <a:extLst>
              <a:ext uri="{FF2B5EF4-FFF2-40B4-BE49-F238E27FC236}">
                <a16:creationId xmlns:a16="http://schemas.microsoft.com/office/drawing/2014/main" id="{17B40DFB-4CBC-4793-808C-17717C121D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4862629"/>
      </p:ext>
    </p:extLst>
  </p:cSld>
  <p:clrMapOvr>
    <a:masterClrMapping/>
  </p:clrMapOvr>
  <mc:AlternateContent xmlns:mc="http://schemas.openxmlformats.org/markup-compatibility/2006" xmlns:p14="http://schemas.microsoft.com/office/powerpoint/2010/main">
    <mc:Choice Requires="p14">
      <p:transition spd="slow" p14:dur="2000" advTm="80926"/>
    </mc:Choice>
    <mc:Fallback xmlns="">
      <p:transition spd="slow" advTm="8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7E8D8-7373-4FD7-8BE8-34AE7C52E191}"/>
              </a:ext>
            </a:extLst>
          </p:cNvPr>
          <p:cNvSpPr/>
          <p:nvPr/>
        </p:nvSpPr>
        <p:spPr>
          <a:xfrm>
            <a:off x="3691466" y="771670"/>
            <a:ext cx="7902224" cy="5314660"/>
          </a:xfrm>
          <a:prstGeom prst="rect">
            <a:avLst/>
          </a:prstGeom>
        </p:spPr>
        <p:txBody>
          <a:bodyPr wrap="square">
            <a:spAutoFit/>
          </a:bodyPr>
          <a:lstStyle/>
          <a:p>
            <a:pPr>
              <a:lnSpc>
                <a:spcPct val="107000"/>
              </a:lnSpc>
              <a:spcAft>
                <a:spcPts val="800"/>
              </a:spcAft>
            </a:pPr>
            <a:r>
              <a:rPr lang="en-US" sz="2400" b="1" u="sng" dirty="0">
                <a:latin typeface="Calibri" panose="020F0502020204030204" pitchFamily="34" charset="0"/>
                <a:ea typeface="Calibri" panose="020F0502020204030204" pitchFamily="34" charset="0"/>
                <a:cs typeface="Times New Roman" panose="02020603050405020304" pitchFamily="18" charset="0"/>
              </a:rPr>
              <a:t>Scenario 5:</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John is 68-year-old who is residing at a nursing facility as he is recovering from a major stroke. Julie, a caregiver, has worked hard to build a trusting relationship with John. One day he confides in her that he has stopped taking his blood thinning medications because “I don’t like how they make me feel” as he shows her his untaken medication stash. Julie responds to John that she has to go tell the RN and med aide about this as “not taking this medication can be life-threatening.” She tells John that she is sorry if he feels that she is breaking his trust but that it is in his best interest that others know about this.  She also offers John the chance to go with her to inform the RN about the situation. </a:t>
            </a:r>
          </a:p>
        </p:txBody>
      </p:sp>
      <p:pic>
        <p:nvPicPr>
          <p:cNvPr id="4" name="Audio 3">
            <a:hlinkClick r:id="" action="ppaction://media"/>
            <a:extLst>
              <a:ext uri="{FF2B5EF4-FFF2-40B4-BE49-F238E27FC236}">
                <a16:creationId xmlns:a16="http://schemas.microsoft.com/office/drawing/2014/main" id="{5ABE89BC-E67B-464A-9405-F124B4A9AE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7710075"/>
      </p:ext>
    </p:extLst>
  </p:cSld>
  <p:clrMapOvr>
    <a:masterClrMapping/>
  </p:clrMapOvr>
  <mc:AlternateContent xmlns:mc="http://schemas.openxmlformats.org/markup-compatibility/2006" xmlns:p14="http://schemas.microsoft.com/office/powerpoint/2010/main">
    <mc:Choice Requires="p14">
      <p:transition spd="slow" p14:dur="2000" advTm="48169"/>
    </mc:Choice>
    <mc:Fallback xmlns="">
      <p:transition spd="slow" advTm="4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C3873-32BD-402E-B534-A07FE5071E39}"/>
              </a:ext>
            </a:extLst>
          </p:cNvPr>
          <p:cNvSpPr/>
          <p:nvPr/>
        </p:nvSpPr>
        <p:spPr>
          <a:xfrm>
            <a:off x="4007555" y="569481"/>
            <a:ext cx="6096000" cy="774507"/>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Scenario 5: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Secrets </a:t>
            </a:r>
          </a:p>
        </p:txBody>
      </p:sp>
      <p:sp>
        <p:nvSpPr>
          <p:cNvPr id="3" name="Rectangle 2">
            <a:extLst>
              <a:ext uri="{FF2B5EF4-FFF2-40B4-BE49-F238E27FC236}">
                <a16:creationId xmlns:a16="http://schemas.microsoft.com/office/drawing/2014/main" id="{7F0B0CAD-C6A3-4291-A4AF-52D4A6479514}"/>
              </a:ext>
            </a:extLst>
          </p:cNvPr>
          <p:cNvSpPr/>
          <p:nvPr/>
        </p:nvSpPr>
        <p:spPr>
          <a:xfrm>
            <a:off x="4007555" y="2291531"/>
            <a:ext cx="6096000" cy="1264642"/>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This was a positive and appropriate interaction where the staff set healthy boundaries. Other staff needed to be aware of this “secret” and staff addressed that in a direct yet person centered way</a:t>
            </a:r>
          </a:p>
        </p:txBody>
      </p:sp>
      <p:pic>
        <p:nvPicPr>
          <p:cNvPr id="5" name="Audio 4">
            <a:hlinkClick r:id="" action="ppaction://media"/>
            <a:extLst>
              <a:ext uri="{FF2B5EF4-FFF2-40B4-BE49-F238E27FC236}">
                <a16:creationId xmlns:a16="http://schemas.microsoft.com/office/drawing/2014/main" id="{51C1BFD6-6FD0-443F-8B77-CF7B63B143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3953964"/>
      </p:ext>
    </p:extLst>
  </p:cSld>
  <p:clrMapOvr>
    <a:masterClrMapping/>
  </p:clrMapOvr>
  <mc:AlternateContent xmlns:mc="http://schemas.openxmlformats.org/markup-compatibility/2006" xmlns:p14="http://schemas.microsoft.com/office/powerpoint/2010/main">
    <mc:Choice Requires="p14">
      <p:transition spd="slow" p14:dur="2000" advTm="83412"/>
    </mc:Choice>
    <mc:Fallback xmlns="">
      <p:transition spd="slow" advTm="8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EE78C1-0CD5-4E59-8620-9FB38E180B06}"/>
              </a:ext>
            </a:extLst>
          </p:cNvPr>
          <p:cNvSpPr/>
          <p:nvPr/>
        </p:nvSpPr>
        <p:spPr>
          <a:xfrm>
            <a:off x="5779911" y="3937581"/>
            <a:ext cx="6096000" cy="2438873"/>
          </a:xfrm>
          <a:prstGeom prst="rect">
            <a:avLst/>
          </a:prstGeom>
        </p:spPr>
        <p:txBody>
          <a:bodyPr>
            <a:spAutoFit/>
          </a:bodyPr>
          <a:lstStyle/>
          <a:p>
            <a:pPr>
              <a:lnSpc>
                <a:spcPct val="107000"/>
              </a:lnSpc>
              <a:spcAft>
                <a:spcPts val="800"/>
              </a:spcAft>
            </a:pPr>
            <a:r>
              <a:rPr lang="en-US" sz="4400" dirty="0">
                <a:latin typeface="Calibri" panose="020F0502020204030204" pitchFamily="34" charset="0"/>
                <a:ea typeface="Calibri" panose="020F0502020204030204" pitchFamily="34" charset="0"/>
                <a:cs typeface="Times New Roman" panose="02020603050405020304" pitchFamily="18" charset="0"/>
              </a:rPr>
              <a:t>Lacey Plasker</a:t>
            </a:r>
          </a:p>
          <a:p>
            <a:pPr>
              <a:lnSpc>
                <a:spcPct val="107000"/>
              </a:lnSpc>
              <a:spcAft>
                <a:spcPts val="800"/>
              </a:spcAft>
            </a:pPr>
            <a:r>
              <a:rPr lang="en-US" sz="4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plaskerl@co.yamhill.or.us</a:t>
            </a:r>
            <a:r>
              <a:rPr lang="en-US" sz="4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4400" dirty="0">
                <a:latin typeface="Calibri" panose="020F0502020204030204" pitchFamily="34" charset="0"/>
                <a:ea typeface="Calibri" panose="020F0502020204030204" pitchFamily="34" charset="0"/>
                <a:cs typeface="Times New Roman" panose="02020603050405020304" pitchFamily="18" charset="0"/>
              </a:rPr>
              <a:t>971-267-0548 </a:t>
            </a:r>
          </a:p>
        </p:txBody>
      </p:sp>
      <p:pic>
        <p:nvPicPr>
          <p:cNvPr id="5" name="Audio 4">
            <a:hlinkClick r:id="" action="ppaction://media"/>
            <a:extLst>
              <a:ext uri="{FF2B5EF4-FFF2-40B4-BE49-F238E27FC236}">
                <a16:creationId xmlns:a16="http://schemas.microsoft.com/office/drawing/2014/main" id="{E599FDD9-A27B-4249-B503-724264F51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4196726"/>
      </p:ext>
    </p:extLst>
  </p:cSld>
  <p:clrMapOvr>
    <a:masterClrMapping/>
  </p:clrMapOvr>
  <mc:AlternateContent xmlns:mc="http://schemas.openxmlformats.org/markup-compatibility/2006" xmlns:p14="http://schemas.microsoft.com/office/powerpoint/2010/main">
    <mc:Choice Requires="p14">
      <p:transition spd="slow" p14:dur="2000" advTm="21130"/>
    </mc:Choice>
    <mc:Fallback xmlns="">
      <p:transition spd="slow"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A93B5-44B8-4D37-84A1-0AEBB8F2ECF1}"/>
              </a:ext>
            </a:extLst>
          </p:cNvPr>
          <p:cNvSpPr/>
          <p:nvPr/>
        </p:nvSpPr>
        <p:spPr>
          <a:xfrm>
            <a:off x="2731911" y="1097272"/>
            <a:ext cx="8161867" cy="1404744"/>
          </a:xfrm>
          <a:prstGeom prst="rect">
            <a:avLst/>
          </a:prstGeom>
        </p:spPr>
        <p:txBody>
          <a:bodyPr wrap="square">
            <a:spAutoFit/>
          </a:bodyPr>
          <a:lstStyle/>
          <a:p>
            <a:pPr marL="1517650" marR="2186940" algn="ctr">
              <a:lnSpc>
                <a:spcPct val="115000"/>
              </a:lnSpc>
              <a:spcBef>
                <a:spcPts val="120"/>
              </a:spcBef>
              <a:spcAft>
                <a:spcPts val="0"/>
              </a:spcAft>
            </a:pPr>
            <a:r>
              <a:rPr lang="en-US" sz="1400" dirty="0">
                <a:latin typeface="Berlin Sans FB" panose="020E0602020502020306" pitchFamily="34" charset="0"/>
                <a:ea typeface="Calibri" panose="020F0502020204030204" pitchFamily="34" charset="0"/>
                <a:cs typeface="Arial" panose="020B0604020202020204" pitchFamily="34" charset="0"/>
              </a:rPr>
              <a:t> Professional Boundaries for Caregiving </a:t>
            </a:r>
          </a:p>
          <a:p>
            <a:pPr marL="1517650" marR="2186940" algn="ctr">
              <a:lnSpc>
                <a:spcPct val="115000"/>
              </a:lnSpc>
              <a:spcBef>
                <a:spcPts val="120"/>
              </a:spcBef>
              <a:spcAft>
                <a:spcPts val="0"/>
              </a:spcAft>
            </a:pPr>
            <a:r>
              <a:rPr lang="en-US" sz="1400" dirty="0">
                <a:latin typeface="Berlin Sans FB" panose="020E0602020502020306" pitchFamily="34" charset="0"/>
                <a:ea typeface="Calibri" panose="020F0502020204030204" pitchFamily="34" charset="0"/>
                <a:cs typeface="Arial" panose="020B0604020202020204" pitchFamily="34" charset="0"/>
              </a:rPr>
              <a:t>Developed</a:t>
            </a:r>
            <a:r>
              <a:rPr lang="en-US" sz="1400" spc="-65"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by:  </a:t>
            </a:r>
            <a:r>
              <a:rPr lang="en-US" sz="1400" b="1" dirty="0">
                <a:latin typeface="Berlin Sans FB" panose="020E0602020502020306" pitchFamily="34" charset="0"/>
                <a:ea typeface="Calibri" panose="020F0502020204030204" pitchFamily="34" charset="0"/>
                <a:cs typeface="Arial" panose="020B0604020202020204" pitchFamily="34" charset="0"/>
              </a:rPr>
              <a:t>University</a:t>
            </a:r>
            <a:r>
              <a:rPr lang="en-US" sz="1400" b="1" spc="-75"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of</a:t>
            </a:r>
            <a:r>
              <a:rPr lang="en-US" sz="1400" b="1" spc="-15"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Wisconsin</a:t>
            </a:r>
            <a:r>
              <a:rPr lang="en-US" sz="1400" b="1" spc="-70"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Oshkosh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5930" marR="1125220" algn="ctr">
              <a:lnSpc>
                <a:spcPct val="115000"/>
              </a:lnSpc>
              <a:spcBef>
                <a:spcPts val="5"/>
              </a:spcBef>
              <a:spcAft>
                <a:spcPts val="0"/>
              </a:spcAft>
            </a:pPr>
            <a:r>
              <a:rPr lang="en-US" sz="1400" dirty="0">
                <a:latin typeface="Berlin Sans FB" panose="020E0602020502020306" pitchFamily="34" charset="0"/>
                <a:ea typeface="Calibri" panose="020F0502020204030204" pitchFamily="34" charset="0"/>
                <a:cs typeface="Arial" panose="020B0604020202020204" pitchFamily="34" charset="0"/>
              </a:rPr>
              <a:t>Center</a:t>
            </a:r>
            <a:r>
              <a:rPr lang="en-US" sz="1400" spc="-40"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for</a:t>
            </a:r>
            <a:r>
              <a:rPr lang="en-US" sz="1400" spc="-15"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Career</a:t>
            </a:r>
            <a:r>
              <a:rPr lang="en-US" sz="1400" spc="-45"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Development</a:t>
            </a:r>
            <a:r>
              <a:rPr lang="en-US" sz="1400" spc="-80"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(CCDET)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ts val="600"/>
              </a:lnSpc>
              <a:spcBef>
                <a:spcPts val="5"/>
              </a:spcBef>
            </a:pPr>
            <a:r>
              <a:rPr lang="en-US" sz="1400" dirty="0">
                <a:latin typeface="Berlin Sans FB" panose="020E0602020502020306" pitchFamily="34" charset="0"/>
                <a:ea typeface="Calibri" panose="020F0502020204030204" pitchFamily="34" charset="0"/>
                <a:cs typeface="Arial" panose="020B0604020202020204" pitchFamily="34"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26390" marR="994410" algn="ctr">
              <a:lnSpc>
                <a:spcPct val="115000"/>
              </a:lnSpc>
              <a:spcBef>
                <a:spcPts val="0"/>
              </a:spcBef>
              <a:spcAft>
                <a:spcPts val="0"/>
              </a:spcAft>
            </a:pPr>
            <a:r>
              <a:rPr lang="en-US" sz="1400" b="1" dirty="0">
                <a:latin typeface="Berlin Sans FB" panose="020E0602020502020306" pitchFamily="34" charset="0"/>
                <a:ea typeface="Calibri" panose="020F0502020204030204" pitchFamily="34" charset="0"/>
                <a:cs typeface="Arial" panose="020B0604020202020204" pitchFamily="34" charset="0"/>
              </a:rPr>
              <a:t>Wisconsin</a:t>
            </a:r>
            <a:r>
              <a:rPr lang="en-US" sz="1400" b="1" spc="-70"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Department</a:t>
            </a:r>
            <a:r>
              <a:rPr lang="en-US" sz="1400" b="1" spc="-80"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of</a:t>
            </a:r>
            <a:r>
              <a:rPr lang="en-US" sz="1400" b="1" spc="-15"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Health</a:t>
            </a:r>
            <a:r>
              <a:rPr lang="en-US" sz="1400" b="1" spc="-45" dirty="0">
                <a:latin typeface="Berlin Sans FB" panose="020E0602020502020306" pitchFamily="34" charset="0"/>
                <a:ea typeface="Calibri" panose="020F0502020204030204" pitchFamily="34" charset="0"/>
                <a:cs typeface="Arial" panose="020B0604020202020204" pitchFamily="34" charset="0"/>
              </a:rPr>
              <a:t> </a:t>
            </a:r>
            <a:r>
              <a:rPr lang="en-US" sz="1400" b="1" dirty="0">
                <a:latin typeface="Berlin Sans FB" panose="020E0602020502020306" pitchFamily="34" charset="0"/>
                <a:ea typeface="Calibri" panose="020F0502020204030204" pitchFamily="34" charset="0"/>
                <a:cs typeface="Arial" panose="020B0604020202020204" pitchFamily="34" charset="0"/>
              </a:rPr>
              <a:t>Services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930275" marR="1598930" algn="ctr">
              <a:lnSpc>
                <a:spcPct val="115000"/>
              </a:lnSpc>
              <a:spcBef>
                <a:spcPts val="5"/>
              </a:spcBef>
              <a:spcAft>
                <a:spcPts val="0"/>
              </a:spcAft>
            </a:pPr>
            <a:r>
              <a:rPr lang="en-US" sz="1400" dirty="0">
                <a:latin typeface="Berlin Sans FB" panose="020E0602020502020306" pitchFamily="34" charset="0"/>
                <a:ea typeface="Calibri" panose="020F0502020204030204" pitchFamily="34" charset="0"/>
                <a:cs typeface="Arial" panose="020B0604020202020204" pitchFamily="34" charset="0"/>
              </a:rPr>
              <a:t>Division</a:t>
            </a:r>
            <a:r>
              <a:rPr lang="en-US" sz="1400" spc="-50"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of</a:t>
            </a:r>
            <a:r>
              <a:rPr lang="en-US" sz="1400" spc="-10"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Quality</a:t>
            </a:r>
            <a:r>
              <a:rPr lang="en-US" sz="1400" spc="-45" dirty="0">
                <a:latin typeface="Berlin Sans FB" panose="020E0602020502020306" pitchFamily="34" charset="0"/>
                <a:ea typeface="Calibri" panose="020F0502020204030204" pitchFamily="34" charset="0"/>
                <a:cs typeface="Arial" panose="020B0604020202020204" pitchFamily="34" charset="0"/>
              </a:rPr>
              <a:t> </a:t>
            </a:r>
            <a:r>
              <a:rPr lang="en-US" sz="1400" dirty="0">
                <a:latin typeface="Berlin Sans FB" panose="020E0602020502020306" pitchFamily="34" charset="0"/>
                <a:ea typeface="Calibri" panose="020F0502020204030204" pitchFamily="34" charset="0"/>
                <a:cs typeface="Arial" panose="020B0604020202020204" pitchFamily="34" charset="0"/>
              </a:rPr>
              <a:t>Assurance: </a:t>
            </a:r>
            <a:r>
              <a:rPr lang="en-US" sz="1400" u="heavy" dirty="0">
                <a:solidFill>
                  <a:srgbClr val="0000FF"/>
                </a:solidFill>
                <a:latin typeface="Berlin Sans FB" panose="020E0602020502020306" pitchFamily="34" charset="0"/>
                <a:ea typeface="Calibri" panose="020F0502020204030204" pitchFamily="34" charset="0"/>
                <a:cs typeface="Arial" panose="020B0604020202020204" pitchFamily="34" charset="0"/>
                <a:hlinkClick r:id="rId2"/>
              </a:rPr>
              <a:t>www.</a:t>
            </a:r>
            <a:r>
              <a:rPr lang="en-US" sz="1400" u="heavy" spc="10" dirty="0">
                <a:solidFill>
                  <a:srgbClr val="0000FF"/>
                </a:solidFill>
                <a:latin typeface="Berlin Sans FB" panose="020E0602020502020306" pitchFamily="34" charset="0"/>
                <a:ea typeface="Calibri" panose="020F0502020204030204" pitchFamily="34" charset="0"/>
                <a:cs typeface="Arial" panose="020B0604020202020204" pitchFamily="34" charset="0"/>
                <a:hlinkClick r:id="rId2"/>
              </a:rPr>
              <a:t>u</a:t>
            </a:r>
            <a:r>
              <a:rPr lang="en-US" sz="1400" u="heavy" dirty="0">
                <a:solidFill>
                  <a:srgbClr val="0000FF"/>
                </a:solidFill>
                <a:latin typeface="Berlin Sans FB" panose="020E0602020502020306" pitchFamily="34" charset="0"/>
                <a:ea typeface="Calibri" panose="020F0502020204030204" pitchFamily="34" charset="0"/>
                <a:cs typeface="Arial" panose="020B0604020202020204" pitchFamily="34" charset="0"/>
                <a:hlinkClick r:id="rId2"/>
              </a:rPr>
              <a:t>wosh.edu/ccdet/caregiver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74A6C7F-B4CF-4C98-9B21-E90EEEC0AEEE}"/>
              </a:ext>
            </a:extLst>
          </p:cNvPr>
          <p:cNvSpPr/>
          <p:nvPr/>
        </p:nvSpPr>
        <p:spPr>
          <a:xfrm>
            <a:off x="4007830" y="249668"/>
            <a:ext cx="3544162" cy="847604"/>
          </a:xfrm>
          <a:prstGeom prst="rect">
            <a:avLst/>
          </a:prstGeom>
        </p:spPr>
        <p:txBody>
          <a:bodyPr wrap="square">
            <a:spAutoFit/>
          </a:bodyPr>
          <a:lstStyle/>
          <a:p>
            <a:pPr algn="ctr">
              <a:lnSpc>
                <a:spcPct val="107000"/>
              </a:lnSpc>
              <a:spcAft>
                <a:spcPts val="800"/>
              </a:spcAft>
            </a:pPr>
            <a:r>
              <a:rPr lang="en-US" sz="4800" u="sng" dirty="0">
                <a:latin typeface="Calibri" panose="020F0502020204030204" pitchFamily="34" charset="0"/>
                <a:ea typeface="Calibri" panose="020F0502020204030204" pitchFamily="34" charset="0"/>
                <a:cs typeface="Times New Roman" panose="02020603050405020304" pitchFamily="18" charset="0"/>
              </a:rPr>
              <a:t>References</a:t>
            </a:r>
            <a:r>
              <a:rPr lang="en-US" sz="4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E245B5B4-7A17-4E3A-A198-02CBBA2AD772}"/>
              </a:ext>
            </a:extLst>
          </p:cNvPr>
          <p:cNvSpPr/>
          <p:nvPr/>
        </p:nvSpPr>
        <p:spPr>
          <a:xfrm>
            <a:off x="4222044" y="2633948"/>
            <a:ext cx="3115734" cy="923330"/>
          </a:xfrm>
          <a:prstGeom prst="rect">
            <a:avLst/>
          </a:prstGeom>
        </p:spPr>
        <p:txBody>
          <a:bodyPr wrap="square">
            <a:spAutoFit/>
          </a:bodyPr>
          <a:lstStyle/>
          <a:p>
            <a:r>
              <a:rPr lang="en-US" u="sng" dirty="0">
                <a:solidFill>
                  <a:srgbClr val="202124"/>
                </a:solidFill>
                <a:latin typeface="Roboto"/>
                <a:hlinkClick r:id="rId3"/>
              </a:rPr>
              <a:t>www.merriam-webster.com</a:t>
            </a:r>
            <a:endParaRPr lang="en-US" u="sng" dirty="0">
              <a:solidFill>
                <a:srgbClr val="660099"/>
              </a:solidFill>
              <a:latin typeface="Roboto"/>
              <a:hlinkClick r:id="rId3"/>
            </a:endParaRPr>
          </a:p>
          <a:p>
            <a:br>
              <a:rPr lang="en-US" dirty="0">
                <a:solidFill>
                  <a:srgbClr val="4D5156"/>
                </a:solidFill>
                <a:latin typeface="Roboto"/>
              </a:rPr>
            </a:br>
            <a:endParaRPr lang="en-US" dirty="0"/>
          </a:p>
        </p:txBody>
      </p:sp>
      <p:sp>
        <p:nvSpPr>
          <p:cNvPr id="5" name="Rectangle 4">
            <a:extLst>
              <a:ext uri="{FF2B5EF4-FFF2-40B4-BE49-F238E27FC236}">
                <a16:creationId xmlns:a16="http://schemas.microsoft.com/office/drawing/2014/main" id="{DE01C5DC-59C9-4EA6-8AA3-616EFBD6FDC0}"/>
              </a:ext>
            </a:extLst>
          </p:cNvPr>
          <p:cNvSpPr/>
          <p:nvPr/>
        </p:nvSpPr>
        <p:spPr>
          <a:xfrm>
            <a:off x="3397955" y="3059668"/>
            <a:ext cx="7213600" cy="369332"/>
          </a:xfrm>
          <a:prstGeom prst="rect">
            <a:avLst/>
          </a:prstGeom>
        </p:spPr>
        <p:txBody>
          <a:bodyPr wrap="square">
            <a:spAutoFit/>
          </a:bodyPr>
          <a:lstStyle/>
          <a:p>
            <a:pPr fontAlgn="base"/>
            <a:r>
              <a:rPr lang="en-US" b="1" kern="1800" dirty="0">
                <a:solidFill>
                  <a:srgbClr val="333332"/>
                </a:solidFill>
                <a:latin typeface="Arial Narrow" panose="020B0606020202030204" pitchFamily="34" charset="0"/>
                <a:ea typeface="Times New Roman" panose="02020603050405020304" pitchFamily="18" charset="0"/>
                <a:cs typeface="Helvetica" panose="020B0604020202020204" pitchFamily="34" charset="0"/>
              </a:rPr>
              <a:t>5 Lessons in Setting Boundaries that Every Caregiver Must Learn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5CD329A-5864-41A5-BECF-F3CC8F5A11D9}"/>
              </a:ext>
            </a:extLst>
          </p:cNvPr>
          <p:cNvSpPr/>
          <p:nvPr/>
        </p:nvSpPr>
        <p:spPr>
          <a:xfrm>
            <a:off x="4210755" y="3697796"/>
            <a:ext cx="6096000" cy="774507"/>
          </a:xfrm>
          <a:prstGeom prst="rect">
            <a:avLst/>
          </a:prstGeom>
        </p:spPr>
        <p:txBody>
          <a:bodyPr>
            <a:spAutoFit/>
          </a:bodyPr>
          <a:lstStyle/>
          <a:p>
            <a:pPr>
              <a:lnSpc>
                <a:spcPct val="107000"/>
              </a:lnSpc>
              <a:spcAft>
                <a:spcPts val="800"/>
              </a:spcAft>
            </a:pPr>
            <a:r>
              <a:rPr lang="en-US" u="sng" dirty="0">
                <a:solidFill>
                  <a:srgbClr val="00B0F0"/>
                </a:solidFill>
                <a:latin typeface="Calibri" panose="020F0502020204030204" pitchFamily="34" charset="0"/>
                <a:ea typeface="Calibri" panose="020F0502020204030204" pitchFamily="34" charset="0"/>
                <a:cs typeface="Times New Roman" panose="02020603050405020304" pitchFamily="18" charset="0"/>
              </a:rPr>
              <a:t>www.Caring.com</a:t>
            </a:r>
          </a:p>
          <a:p>
            <a:pPr>
              <a:lnSpc>
                <a:spcPct val="107000"/>
              </a:lnSpc>
              <a:spcAft>
                <a:spcPts val="800"/>
              </a:spcAft>
            </a:pPr>
            <a:r>
              <a:rPr lang="en-US" u="sng" dirty="0">
                <a:solidFill>
                  <a:srgbClr val="00B0F0"/>
                </a:solidFill>
                <a:latin typeface="Calibri" panose="020F0502020204030204" pitchFamily="34" charset="0"/>
                <a:ea typeface="Calibri" panose="020F0502020204030204" pitchFamily="34" charset="0"/>
                <a:cs typeface="Times New Roman" panose="02020603050405020304" pitchFamily="18" charset="0"/>
              </a:rPr>
              <a:t>www.Crisisprevention.com </a:t>
            </a:r>
          </a:p>
        </p:txBody>
      </p:sp>
      <p:sp>
        <p:nvSpPr>
          <p:cNvPr id="7" name="Rectangle 6">
            <a:extLst>
              <a:ext uri="{FF2B5EF4-FFF2-40B4-BE49-F238E27FC236}">
                <a16:creationId xmlns:a16="http://schemas.microsoft.com/office/drawing/2014/main" id="{2409CC41-9DAE-4407-8648-7D067B1DD646}"/>
              </a:ext>
            </a:extLst>
          </p:cNvPr>
          <p:cNvSpPr/>
          <p:nvPr/>
        </p:nvSpPr>
        <p:spPr>
          <a:xfrm>
            <a:off x="6915019" y="3463111"/>
            <a:ext cx="2493696" cy="276294"/>
          </a:xfrm>
          <a:prstGeom prst="rect">
            <a:avLst/>
          </a:prstGeom>
        </p:spPr>
        <p:txBody>
          <a:bodyPr wrap="none">
            <a:spAutoFit/>
          </a:bodyPr>
          <a:lstStyle/>
          <a:p>
            <a:pPr fontAlgn="base">
              <a:lnSpc>
                <a:spcPts val="1275"/>
              </a:lnSpc>
            </a:pPr>
            <a:r>
              <a:rPr lang="en-US" cap="all" spc="150" dirty="0">
                <a:solidFill>
                  <a:srgbClr val="444444"/>
                </a:solidFill>
                <a:latin typeface="Arial Narrow" panose="020B0606020202030204" pitchFamily="34" charset="0"/>
                <a:ea typeface="Times New Roman" panose="02020603050405020304" pitchFamily="18" charset="0"/>
                <a:cs typeface="Helvetica" panose="020B0604020202020204" pitchFamily="34" charset="0"/>
              </a:rPr>
              <a:t>BY </a:t>
            </a:r>
            <a:r>
              <a:rPr lang="en-US" u="sng" cap="all" spc="150" dirty="0">
                <a:solidFill>
                  <a:srgbClr val="B3B3B1"/>
                </a:solidFill>
                <a:latin typeface="Arial Narrow" panose="020B0606020202030204" pitchFamily="34" charset="0"/>
                <a:ea typeface="Times New Roman" panose="02020603050405020304" pitchFamily="18" charset="0"/>
                <a:cs typeface="Helvetica" panose="020B0604020202020204" pitchFamily="34" charset="0"/>
                <a:hlinkClick r:id="rId4"/>
              </a:rPr>
              <a:t>ANNE TUMLINSON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34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838B-BF84-4DF5-97AE-3696E22AF790}"/>
              </a:ext>
            </a:extLst>
          </p:cNvPr>
          <p:cNvSpPr>
            <a:spLocks noGrp="1"/>
          </p:cNvSpPr>
          <p:nvPr>
            <p:ph type="title"/>
          </p:nvPr>
        </p:nvSpPr>
        <p:spPr/>
        <p:txBody>
          <a:bodyPr/>
          <a:lstStyle/>
          <a:p>
            <a:pPr algn="ctr"/>
            <a:br>
              <a:rPr lang="en-US" dirty="0"/>
            </a:br>
            <a:r>
              <a:rPr lang="en-US" dirty="0"/>
              <a:t>Need to Know Definitions </a:t>
            </a:r>
          </a:p>
        </p:txBody>
      </p:sp>
      <p:sp>
        <p:nvSpPr>
          <p:cNvPr id="3" name="Text Placeholder 2">
            <a:extLst>
              <a:ext uri="{FF2B5EF4-FFF2-40B4-BE49-F238E27FC236}">
                <a16:creationId xmlns:a16="http://schemas.microsoft.com/office/drawing/2014/main" id="{EC42D912-D9D0-470B-A987-ECD8D81E66BD}"/>
              </a:ext>
            </a:extLst>
          </p:cNvPr>
          <p:cNvSpPr>
            <a:spLocks noGrp="1"/>
          </p:cNvSpPr>
          <p:nvPr>
            <p:ph type="body" idx="1"/>
          </p:nvPr>
        </p:nvSpPr>
        <p:spPr/>
        <p:txBody>
          <a:bodyPr>
            <a:normAutofit/>
          </a:bodyPr>
          <a:lstStyle/>
          <a:p>
            <a:pPr algn="ctr"/>
            <a:r>
              <a:rPr lang="en-US" sz="3600" dirty="0">
                <a:solidFill>
                  <a:schemeClr val="tx1"/>
                </a:solidFill>
              </a:rPr>
              <a:t>Limit Setting</a:t>
            </a:r>
          </a:p>
        </p:txBody>
      </p:sp>
      <p:sp>
        <p:nvSpPr>
          <p:cNvPr id="4" name="Content Placeholder 3">
            <a:extLst>
              <a:ext uri="{FF2B5EF4-FFF2-40B4-BE49-F238E27FC236}">
                <a16:creationId xmlns:a16="http://schemas.microsoft.com/office/drawing/2014/main" id="{4E72203F-E551-444A-9F2D-4D20E8D87588}"/>
              </a:ext>
            </a:extLst>
          </p:cNvPr>
          <p:cNvSpPr>
            <a:spLocks noGrp="1"/>
          </p:cNvSpPr>
          <p:nvPr>
            <p:ph sz="half" idx="2"/>
          </p:nvPr>
        </p:nvSpPr>
        <p:spPr/>
        <p:txBody>
          <a:bodyPr>
            <a:normAutofit/>
          </a:bodyPr>
          <a:lstStyle/>
          <a:p>
            <a:pPr marL="0" indent="0" algn="ctr">
              <a:buNone/>
            </a:pPr>
            <a:r>
              <a:rPr lang="en-US" sz="2400" dirty="0"/>
              <a:t>Definition of limit setting is: establishing the parameters of desirable and acceptable behavior</a:t>
            </a:r>
          </a:p>
        </p:txBody>
      </p:sp>
      <p:sp>
        <p:nvSpPr>
          <p:cNvPr id="5" name="Text Placeholder 4">
            <a:extLst>
              <a:ext uri="{FF2B5EF4-FFF2-40B4-BE49-F238E27FC236}">
                <a16:creationId xmlns:a16="http://schemas.microsoft.com/office/drawing/2014/main" id="{0869DE3D-21E5-4E30-9DE0-CA518308ED2A}"/>
              </a:ext>
            </a:extLst>
          </p:cNvPr>
          <p:cNvSpPr>
            <a:spLocks noGrp="1"/>
          </p:cNvSpPr>
          <p:nvPr>
            <p:ph type="body" sz="quarter" idx="3"/>
          </p:nvPr>
        </p:nvSpPr>
        <p:spPr/>
        <p:txBody>
          <a:bodyPr>
            <a:normAutofit/>
          </a:bodyPr>
          <a:lstStyle/>
          <a:p>
            <a:pPr algn="ctr"/>
            <a:r>
              <a:rPr lang="en-US" sz="3600" dirty="0">
                <a:solidFill>
                  <a:schemeClr val="tx1"/>
                </a:solidFill>
              </a:rPr>
              <a:t>Consistency </a:t>
            </a:r>
          </a:p>
        </p:txBody>
      </p:sp>
      <p:sp>
        <p:nvSpPr>
          <p:cNvPr id="6" name="Content Placeholder 5">
            <a:extLst>
              <a:ext uri="{FF2B5EF4-FFF2-40B4-BE49-F238E27FC236}">
                <a16:creationId xmlns:a16="http://schemas.microsoft.com/office/drawing/2014/main" id="{943DCEE7-8666-4316-8CCF-FFC3D31DD2AC}"/>
              </a:ext>
            </a:extLst>
          </p:cNvPr>
          <p:cNvSpPr>
            <a:spLocks noGrp="1"/>
          </p:cNvSpPr>
          <p:nvPr>
            <p:ph sz="quarter" idx="4"/>
          </p:nvPr>
        </p:nvSpPr>
        <p:spPr/>
        <p:txBody>
          <a:bodyPr/>
          <a:lstStyle/>
          <a:p>
            <a:pPr marL="0" indent="0" algn="ctr">
              <a:buNone/>
            </a:pPr>
            <a:r>
              <a:rPr lang="en-US" dirty="0"/>
              <a:t>Definitions of consistency is: conformity in the application of something, for the sake of logic, accuracy, or fairness.</a:t>
            </a:r>
          </a:p>
          <a:p>
            <a:pPr marL="0" indent="0">
              <a:buNone/>
            </a:pPr>
            <a:endParaRPr lang="en-US" dirty="0"/>
          </a:p>
        </p:txBody>
      </p:sp>
      <p:pic>
        <p:nvPicPr>
          <p:cNvPr id="8" name="Audio 7">
            <a:hlinkClick r:id="" action="ppaction://media"/>
            <a:extLst>
              <a:ext uri="{FF2B5EF4-FFF2-40B4-BE49-F238E27FC236}">
                <a16:creationId xmlns:a16="http://schemas.microsoft.com/office/drawing/2014/main" id="{06BE5163-209D-4ADA-9B05-701C38C52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7791648"/>
      </p:ext>
    </p:extLst>
  </p:cSld>
  <p:clrMapOvr>
    <a:masterClrMapping/>
  </p:clrMapOvr>
  <mc:AlternateContent xmlns:mc="http://schemas.openxmlformats.org/markup-compatibility/2006" xmlns:p14="http://schemas.microsoft.com/office/powerpoint/2010/main">
    <mc:Choice Requires="p14">
      <p:transition spd="slow" p14:dur="2000" advTm="86587"/>
    </mc:Choice>
    <mc:Fallback xmlns="">
      <p:transition spd="slow" advTm="8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E5B5-114F-4EBD-8C65-7857DDE39AD3}"/>
              </a:ext>
            </a:extLst>
          </p:cNvPr>
          <p:cNvSpPr>
            <a:spLocks noGrp="1"/>
          </p:cNvSpPr>
          <p:nvPr>
            <p:ph type="title"/>
          </p:nvPr>
        </p:nvSpPr>
        <p:spPr>
          <a:xfrm>
            <a:off x="2933700" y="768096"/>
            <a:ext cx="8770571" cy="1410660"/>
          </a:xfrm>
        </p:spPr>
        <p:txBody>
          <a:bodyPr>
            <a:normAutofit fontScale="90000"/>
          </a:bodyPr>
          <a:lstStyle/>
          <a:p>
            <a:pPr algn="ctr"/>
            <a:r>
              <a:rPr lang="en-US" dirty="0"/>
              <a:t>Importance of Boundaries in Caregiving</a:t>
            </a:r>
            <a:br>
              <a:rPr lang="en-US" dirty="0"/>
            </a:br>
            <a:endParaRPr lang="en-US" dirty="0"/>
          </a:p>
        </p:txBody>
      </p:sp>
      <p:sp>
        <p:nvSpPr>
          <p:cNvPr id="3" name="Content Placeholder 2">
            <a:extLst>
              <a:ext uri="{FF2B5EF4-FFF2-40B4-BE49-F238E27FC236}">
                <a16:creationId xmlns:a16="http://schemas.microsoft.com/office/drawing/2014/main" id="{C9999CFC-7BAF-480A-9973-9041A7D898EA}"/>
              </a:ext>
            </a:extLst>
          </p:cNvPr>
          <p:cNvSpPr>
            <a:spLocks noGrp="1"/>
          </p:cNvSpPr>
          <p:nvPr>
            <p:ph idx="1"/>
          </p:nvPr>
        </p:nvSpPr>
        <p:spPr>
          <a:xfrm>
            <a:off x="2933700" y="2178756"/>
            <a:ext cx="8770571" cy="4267200"/>
          </a:xfrm>
        </p:spPr>
        <p:txBody>
          <a:bodyPr>
            <a:normAutofit fontScale="85000" lnSpcReduction="10000"/>
          </a:bodyPr>
          <a:lstStyle/>
          <a:p>
            <a:r>
              <a:rPr lang="en-US" dirty="0"/>
              <a:t>Provides structure for maintaining a positive and helpful relationship with the resident</a:t>
            </a:r>
          </a:p>
          <a:p>
            <a:r>
              <a:rPr lang="en-US" dirty="0"/>
              <a:t>They are tools for building cooperation in relationships and for providing structure</a:t>
            </a:r>
          </a:p>
          <a:p>
            <a:r>
              <a:rPr lang="en-US" dirty="0"/>
              <a:t>Helps caregivers avoid stress and misconduct</a:t>
            </a:r>
          </a:p>
          <a:p>
            <a:r>
              <a:rPr lang="en-US" dirty="0"/>
              <a:t>Role modeling for client’s healthy communication and professional relationships</a:t>
            </a:r>
          </a:p>
          <a:p>
            <a:r>
              <a:rPr lang="en-US" dirty="0"/>
              <a:t>Avoiding the “rescuer” role</a:t>
            </a:r>
          </a:p>
          <a:p>
            <a:r>
              <a:rPr lang="en-US" dirty="0"/>
              <a:t>Staying focused on responsibilities to the resident</a:t>
            </a:r>
          </a:p>
          <a:p>
            <a:r>
              <a:rPr lang="en-US" dirty="0"/>
              <a:t>Avoiding burnout </a:t>
            </a:r>
          </a:p>
          <a:p>
            <a:r>
              <a:rPr lang="en-US" dirty="0"/>
              <a:t>Maintaining a healthy, open and functioning team of providers</a:t>
            </a:r>
          </a:p>
          <a:p>
            <a:r>
              <a:rPr lang="en-US" dirty="0"/>
              <a:t>Maintaining one’s physical and emotional safety</a:t>
            </a:r>
          </a:p>
          <a:p>
            <a:r>
              <a:rPr lang="en-US" dirty="0"/>
              <a:t>Clearly establishing limits that allow for safe connection between caregivers and residents</a:t>
            </a:r>
          </a:p>
          <a:p>
            <a:r>
              <a:rPr lang="en-US" dirty="0"/>
              <a:t>Understanding the limits and responsibilities of your role as a caregiver</a:t>
            </a:r>
          </a:p>
          <a:p>
            <a:endParaRPr lang="en-US" dirty="0"/>
          </a:p>
        </p:txBody>
      </p:sp>
      <p:pic>
        <p:nvPicPr>
          <p:cNvPr id="7" name="Audio 6">
            <a:hlinkClick r:id="" action="ppaction://media"/>
            <a:extLst>
              <a:ext uri="{FF2B5EF4-FFF2-40B4-BE49-F238E27FC236}">
                <a16:creationId xmlns:a16="http://schemas.microsoft.com/office/drawing/2014/main" id="{C3F6F9A4-D20A-4799-8D13-8B70569A3C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867352"/>
      </p:ext>
    </p:extLst>
  </p:cSld>
  <p:clrMapOvr>
    <a:masterClrMapping/>
  </p:clrMapOvr>
  <mc:AlternateContent xmlns:mc="http://schemas.openxmlformats.org/markup-compatibility/2006" xmlns:p14="http://schemas.microsoft.com/office/powerpoint/2010/main">
    <mc:Choice Requires="p14">
      <p:transition spd="slow" p14:dur="2000" advTm="52987"/>
    </mc:Choice>
    <mc:Fallback xmlns="">
      <p:transition spd="slow" advTm="5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6D34-C63C-4974-AD2D-7B74D6DDDC68}"/>
              </a:ext>
            </a:extLst>
          </p:cNvPr>
          <p:cNvSpPr>
            <a:spLocks noGrp="1"/>
          </p:cNvSpPr>
          <p:nvPr>
            <p:ph type="title"/>
          </p:nvPr>
        </p:nvSpPr>
        <p:spPr>
          <a:xfrm>
            <a:off x="2933700" y="568345"/>
            <a:ext cx="8770571" cy="854055"/>
          </a:xfrm>
        </p:spPr>
        <p:txBody>
          <a:bodyPr>
            <a:normAutofit fontScale="90000"/>
          </a:bodyPr>
          <a:lstStyle/>
          <a:p>
            <a:pPr algn="ctr"/>
            <a:br>
              <a:rPr lang="en-US" dirty="0"/>
            </a:br>
            <a:r>
              <a:rPr lang="en-US" dirty="0"/>
              <a:t>Characteristic of Good Boundaries</a:t>
            </a:r>
            <a:br>
              <a:rPr lang="en-US" dirty="0"/>
            </a:br>
            <a:endParaRPr lang="en-US" dirty="0"/>
          </a:p>
        </p:txBody>
      </p:sp>
      <p:sp>
        <p:nvSpPr>
          <p:cNvPr id="3" name="Content Placeholder 2">
            <a:extLst>
              <a:ext uri="{FF2B5EF4-FFF2-40B4-BE49-F238E27FC236}">
                <a16:creationId xmlns:a16="http://schemas.microsoft.com/office/drawing/2014/main" id="{D42D9418-3D4C-49DD-B42C-FBF5494167F4}"/>
              </a:ext>
            </a:extLst>
          </p:cNvPr>
          <p:cNvSpPr>
            <a:spLocks noGrp="1"/>
          </p:cNvSpPr>
          <p:nvPr>
            <p:ph idx="1"/>
          </p:nvPr>
        </p:nvSpPr>
        <p:spPr/>
        <p:txBody>
          <a:bodyPr>
            <a:normAutofit fontScale="92500" lnSpcReduction="20000"/>
          </a:bodyPr>
          <a:lstStyle/>
          <a:p>
            <a:r>
              <a:rPr lang="en-US" sz="2400" dirty="0"/>
              <a:t>Clarity: that are clear, specific and well communicated</a:t>
            </a:r>
          </a:p>
          <a:p>
            <a:r>
              <a:rPr lang="en-US" sz="2400" dirty="0"/>
              <a:t>Win/win for everyone involved</a:t>
            </a:r>
          </a:p>
          <a:p>
            <a:r>
              <a:rPr lang="en-US" sz="2400" dirty="0"/>
              <a:t>Proactive (preventing issues before they happen, this is often mentioned to the proactive strategies in behavior plans)</a:t>
            </a:r>
          </a:p>
          <a:p>
            <a:r>
              <a:rPr lang="en-US" sz="2400" dirty="0"/>
              <a:t>Promote positive outcomes</a:t>
            </a:r>
          </a:p>
          <a:p>
            <a:r>
              <a:rPr lang="en-US" sz="2400" dirty="0"/>
              <a:t>There is follow through (be consistent and upholding to your end of the bargain)</a:t>
            </a:r>
          </a:p>
          <a:p>
            <a:r>
              <a:rPr lang="en-US" sz="2400" dirty="0"/>
              <a:t>Consistency, predictability and routine</a:t>
            </a:r>
          </a:p>
          <a:p>
            <a:r>
              <a:rPr lang="en-US" sz="2400" dirty="0"/>
              <a:t>There is clear limit setting  </a:t>
            </a:r>
          </a:p>
        </p:txBody>
      </p:sp>
      <p:pic>
        <p:nvPicPr>
          <p:cNvPr id="8" name="Audio 7">
            <a:hlinkClick r:id="" action="ppaction://media"/>
            <a:extLst>
              <a:ext uri="{FF2B5EF4-FFF2-40B4-BE49-F238E27FC236}">
                <a16:creationId xmlns:a16="http://schemas.microsoft.com/office/drawing/2014/main" id="{0834A551-C847-4AB7-AAC7-F4ACEBEEAE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3210339"/>
      </p:ext>
    </p:extLst>
  </p:cSld>
  <p:clrMapOvr>
    <a:masterClrMapping/>
  </p:clrMapOvr>
  <mc:AlternateContent xmlns:mc="http://schemas.openxmlformats.org/markup-compatibility/2006" xmlns:p14="http://schemas.microsoft.com/office/powerpoint/2010/main">
    <mc:Choice Requires="p14">
      <p:transition spd="slow" p14:dur="2000" advTm="49992"/>
    </mc:Choice>
    <mc:Fallback xmlns="">
      <p:transition spd="slow" advTm="4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9B47-918C-48C3-BCF2-1CDC43542320}"/>
              </a:ext>
            </a:extLst>
          </p:cNvPr>
          <p:cNvSpPr>
            <a:spLocks noGrp="1"/>
          </p:cNvSpPr>
          <p:nvPr>
            <p:ph type="title"/>
          </p:nvPr>
        </p:nvSpPr>
        <p:spPr/>
        <p:txBody>
          <a:bodyPr>
            <a:normAutofit fontScale="90000"/>
          </a:bodyPr>
          <a:lstStyle/>
          <a:p>
            <a:pPr algn="ctr"/>
            <a:br>
              <a:rPr lang="en-US" dirty="0"/>
            </a:br>
            <a:r>
              <a:rPr lang="en-US" dirty="0"/>
              <a:t>Consequences of Poor Boundaries</a:t>
            </a:r>
            <a:br>
              <a:rPr lang="en-US" dirty="0"/>
            </a:br>
            <a:endParaRPr lang="en-US" dirty="0"/>
          </a:p>
        </p:txBody>
      </p:sp>
      <p:sp>
        <p:nvSpPr>
          <p:cNvPr id="3" name="Content Placeholder 2">
            <a:extLst>
              <a:ext uri="{FF2B5EF4-FFF2-40B4-BE49-F238E27FC236}">
                <a16:creationId xmlns:a16="http://schemas.microsoft.com/office/drawing/2014/main" id="{0F4A8FEA-8C41-4C1B-914A-61154BA00AD2}"/>
              </a:ext>
            </a:extLst>
          </p:cNvPr>
          <p:cNvSpPr>
            <a:spLocks noGrp="1"/>
          </p:cNvSpPr>
          <p:nvPr>
            <p:ph idx="1"/>
          </p:nvPr>
        </p:nvSpPr>
        <p:spPr/>
        <p:txBody>
          <a:bodyPr/>
          <a:lstStyle/>
          <a:p>
            <a:r>
              <a:rPr lang="en-US" sz="2400" dirty="0"/>
              <a:t>Staff Splitting   </a:t>
            </a:r>
          </a:p>
          <a:p>
            <a:r>
              <a:rPr lang="en-US" sz="2400" dirty="0"/>
              <a:t>Not helpful care</a:t>
            </a:r>
          </a:p>
          <a:p>
            <a:r>
              <a:rPr lang="en-US" sz="2400" dirty="0"/>
              <a:t>Resident may not be given appropriate level of care</a:t>
            </a:r>
          </a:p>
          <a:p>
            <a:r>
              <a:rPr lang="en-US" sz="2400" dirty="0"/>
              <a:t>Resident may feel betrayed or abandoned</a:t>
            </a:r>
          </a:p>
          <a:p>
            <a:r>
              <a:rPr lang="en-US" sz="2400" dirty="0"/>
              <a:t>Unethical caregiving   </a:t>
            </a:r>
          </a:p>
          <a:p>
            <a:r>
              <a:rPr lang="en-US" sz="2400" dirty="0"/>
              <a:t>Physical danger</a:t>
            </a:r>
          </a:p>
          <a:p>
            <a:r>
              <a:rPr lang="en-US" sz="2400" dirty="0"/>
              <a:t>Misinformation </a:t>
            </a:r>
          </a:p>
          <a:p>
            <a:endParaRPr lang="en-US" dirty="0"/>
          </a:p>
        </p:txBody>
      </p:sp>
      <p:pic>
        <p:nvPicPr>
          <p:cNvPr id="4" name="Audio 3">
            <a:hlinkClick r:id="" action="ppaction://media"/>
            <a:extLst>
              <a:ext uri="{FF2B5EF4-FFF2-40B4-BE49-F238E27FC236}">
                <a16:creationId xmlns:a16="http://schemas.microsoft.com/office/drawing/2014/main" id="{8A66D088-4C16-4E3D-B859-47F48B35F3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5499608"/>
      </p:ext>
    </p:extLst>
  </p:cSld>
  <p:clrMapOvr>
    <a:masterClrMapping/>
  </p:clrMapOvr>
  <mc:AlternateContent xmlns:mc="http://schemas.openxmlformats.org/markup-compatibility/2006" xmlns:p14="http://schemas.microsoft.com/office/powerpoint/2010/main">
    <mc:Choice Requires="p14">
      <p:transition spd="slow" p14:dur="2000" advTm="33237"/>
    </mc:Choice>
    <mc:Fallback xmlns="">
      <p:transition spd="slow" advTm="3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DA84-0390-40E6-8A1C-EC64ACAED935}"/>
              </a:ext>
            </a:extLst>
          </p:cNvPr>
          <p:cNvSpPr>
            <a:spLocks noGrp="1"/>
          </p:cNvSpPr>
          <p:nvPr>
            <p:ph type="title"/>
          </p:nvPr>
        </p:nvSpPr>
        <p:spPr/>
        <p:txBody>
          <a:bodyPr/>
          <a:lstStyle/>
          <a:p>
            <a:pPr algn="ctr"/>
            <a:r>
              <a:rPr lang="en-US" dirty="0"/>
              <a:t>Types of boundaries in care settings</a:t>
            </a:r>
          </a:p>
        </p:txBody>
      </p:sp>
      <p:sp>
        <p:nvSpPr>
          <p:cNvPr id="3" name="Content Placeholder 2">
            <a:extLst>
              <a:ext uri="{FF2B5EF4-FFF2-40B4-BE49-F238E27FC236}">
                <a16:creationId xmlns:a16="http://schemas.microsoft.com/office/drawing/2014/main" id="{EE0BA3DC-E5E8-407A-B422-08EA134D447E}"/>
              </a:ext>
            </a:extLst>
          </p:cNvPr>
          <p:cNvSpPr>
            <a:spLocks noGrp="1"/>
          </p:cNvSpPr>
          <p:nvPr>
            <p:ph idx="1"/>
          </p:nvPr>
        </p:nvSpPr>
        <p:spPr>
          <a:xfrm>
            <a:off x="2933700" y="2438400"/>
            <a:ext cx="8770571" cy="4120444"/>
          </a:xfrm>
        </p:spPr>
        <p:txBody>
          <a:bodyPr>
            <a:normAutofit fontScale="70000" lnSpcReduction="20000"/>
          </a:bodyPr>
          <a:lstStyle/>
          <a:p>
            <a:r>
              <a:rPr lang="en-US" sz="2600" dirty="0"/>
              <a:t>Sharing personal information</a:t>
            </a:r>
          </a:p>
          <a:p>
            <a:r>
              <a:rPr lang="en-US" sz="2600" dirty="0"/>
              <a:t>Emotional Reactions</a:t>
            </a:r>
          </a:p>
          <a:p>
            <a:r>
              <a:rPr lang="en-US" sz="2600" dirty="0"/>
              <a:t>Nicknames and terms of endearment</a:t>
            </a:r>
          </a:p>
          <a:p>
            <a:r>
              <a:rPr lang="en-US" sz="2600" dirty="0"/>
              <a:t>Touch</a:t>
            </a:r>
          </a:p>
          <a:p>
            <a:r>
              <a:rPr lang="en-US" sz="2600" dirty="0"/>
              <a:t>Tone of Voice</a:t>
            </a:r>
          </a:p>
          <a:p>
            <a:r>
              <a:rPr lang="en-US" sz="2600" dirty="0"/>
              <a:t>Gifts and favors</a:t>
            </a:r>
          </a:p>
          <a:p>
            <a:r>
              <a:rPr lang="en-US" sz="2600" dirty="0"/>
              <a:t>Clothing</a:t>
            </a:r>
          </a:p>
          <a:p>
            <a:r>
              <a:rPr lang="en-US" sz="2600" dirty="0"/>
              <a:t>Scheduled time</a:t>
            </a:r>
          </a:p>
          <a:p>
            <a:r>
              <a:rPr lang="en-US" sz="2600" dirty="0"/>
              <a:t>Romantic or sexual relationships</a:t>
            </a:r>
          </a:p>
          <a:p>
            <a:r>
              <a:rPr lang="en-US" sz="2600" dirty="0"/>
              <a:t>Secrets</a:t>
            </a:r>
          </a:p>
          <a:p>
            <a:r>
              <a:rPr lang="en-US" sz="2600" dirty="0"/>
              <a:t>Seeing behaviors as symptoms</a:t>
            </a:r>
          </a:p>
          <a:p>
            <a:endParaRPr lang="en-US" sz="2600" dirty="0"/>
          </a:p>
          <a:p>
            <a:endParaRPr lang="en-US" dirty="0"/>
          </a:p>
        </p:txBody>
      </p:sp>
      <p:pic>
        <p:nvPicPr>
          <p:cNvPr id="6" name="Audio 5">
            <a:hlinkClick r:id="" action="ppaction://media"/>
            <a:extLst>
              <a:ext uri="{FF2B5EF4-FFF2-40B4-BE49-F238E27FC236}">
                <a16:creationId xmlns:a16="http://schemas.microsoft.com/office/drawing/2014/main" id="{FBBAE64B-5372-4269-A42B-2B06EEAA8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7267141"/>
      </p:ext>
    </p:extLst>
  </p:cSld>
  <p:clrMapOvr>
    <a:masterClrMapping/>
  </p:clrMapOvr>
  <mc:AlternateContent xmlns:mc="http://schemas.openxmlformats.org/markup-compatibility/2006" xmlns:p14="http://schemas.microsoft.com/office/powerpoint/2010/main">
    <mc:Choice Requires="p14">
      <p:transition spd="slow" p14:dur="2000" advTm="26781"/>
    </mc:Choice>
    <mc:Fallback xmlns="">
      <p:transition spd="slow" advTm="2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7E57-91A7-40CD-BCD2-6C119B6202AC}"/>
              </a:ext>
            </a:extLst>
          </p:cNvPr>
          <p:cNvSpPr>
            <a:spLocks noGrp="1"/>
          </p:cNvSpPr>
          <p:nvPr>
            <p:ph type="title"/>
          </p:nvPr>
        </p:nvSpPr>
        <p:spPr/>
        <p:txBody>
          <a:bodyPr>
            <a:normAutofit fontScale="90000"/>
          </a:bodyPr>
          <a:lstStyle/>
          <a:p>
            <a:pPr algn="ctr"/>
            <a:r>
              <a:rPr lang="en-US" sz="3600" dirty="0"/>
              <a:t>Closer Look</a:t>
            </a:r>
            <a:r>
              <a:rPr lang="en-US" dirty="0"/>
              <a:t>:</a:t>
            </a:r>
            <a:br>
              <a:rPr lang="en-US" dirty="0"/>
            </a:br>
            <a:r>
              <a:rPr lang="en-US" sz="3600" dirty="0"/>
              <a:t>Sharing Personal Information and</a:t>
            </a:r>
            <a:br>
              <a:rPr lang="en-US" sz="3600" dirty="0"/>
            </a:br>
            <a:r>
              <a:rPr lang="en-US" sz="3600" dirty="0"/>
              <a:t>Emotional Reactions</a:t>
            </a:r>
            <a:br>
              <a:rPr lang="en-US" dirty="0"/>
            </a:br>
            <a:endParaRPr lang="en-US" dirty="0"/>
          </a:p>
        </p:txBody>
      </p:sp>
      <p:sp>
        <p:nvSpPr>
          <p:cNvPr id="3" name="Content Placeholder 2">
            <a:extLst>
              <a:ext uri="{FF2B5EF4-FFF2-40B4-BE49-F238E27FC236}">
                <a16:creationId xmlns:a16="http://schemas.microsoft.com/office/drawing/2014/main" id="{BA987007-0038-4A4B-BA58-6A64CD21AD0B}"/>
              </a:ext>
            </a:extLst>
          </p:cNvPr>
          <p:cNvSpPr>
            <a:spLocks noGrp="1"/>
          </p:cNvSpPr>
          <p:nvPr>
            <p:ph sz="half" idx="1"/>
          </p:nvPr>
        </p:nvSpPr>
        <p:spPr>
          <a:xfrm>
            <a:off x="2933700" y="2302931"/>
            <a:ext cx="4160520" cy="3986723"/>
          </a:xfrm>
        </p:spPr>
        <p:txBody>
          <a:bodyPr>
            <a:noAutofit/>
          </a:bodyPr>
          <a:lstStyle/>
          <a:p>
            <a:pPr marL="0" indent="0">
              <a:buNone/>
            </a:pPr>
            <a:r>
              <a:rPr lang="en-US" sz="1450" b="1" dirty="0"/>
              <a:t>Sharing Personal Information: </a:t>
            </a:r>
            <a:r>
              <a:rPr lang="en-US" sz="1450" dirty="0"/>
              <a:t>It may be tempting to talk to residents about your personal life or problems. Doing so may cause the resident to see you as a friend instead of seeing you as a health care professional. As a result, the resident may take on your worries as well as their own.</a:t>
            </a:r>
          </a:p>
          <a:p>
            <a:pPr marL="0" indent="0">
              <a:buNone/>
            </a:pPr>
            <a:r>
              <a:rPr lang="en-US" sz="1450" u="sng" dirty="0"/>
              <a:t>Stay within the boundaries:</a:t>
            </a:r>
          </a:p>
          <a:p>
            <a:pPr marL="0" indent="0">
              <a:buNone/>
            </a:pPr>
            <a:r>
              <a:rPr lang="en-US" sz="1450" dirty="0"/>
              <a:t>• Use caution when talking to a resident about your personal life</a:t>
            </a:r>
          </a:p>
          <a:p>
            <a:pPr marL="0" indent="0">
              <a:buNone/>
            </a:pPr>
            <a:r>
              <a:rPr lang="en-US" sz="1450" dirty="0"/>
              <a:t>• Do not share information because you need to talk, or to help you feel better</a:t>
            </a:r>
          </a:p>
          <a:p>
            <a:pPr marL="0" indent="0">
              <a:buNone/>
            </a:pPr>
            <a:r>
              <a:rPr lang="en-US" sz="1450" dirty="0"/>
              <a:t>• Only share personal information if you think it might help the resident, such as a teaching example or for empathy</a:t>
            </a:r>
          </a:p>
        </p:txBody>
      </p:sp>
      <p:sp>
        <p:nvSpPr>
          <p:cNvPr id="4" name="Content Placeholder 3">
            <a:extLst>
              <a:ext uri="{FF2B5EF4-FFF2-40B4-BE49-F238E27FC236}">
                <a16:creationId xmlns:a16="http://schemas.microsoft.com/office/drawing/2014/main" id="{4C989FFC-F709-46D7-A85C-87B17F02C1E8}"/>
              </a:ext>
            </a:extLst>
          </p:cNvPr>
          <p:cNvSpPr>
            <a:spLocks noGrp="1"/>
          </p:cNvSpPr>
          <p:nvPr>
            <p:ph sz="half" idx="2"/>
          </p:nvPr>
        </p:nvSpPr>
        <p:spPr>
          <a:xfrm>
            <a:off x="7543751" y="2246488"/>
            <a:ext cx="4160520" cy="3770490"/>
          </a:xfrm>
        </p:spPr>
        <p:txBody>
          <a:bodyPr>
            <a:noAutofit/>
          </a:bodyPr>
          <a:lstStyle/>
          <a:p>
            <a:pPr marL="0" indent="0">
              <a:buNone/>
            </a:pPr>
            <a:r>
              <a:rPr lang="en-US" sz="1450" b="1" dirty="0"/>
              <a:t>Emotional Reactions: </a:t>
            </a:r>
            <a:r>
              <a:rPr lang="en-US" sz="1450" dirty="0"/>
              <a:t>The actions of residents will trigger emotional reactions in caregivers. It is normal for a caregiver to feel sadness, annoyance, fear, attraction, protectiveness, frustration or sympathy in reaction to a resident's behavior. It is normal to feel such emotions, but it is not helpful to express or act on emotional reactions.</a:t>
            </a:r>
          </a:p>
          <a:p>
            <a:pPr marL="0" indent="0">
              <a:buNone/>
            </a:pPr>
            <a:r>
              <a:rPr lang="en-US" sz="1450" u="sng" dirty="0"/>
              <a:t>Stay within the boundaries:</a:t>
            </a:r>
            <a:endParaRPr lang="en-US" sz="1450" dirty="0"/>
          </a:p>
          <a:p>
            <a:pPr marL="0" indent="0">
              <a:buNone/>
            </a:pPr>
            <a:r>
              <a:rPr lang="en-US" sz="1450" dirty="0"/>
              <a:t>• Focus on the needs of those in your care, rather than personalities</a:t>
            </a:r>
          </a:p>
          <a:p>
            <a:pPr marL="0" indent="0">
              <a:buNone/>
            </a:pPr>
            <a:r>
              <a:rPr lang="en-US" sz="1450" dirty="0"/>
              <a:t>• Remember that a resident’s behavior may be caused by illness</a:t>
            </a:r>
          </a:p>
          <a:p>
            <a:pPr marL="0" indent="0">
              <a:buNone/>
            </a:pPr>
            <a:r>
              <a:rPr lang="en-US" sz="1450" dirty="0"/>
              <a:t>• Practice treating each resident with the same quality of care and attention, regardless of your emotional reaction to the resident</a:t>
            </a:r>
          </a:p>
        </p:txBody>
      </p:sp>
      <p:pic>
        <p:nvPicPr>
          <p:cNvPr id="7" name="Audio 6">
            <a:hlinkClick r:id="" action="ppaction://media"/>
            <a:extLst>
              <a:ext uri="{FF2B5EF4-FFF2-40B4-BE49-F238E27FC236}">
                <a16:creationId xmlns:a16="http://schemas.microsoft.com/office/drawing/2014/main" id="{E97F8CCE-6D98-4173-9DEC-07954B7C6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6423624"/>
      </p:ext>
    </p:extLst>
  </p:cSld>
  <p:clrMapOvr>
    <a:masterClrMapping/>
  </p:clrMapOvr>
  <mc:AlternateContent xmlns:mc="http://schemas.openxmlformats.org/markup-compatibility/2006" xmlns:p14="http://schemas.microsoft.com/office/powerpoint/2010/main">
    <mc:Choice Requires="p14">
      <p:transition spd="slow" p14:dur="2000" advTm="111703"/>
    </mc:Choice>
    <mc:Fallback xmlns="">
      <p:transition spd="slow" advTm="11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6732-4548-4741-8083-0F564E39F968}"/>
              </a:ext>
            </a:extLst>
          </p:cNvPr>
          <p:cNvSpPr>
            <a:spLocks noGrp="1"/>
          </p:cNvSpPr>
          <p:nvPr>
            <p:ph type="title"/>
          </p:nvPr>
        </p:nvSpPr>
        <p:spPr/>
        <p:txBody>
          <a:bodyPr>
            <a:normAutofit fontScale="90000"/>
          </a:bodyPr>
          <a:lstStyle/>
          <a:p>
            <a:pPr algn="ctr"/>
            <a:r>
              <a:rPr lang="en-US" sz="3600" dirty="0"/>
              <a:t>Closer Look:</a:t>
            </a:r>
            <a:br>
              <a:rPr lang="en-US" sz="3600" dirty="0"/>
            </a:br>
            <a:r>
              <a:rPr lang="en-US" sz="3600" dirty="0"/>
              <a:t>Nicknames/Endearments </a:t>
            </a:r>
            <a:br>
              <a:rPr lang="en-US" sz="3600" dirty="0"/>
            </a:br>
            <a:r>
              <a:rPr lang="en-US" sz="3600" dirty="0"/>
              <a:t>and Touch</a:t>
            </a:r>
            <a:br>
              <a:rPr lang="en-US" dirty="0"/>
            </a:br>
            <a:endParaRPr lang="en-US" dirty="0"/>
          </a:p>
        </p:txBody>
      </p:sp>
      <p:sp>
        <p:nvSpPr>
          <p:cNvPr id="3" name="Content Placeholder 2">
            <a:extLst>
              <a:ext uri="{FF2B5EF4-FFF2-40B4-BE49-F238E27FC236}">
                <a16:creationId xmlns:a16="http://schemas.microsoft.com/office/drawing/2014/main" id="{BF53A823-FB82-4EC9-B7A8-98614BBF6804}"/>
              </a:ext>
            </a:extLst>
          </p:cNvPr>
          <p:cNvSpPr>
            <a:spLocks noGrp="1"/>
          </p:cNvSpPr>
          <p:nvPr>
            <p:ph sz="half" idx="1"/>
          </p:nvPr>
        </p:nvSpPr>
        <p:spPr>
          <a:xfrm>
            <a:off x="2933700" y="2282098"/>
            <a:ext cx="4160520" cy="4018845"/>
          </a:xfrm>
        </p:spPr>
        <p:txBody>
          <a:bodyPr>
            <a:noAutofit/>
          </a:bodyPr>
          <a:lstStyle/>
          <a:p>
            <a:pPr marL="0" indent="0">
              <a:buNone/>
            </a:pPr>
            <a:r>
              <a:rPr lang="en-US" sz="1450" b="1" dirty="0"/>
              <a:t>Nicknames/Endearments: </a:t>
            </a:r>
            <a:r>
              <a:rPr lang="en-US" sz="1450" dirty="0"/>
              <a:t>Calling a resident 'sweetie' or 'honey' may be comforting to that resident, or it might suggest a more personal interest than you intend. It might also point out that you favor one resident over another. Some residents may find the use of nicknames or endearments offensive.</a:t>
            </a:r>
          </a:p>
          <a:p>
            <a:pPr marL="0" indent="0">
              <a:buNone/>
            </a:pPr>
            <a:r>
              <a:rPr lang="en-US" sz="1450" u="sng" dirty="0"/>
              <a:t>Staying within the boundaries</a:t>
            </a:r>
          </a:p>
          <a:p>
            <a:pPr marL="0" indent="0">
              <a:buNone/>
            </a:pPr>
            <a:r>
              <a:rPr lang="en-US" sz="1450" dirty="0"/>
              <a:t>• Avoid using terms like honey and sweetie</a:t>
            </a:r>
          </a:p>
          <a:p>
            <a:pPr marL="0" indent="0">
              <a:buNone/>
            </a:pPr>
            <a:r>
              <a:rPr lang="en-US" sz="1450" dirty="0"/>
              <a:t>• Ask the resident how they would like to be addressed. Some may allow you to use their first name. Others might prefer a more formal approach: Mr., Mrs., Ms., or Miss</a:t>
            </a:r>
          </a:p>
          <a:p>
            <a:pPr marL="0" indent="0">
              <a:buNone/>
            </a:pPr>
            <a:r>
              <a:rPr lang="en-US" sz="1450" dirty="0"/>
              <a:t>• Remember: The way you address a resident indicates your level of professionalism</a:t>
            </a:r>
          </a:p>
        </p:txBody>
      </p:sp>
      <p:sp>
        <p:nvSpPr>
          <p:cNvPr id="4" name="Content Placeholder 3">
            <a:extLst>
              <a:ext uri="{FF2B5EF4-FFF2-40B4-BE49-F238E27FC236}">
                <a16:creationId xmlns:a16="http://schemas.microsoft.com/office/drawing/2014/main" id="{0DBB71C9-85B5-4639-94B0-3AAE5821E4B3}"/>
              </a:ext>
            </a:extLst>
          </p:cNvPr>
          <p:cNvSpPr>
            <a:spLocks noGrp="1"/>
          </p:cNvSpPr>
          <p:nvPr>
            <p:ph sz="half" idx="2"/>
          </p:nvPr>
        </p:nvSpPr>
        <p:spPr>
          <a:xfrm>
            <a:off x="7543751" y="2282098"/>
            <a:ext cx="4160520" cy="3862544"/>
          </a:xfrm>
        </p:spPr>
        <p:txBody>
          <a:bodyPr>
            <a:normAutofit/>
          </a:bodyPr>
          <a:lstStyle/>
          <a:p>
            <a:pPr marL="0" indent="0">
              <a:buNone/>
            </a:pPr>
            <a:r>
              <a:rPr lang="en-US" sz="1450" b="1" dirty="0"/>
              <a:t>Touch: </a:t>
            </a:r>
            <a:r>
              <a:rPr lang="en-US" sz="1450" dirty="0"/>
              <a:t>Touch is a powerful tool. It can be healing and comforting, or it can be confusing, hurtful, or simply unwelcome. Touch should be used sparingly and thoughtfully.</a:t>
            </a:r>
          </a:p>
          <a:p>
            <a:pPr marL="0" indent="0">
              <a:buNone/>
            </a:pPr>
            <a:r>
              <a:rPr lang="en-US" sz="1450" u="sng" dirty="0"/>
              <a:t>Staying within the boundaries</a:t>
            </a:r>
          </a:p>
          <a:p>
            <a:pPr marL="0" indent="0">
              <a:buNone/>
            </a:pPr>
            <a:r>
              <a:rPr lang="en-US" sz="1450" dirty="0"/>
              <a:t>• Use touch only when it will serve a good purpose for the residents</a:t>
            </a:r>
          </a:p>
          <a:p>
            <a:pPr marL="0" indent="0">
              <a:buNone/>
            </a:pPr>
            <a:r>
              <a:rPr lang="en-US" sz="1450" dirty="0"/>
              <a:t>• Ask your residents if they are comfortable with you touching their arm</a:t>
            </a:r>
          </a:p>
          <a:p>
            <a:pPr marL="0" indent="0">
              <a:buNone/>
            </a:pPr>
            <a:r>
              <a:rPr lang="en-US" sz="1450" dirty="0"/>
              <a:t>• Be aware that a resident may react differently to touch than you intend</a:t>
            </a:r>
          </a:p>
          <a:p>
            <a:pPr marL="0" indent="0">
              <a:buNone/>
            </a:pPr>
            <a:r>
              <a:rPr lang="en-US" sz="1450" dirty="0"/>
              <a:t>• When using touch, be sure it is serving the resident’s needs and not your own</a:t>
            </a:r>
          </a:p>
        </p:txBody>
      </p:sp>
      <p:pic>
        <p:nvPicPr>
          <p:cNvPr id="6" name="Audio 5">
            <a:hlinkClick r:id="" action="ppaction://media"/>
            <a:extLst>
              <a:ext uri="{FF2B5EF4-FFF2-40B4-BE49-F238E27FC236}">
                <a16:creationId xmlns:a16="http://schemas.microsoft.com/office/drawing/2014/main" id="{3A5FBCE0-183E-4085-95E2-1A700AD336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6795802"/>
      </p:ext>
    </p:extLst>
  </p:cSld>
  <p:clrMapOvr>
    <a:masterClrMapping/>
  </p:clrMapOvr>
  <mc:AlternateContent xmlns:mc="http://schemas.openxmlformats.org/markup-compatibility/2006" xmlns:p14="http://schemas.microsoft.com/office/powerpoint/2010/main">
    <mc:Choice Requires="p14">
      <p:transition spd="slow" p14:dur="2000" advTm="104750"/>
    </mc:Choice>
    <mc:Fallback xmlns="">
      <p:transition spd="slow" advTm="10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docProps/app.xml><?xml version="1.0" encoding="utf-8"?>
<Properties xmlns="http://schemas.openxmlformats.org/officeDocument/2006/extended-properties" xmlns:vt="http://schemas.openxmlformats.org/officeDocument/2006/docPropsVTypes">
  <Template>TM10001104[[fn=Feathered]]</Template>
  <TotalTime>1239</TotalTime>
  <Words>3126</Words>
  <Application>Microsoft Office PowerPoint</Application>
  <PresentationFormat>Widescreen</PresentationFormat>
  <Paragraphs>182</Paragraphs>
  <Slides>27</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 Narrow</vt:lpstr>
      <vt:lpstr>Berlin Sans FB</vt:lpstr>
      <vt:lpstr>Calibri</vt:lpstr>
      <vt:lpstr>Century Schoolbook</vt:lpstr>
      <vt:lpstr>Corbel</vt:lpstr>
      <vt:lpstr>Roboto</vt:lpstr>
      <vt:lpstr>Feathered</vt:lpstr>
      <vt:lpstr>Understanding Boundaries in Care Settings</vt:lpstr>
      <vt:lpstr>  What are Boundaries? </vt:lpstr>
      <vt:lpstr> Need to Know Definitions </vt:lpstr>
      <vt:lpstr>Importance of Boundaries in Caregiving </vt:lpstr>
      <vt:lpstr> Characteristic of Good Boundaries </vt:lpstr>
      <vt:lpstr> Consequences of Poor Boundaries </vt:lpstr>
      <vt:lpstr>Types of boundaries in care settings</vt:lpstr>
      <vt:lpstr>Closer Look: Sharing Personal Information and Emotional Reactions </vt:lpstr>
      <vt:lpstr>Closer Look: Nicknames/Endearments  and Touch </vt:lpstr>
      <vt:lpstr>Closer Look: Tone of Voice and  Gifts/Favors </vt:lpstr>
      <vt:lpstr>Closer Look: Clothing and Scheduled Time </vt:lpstr>
      <vt:lpstr>Closer Look: Romantic/Sexual Relationships and Secrets </vt:lpstr>
      <vt:lpstr> Closer Look: Seeing Behaviors as Symptoms  </vt:lpstr>
      <vt:lpstr>Techniques to Maintaining Boundaries </vt:lpstr>
      <vt:lpstr>Testing Your Boundaries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Boundaries</dc:title>
  <dc:creator>Lacey Plasker</dc:creator>
  <cp:lastModifiedBy>Laura Wood</cp:lastModifiedBy>
  <cp:revision>68</cp:revision>
  <dcterms:created xsi:type="dcterms:W3CDTF">2020-04-20T20:12:14Z</dcterms:created>
  <dcterms:modified xsi:type="dcterms:W3CDTF">2020-05-12T19:05:59Z</dcterms:modified>
</cp:coreProperties>
</file>