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28"/>
  </p:notesMasterIdLst>
  <p:sldIdLst>
    <p:sldId id="256" r:id="rId2"/>
    <p:sldId id="259" r:id="rId3"/>
    <p:sldId id="277" r:id="rId4"/>
    <p:sldId id="291" r:id="rId5"/>
    <p:sldId id="261" r:id="rId6"/>
    <p:sldId id="267" r:id="rId7"/>
    <p:sldId id="288" r:id="rId8"/>
    <p:sldId id="280" r:id="rId9"/>
    <p:sldId id="266" r:id="rId10"/>
    <p:sldId id="289" r:id="rId11"/>
    <p:sldId id="264" r:id="rId12"/>
    <p:sldId id="265" r:id="rId13"/>
    <p:sldId id="268" r:id="rId14"/>
    <p:sldId id="283" r:id="rId15"/>
    <p:sldId id="262" r:id="rId16"/>
    <p:sldId id="286" r:id="rId17"/>
    <p:sldId id="269" r:id="rId18"/>
    <p:sldId id="272" r:id="rId19"/>
    <p:sldId id="274" r:id="rId20"/>
    <p:sldId id="287" r:id="rId21"/>
    <p:sldId id="275" r:id="rId22"/>
    <p:sldId id="290" r:id="rId23"/>
    <p:sldId id="263" r:id="rId24"/>
    <p:sldId id="276" r:id="rId25"/>
    <p:sldId id="273" r:id="rId26"/>
    <p:sldId id="27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Arciga" initials="SA" lastIdx="1" clrIdx="0">
    <p:extLst>
      <p:ext uri="{19B8F6BF-5375-455C-9EA6-DF929625EA0E}">
        <p15:presenceInfo xmlns:p15="http://schemas.microsoft.com/office/powerpoint/2012/main" userId="S::arcigas@co.yamhill.or.us::ffd303b6-9bbd-4cb1-811a-b9e0f38ba8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04" autoAdjust="0"/>
    <p:restoredTop sz="94660"/>
  </p:normalViewPr>
  <p:slideViewPr>
    <p:cSldViewPr snapToGrid="0">
      <p:cViewPr varScale="1">
        <p:scale>
          <a:sx n="31" d="100"/>
          <a:sy n="31" d="100"/>
        </p:scale>
        <p:origin x="40"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1" Type="http://schemas.openxmlformats.org/officeDocument/2006/relationships/hyperlink" Target="mailto:arcigas@co.yamhill.or.us"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1" Type="http://schemas.openxmlformats.org/officeDocument/2006/relationships/hyperlink" Target="mailto:arcigas@co.yamhill.or.us"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9A0F8-66AB-4809-BAD3-0616648A90F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5B85869-C486-4E68-BF56-730E488F7DDD}">
      <dgm:prSet/>
      <dgm:spPr/>
      <dgm:t>
        <a:bodyPr/>
        <a:lstStyle/>
        <a:p>
          <a:r>
            <a:rPr lang="en-US" b="1" dirty="0"/>
            <a:t>Physiological </a:t>
          </a:r>
          <a:r>
            <a:rPr lang="en-US" dirty="0"/>
            <a:t>- such as feeling full or satisfied, feeling pain, having skips in your heart [that can mean you have less oxygen to the brain], low blood sugar so you feel really hungry and can’t think, needing to go to the bathroom, etc.</a:t>
          </a:r>
        </a:p>
      </dgm:t>
    </dgm:pt>
    <dgm:pt modelId="{9D8D4FEC-A02C-4211-9710-D8E9F5DE3CF3}" type="parTrans" cxnId="{DE66E561-0335-4AB6-AF2F-6B79BBF63E0F}">
      <dgm:prSet/>
      <dgm:spPr/>
      <dgm:t>
        <a:bodyPr/>
        <a:lstStyle/>
        <a:p>
          <a:endParaRPr lang="en-US"/>
        </a:p>
      </dgm:t>
    </dgm:pt>
    <dgm:pt modelId="{347807A4-7A49-4014-AAE7-5101AE40AC87}" type="sibTrans" cxnId="{DE66E561-0335-4AB6-AF2F-6B79BBF63E0F}">
      <dgm:prSet/>
      <dgm:spPr/>
      <dgm:t>
        <a:bodyPr/>
        <a:lstStyle/>
        <a:p>
          <a:endParaRPr lang="en-US"/>
        </a:p>
      </dgm:t>
    </dgm:pt>
    <dgm:pt modelId="{0850F48C-E398-4826-A3B9-93592140AEA1}">
      <dgm:prSet/>
      <dgm:spPr/>
      <dgm:t>
        <a:bodyPr/>
        <a:lstStyle/>
        <a:p>
          <a:r>
            <a:rPr lang="en-US" b="1" dirty="0"/>
            <a:t>Social -</a:t>
          </a:r>
          <a:r>
            <a:rPr lang="en-US" i="1" dirty="0"/>
            <a:t> </a:t>
          </a:r>
          <a:r>
            <a:rPr lang="en-US" dirty="0"/>
            <a:t>such as seeing a face that reminds you of someone you don’t like, going to a party, seeing the same faces day after day, sitting in church, going to a movie, being at a dance, etc. </a:t>
          </a:r>
        </a:p>
      </dgm:t>
    </dgm:pt>
    <dgm:pt modelId="{EF718ACB-C7C7-40F8-8688-EBF721FFB185}" type="parTrans" cxnId="{F15EE2B1-7700-49B9-998A-8095CB41C8CA}">
      <dgm:prSet/>
      <dgm:spPr/>
      <dgm:t>
        <a:bodyPr/>
        <a:lstStyle/>
        <a:p>
          <a:endParaRPr lang="en-US"/>
        </a:p>
      </dgm:t>
    </dgm:pt>
    <dgm:pt modelId="{C7E318BC-BB40-4169-A2E9-82E34EF12A00}" type="sibTrans" cxnId="{F15EE2B1-7700-49B9-998A-8095CB41C8CA}">
      <dgm:prSet/>
      <dgm:spPr/>
      <dgm:t>
        <a:bodyPr/>
        <a:lstStyle/>
        <a:p>
          <a:endParaRPr lang="en-US"/>
        </a:p>
      </dgm:t>
    </dgm:pt>
    <dgm:pt modelId="{B8882724-E076-4E12-A1E6-35967ADA1186}">
      <dgm:prSet/>
      <dgm:spPr/>
      <dgm:t>
        <a:bodyPr/>
        <a:lstStyle/>
        <a:p>
          <a:r>
            <a:rPr lang="en-US" b="1" dirty="0"/>
            <a:t>Psychological -</a:t>
          </a:r>
          <a:r>
            <a:rPr lang="en-US" i="1" dirty="0"/>
            <a:t> </a:t>
          </a:r>
          <a:r>
            <a:rPr lang="en-US" dirty="0"/>
            <a:t>such as an angry response to a particular word, hearing someone laugh when we don’t understand why, being called a name, being given a compliment, feeling frustrated because things are not as you want them to be, thinking about something nice that happened, etc.</a:t>
          </a:r>
        </a:p>
      </dgm:t>
    </dgm:pt>
    <dgm:pt modelId="{21ABDBD1-BF35-4FBA-B345-2A5F24E8B7C2}" type="parTrans" cxnId="{25F46428-6806-4AC1-8B76-DF0F626665AD}">
      <dgm:prSet/>
      <dgm:spPr/>
      <dgm:t>
        <a:bodyPr/>
        <a:lstStyle/>
        <a:p>
          <a:endParaRPr lang="en-US"/>
        </a:p>
      </dgm:t>
    </dgm:pt>
    <dgm:pt modelId="{3020A540-C225-4ADC-9A8F-BA9097318AEA}" type="sibTrans" cxnId="{25F46428-6806-4AC1-8B76-DF0F626665AD}">
      <dgm:prSet/>
      <dgm:spPr/>
      <dgm:t>
        <a:bodyPr/>
        <a:lstStyle/>
        <a:p>
          <a:endParaRPr lang="en-US"/>
        </a:p>
      </dgm:t>
    </dgm:pt>
    <dgm:pt modelId="{261319B2-6C97-4252-91E0-9C254A1367C6}">
      <dgm:prSet/>
      <dgm:spPr/>
      <dgm:t>
        <a:bodyPr/>
        <a:lstStyle/>
        <a:p>
          <a:r>
            <a:rPr lang="en-US" b="1" dirty="0"/>
            <a:t>Environmental -</a:t>
          </a:r>
          <a:r>
            <a:rPr lang="en-US" i="1" dirty="0"/>
            <a:t> </a:t>
          </a:r>
          <a:r>
            <a:rPr lang="en-US" dirty="0"/>
            <a:t>such as a dark corner, a rainstorm, a beautiful garden, a hot sultry day, a car horn blowing, coffee brewing, etc. </a:t>
          </a:r>
        </a:p>
      </dgm:t>
    </dgm:pt>
    <dgm:pt modelId="{F0CE8969-1EEA-4CD9-B40B-278304BCF6F3}" type="parTrans" cxnId="{2559499C-739F-42BD-957E-3AB7BD642BD5}">
      <dgm:prSet/>
      <dgm:spPr/>
      <dgm:t>
        <a:bodyPr/>
        <a:lstStyle/>
        <a:p>
          <a:endParaRPr lang="en-US"/>
        </a:p>
      </dgm:t>
    </dgm:pt>
    <dgm:pt modelId="{CD7FD2CE-0292-482F-B06D-54E85D134CB7}" type="sibTrans" cxnId="{2559499C-739F-42BD-957E-3AB7BD642BD5}">
      <dgm:prSet/>
      <dgm:spPr/>
      <dgm:t>
        <a:bodyPr/>
        <a:lstStyle/>
        <a:p>
          <a:endParaRPr lang="en-US"/>
        </a:p>
      </dgm:t>
    </dgm:pt>
    <dgm:pt modelId="{83F3E79A-BCBE-4D98-B1BD-004EBB95340A}" type="pres">
      <dgm:prSet presAssocID="{6869A0F8-66AB-4809-BAD3-0616648A90F5}" presName="root" presStyleCnt="0">
        <dgm:presLayoutVars>
          <dgm:dir/>
          <dgm:resizeHandles val="exact"/>
        </dgm:presLayoutVars>
      </dgm:prSet>
      <dgm:spPr/>
    </dgm:pt>
    <dgm:pt modelId="{F40431A7-20E0-4F8A-B5B3-39B4F21AE21E}" type="pres">
      <dgm:prSet presAssocID="{45B85869-C486-4E68-BF56-730E488F7DDD}" presName="compNode" presStyleCnt="0"/>
      <dgm:spPr/>
    </dgm:pt>
    <dgm:pt modelId="{0F5E11CC-0DAD-4155-AF58-D944B48C9BBF}" type="pres">
      <dgm:prSet presAssocID="{45B85869-C486-4E68-BF56-730E488F7DDD}" presName="bgRect" presStyleLbl="bgShp" presStyleIdx="0" presStyleCnt="4"/>
      <dgm:spPr/>
    </dgm:pt>
    <dgm:pt modelId="{316AD7D1-B76A-4CF5-80CE-28C60F85E6D1}" type="pres">
      <dgm:prSet presAssocID="{45B85869-C486-4E68-BF56-730E488F7D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FBD6709D-D2AA-4C86-8DD5-0EDCC186ECBF}" type="pres">
      <dgm:prSet presAssocID="{45B85869-C486-4E68-BF56-730E488F7DDD}" presName="spaceRect" presStyleCnt="0"/>
      <dgm:spPr/>
    </dgm:pt>
    <dgm:pt modelId="{81C034CE-C72B-4313-839F-1FB8FA6A55D8}" type="pres">
      <dgm:prSet presAssocID="{45B85869-C486-4E68-BF56-730E488F7DDD}" presName="parTx" presStyleLbl="revTx" presStyleIdx="0" presStyleCnt="4">
        <dgm:presLayoutVars>
          <dgm:chMax val="0"/>
          <dgm:chPref val="0"/>
        </dgm:presLayoutVars>
      </dgm:prSet>
      <dgm:spPr/>
    </dgm:pt>
    <dgm:pt modelId="{F3AFBDB6-BFDC-4FCB-A98A-408B10917BB8}" type="pres">
      <dgm:prSet presAssocID="{347807A4-7A49-4014-AAE7-5101AE40AC87}" presName="sibTrans" presStyleCnt="0"/>
      <dgm:spPr/>
    </dgm:pt>
    <dgm:pt modelId="{0614BAE8-7946-4F44-A857-627774B16720}" type="pres">
      <dgm:prSet presAssocID="{0850F48C-E398-4826-A3B9-93592140AEA1}" presName="compNode" presStyleCnt="0"/>
      <dgm:spPr/>
    </dgm:pt>
    <dgm:pt modelId="{46EBA198-EC99-46F3-AA49-22B29C10A16F}" type="pres">
      <dgm:prSet presAssocID="{0850F48C-E398-4826-A3B9-93592140AEA1}" presName="bgRect" presStyleLbl="bgShp" presStyleIdx="1" presStyleCnt="4"/>
      <dgm:spPr/>
    </dgm:pt>
    <dgm:pt modelId="{75AF275D-C18F-4B61-8501-6F519F2CA32F}" type="pres">
      <dgm:prSet presAssocID="{0850F48C-E398-4826-A3B9-93592140AEA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ngue Face with Solid Fill"/>
        </a:ext>
      </dgm:extLst>
    </dgm:pt>
    <dgm:pt modelId="{02E7B70F-7F92-4565-B0DA-BE82CD60DA3C}" type="pres">
      <dgm:prSet presAssocID="{0850F48C-E398-4826-A3B9-93592140AEA1}" presName="spaceRect" presStyleCnt="0"/>
      <dgm:spPr/>
    </dgm:pt>
    <dgm:pt modelId="{05DD910F-4FCF-405A-882C-24E459A7D6A5}" type="pres">
      <dgm:prSet presAssocID="{0850F48C-E398-4826-A3B9-93592140AEA1}" presName="parTx" presStyleLbl="revTx" presStyleIdx="1" presStyleCnt="4">
        <dgm:presLayoutVars>
          <dgm:chMax val="0"/>
          <dgm:chPref val="0"/>
        </dgm:presLayoutVars>
      </dgm:prSet>
      <dgm:spPr/>
    </dgm:pt>
    <dgm:pt modelId="{C9E38FB1-5DA3-48D0-950D-D3A084F12E0A}" type="pres">
      <dgm:prSet presAssocID="{C7E318BC-BB40-4169-A2E9-82E34EF12A00}" presName="sibTrans" presStyleCnt="0"/>
      <dgm:spPr/>
    </dgm:pt>
    <dgm:pt modelId="{29185FF4-2B5E-47E8-A0E8-183BC122EB8C}" type="pres">
      <dgm:prSet presAssocID="{B8882724-E076-4E12-A1E6-35967ADA1186}" presName="compNode" presStyleCnt="0"/>
      <dgm:spPr/>
    </dgm:pt>
    <dgm:pt modelId="{3082805F-CFE8-4543-BEB6-20E426CCCBC9}" type="pres">
      <dgm:prSet presAssocID="{B8882724-E076-4E12-A1E6-35967ADA1186}" presName="bgRect" presStyleLbl="bgShp" presStyleIdx="2" presStyleCnt="4" custScaleY="121197"/>
      <dgm:spPr/>
    </dgm:pt>
    <dgm:pt modelId="{B1E4234E-A90B-4DA9-B8C8-190C43FDA8D3}" type="pres">
      <dgm:prSet presAssocID="{B8882724-E076-4E12-A1E6-35967ADA11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1800C092-996B-44C8-B406-52E218BAAA0C}" type="pres">
      <dgm:prSet presAssocID="{B8882724-E076-4E12-A1E6-35967ADA1186}" presName="spaceRect" presStyleCnt="0"/>
      <dgm:spPr/>
    </dgm:pt>
    <dgm:pt modelId="{A3F52D36-1ED5-4639-B653-D5172CC78CA0}" type="pres">
      <dgm:prSet presAssocID="{B8882724-E076-4E12-A1E6-35967ADA1186}" presName="parTx" presStyleLbl="revTx" presStyleIdx="2" presStyleCnt="4">
        <dgm:presLayoutVars>
          <dgm:chMax val="0"/>
          <dgm:chPref val="0"/>
        </dgm:presLayoutVars>
      </dgm:prSet>
      <dgm:spPr/>
    </dgm:pt>
    <dgm:pt modelId="{7CF9FCE8-E355-4D4F-93CC-E0804A3E657B}" type="pres">
      <dgm:prSet presAssocID="{3020A540-C225-4ADC-9A8F-BA9097318AEA}" presName="sibTrans" presStyleCnt="0"/>
      <dgm:spPr/>
    </dgm:pt>
    <dgm:pt modelId="{6BE95F5E-30FA-463B-9EF2-2C91CBD48501}" type="pres">
      <dgm:prSet presAssocID="{261319B2-6C97-4252-91E0-9C254A1367C6}" presName="compNode" presStyleCnt="0"/>
      <dgm:spPr/>
    </dgm:pt>
    <dgm:pt modelId="{360C0CF9-4207-44CC-8EFE-7ACFC8471E81}" type="pres">
      <dgm:prSet presAssocID="{261319B2-6C97-4252-91E0-9C254A1367C6}" presName="bgRect" presStyleLbl="bgShp" presStyleIdx="3" presStyleCnt="4"/>
      <dgm:spPr/>
    </dgm:pt>
    <dgm:pt modelId="{C16A73F4-E6B0-43E9-B9FB-E1420D345BF6}" type="pres">
      <dgm:prSet presAssocID="{261319B2-6C97-4252-91E0-9C254A1367C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ine Decoration"/>
        </a:ext>
      </dgm:extLst>
    </dgm:pt>
    <dgm:pt modelId="{F01EDD52-1906-43F2-889B-F72D3C0FB427}" type="pres">
      <dgm:prSet presAssocID="{261319B2-6C97-4252-91E0-9C254A1367C6}" presName="spaceRect" presStyleCnt="0"/>
      <dgm:spPr/>
    </dgm:pt>
    <dgm:pt modelId="{030ED201-EA61-42C4-B1C5-190D2FB0E8AE}" type="pres">
      <dgm:prSet presAssocID="{261319B2-6C97-4252-91E0-9C254A1367C6}" presName="parTx" presStyleLbl="revTx" presStyleIdx="3" presStyleCnt="4">
        <dgm:presLayoutVars>
          <dgm:chMax val="0"/>
          <dgm:chPref val="0"/>
        </dgm:presLayoutVars>
      </dgm:prSet>
      <dgm:spPr/>
    </dgm:pt>
  </dgm:ptLst>
  <dgm:cxnLst>
    <dgm:cxn modelId="{25F46428-6806-4AC1-8B76-DF0F626665AD}" srcId="{6869A0F8-66AB-4809-BAD3-0616648A90F5}" destId="{B8882724-E076-4E12-A1E6-35967ADA1186}" srcOrd="2" destOrd="0" parTransId="{21ABDBD1-BF35-4FBA-B345-2A5F24E8B7C2}" sibTransId="{3020A540-C225-4ADC-9A8F-BA9097318AEA}"/>
    <dgm:cxn modelId="{DE66E561-0335-4AB6-AF2F-6B79BBF63E0F}" srcId="{6869A0F8-66AB-4809-BAD3-0616648A90F5}" destId="{45B85869-C486-4E68-BF56-730E488F7DDD}" srcOrd="0" destOrd="0" parTransId="{9D8D4FEC-A02C-4211-9710-D8E9F5DE3CF3}" sibTransId="{347807A4-7A49-4014-AAE7-5101AE40AC87}"/>
    <dgm:cxn modelId="{98BB117D-0FE6-4CAC-8168-B4F3F1116E3F}" type="presOf" srcId="{B8882724-E076-4E12-A1E6-35967ADA1186}" destId="{A3F52D36-1ED5-4639-B653-D5172CC78CA0}" srcOrd="0" destOrd="0" presId="urn:microsoft.com/office/officeart/2018/2/layout/IconVerticalSolidList"/>
    <dgm:cxn modelId="{639E358F-4682-4758-90C7-C9598259BC19}" type="presOf" srcId="{0850F48C-E398-4826-A3B9-93592140AEA1}" destId="{05DD910F-4FCF-405A-882C-24E459A7D6A5}" srcOrd="0" destOrd="0" presId="urn:microsoft.com/office/officeart/2018/2/layout/IconVerticalSolidList"/>
    <dgm:cxn modelId="{2559499C-739F-42BD-957E-3AB7BD642BD5}" srcId="{6869A0F8-66AB-4809-BAD3-0616648A90F5}" destId="{261319B2-6C97-4252-91E0-9C254A1367C6}" srcOrd="3" destOrd="0" parTransId="{F0CE8969-1EEA-4CD9-B40B-278304BCF6F3}" sibTransId="{CD7FD2CE-0292-482F-B06D-54E85D134CB7}"/>
    <dgm:cxn modelId="{F15EE2B1-7700-49B9-998A-8095CB41C8CA}" srcId="{6869A0F8-66AB-4809-BAD3-0616648A90F5}" destId="{0850F48C-E398-4826-A3B9-93592140AEA1}" srcOrd="1" destOrd="0" parTransId="{EF718ACB-C7C7-40F8-8688-EBF721FFB185}" sibTransId="{C7E318BC-BB40-4169-A2E9-82E34EF12A00}"/>
    <dgm:cxn modelId="{EB987EBF-B2C9-42E3-8C63-C0B5E48A39CD}" type="presOf" srcId="{6869A0F8-66AB-4809-BAD3-0616648A90F5}" destId="{83F3E79A-BCBE-4D98-B1BD-004EBB95340A}" srcOrd="0" destOrd="0" presId="urn:microsoft.com/office/officeart/2018/2/layout/IconVerticalSolidList"/>
    <dgm:cxn modelId="{63331AE6-58E2-49B9-A0F3-85F6DAF9909C}" type="presOf" srcId="{261319B2-6C97-4252-91E0-9C254A1367C6}" destId="{030ED201-EA61-42C4-B1C5-190D2FB0E8AE}" srcOrd="0" destOrd="0" presId="urn:microsoft.com/office/officeart/2018/2/layout/IconVerticalSolidList"/>
    <dgm:cxn modelId="{96F06CE7-5553-4473-8E1A-3D1D56DA483A}" type="presOf" srcId="{45B85869-C486-4E68-BF56-730E488F7DDD}" destId="{81C034CE-C72B-4313-839F-1FB8FA6A55D8}" srcOrd="0" destOrd="0" presId="urn:microsoft.com/office/officeart/2018/2/layout/IconVerticalSolidList"/>
    <dgm:cxn modelId="{5AF7A683-52D3-4852-8C93-0120661DD461}" type="presParOf" srcId="{83F3E79A-BCBE-4D98-B1BD-004EBB95340A}" destId="{F40431A7-20E0-4F8A-B5B3-39B4F21AE21E}" srcOrd="0" destOrd="0" presId="urn:microsoft.com/office/officeart/2018/2/layout/IconVerticalSolidList"/>
    <dgm:cxn modelId="{16D507A1-B158-4E17-9C99-7500EF52BE08}" type="presParOf" srcId="{F40431A7-20E0-4F8A-B5B3-39B4F21AE21E}" destId="{0F5E11CC-0DAD-4155-AF58-D944B48C9BBF}" srcOrd="0" destOrd="0" presId="urn:microsoft.com/office/officeart/2018/2/layout/IconVerticalSolidList"/>
    <dgm:cxn modelId="{01D697B9-1B2F-437F-B222-9F1A94BE3323}" type="presParOf" srcId="{F40431A7-20E0-4F8A-B5B3-39B4F21AE21E}" destId="{316AD7D1-B76A-4CF5-80CE-28C60F85E6D1}" srcOrd="1" destOrd="0" presId="urn:microsoft.com/office/officeart/2018/2/layout/IconVerticalSolidList"/>
    <dgm:cxn modelId="{7422B61E-DD71-4792-84EE-0F2A50C8C625}" type="presParOf" srcId="{F40431A7-20E0-4F8A-B5B3-39B4F21AE21E}" destId="{FBD6709D-D2AA-4C86-8DD5-0EDCC186ECBF}" srcOrd="2" destOrd="0" presId="urn:microsoft.com/office/officeart/2018/2/layout/IconVerticalSolidList"/>
    <dgm:cxn modelId="{BADE35D1-4FA8-4D3B-AEF3-CC1CF77E54EC}" type="presParOf" srcId="{F40431A7-20E0-4F8A-B5B3-39B4F21AE21E}" destId="{81C034CE-C72B-4313-839F-1FB8FA6A55D8}" srcOrd="3" destOrd="0" presId="urn:microsoft.com/office/officeart/2018/2/layout/IconVerticalSolidList"/>
    <dgm:cxn modelId="{585B12EB-482B-4FAB-8120-B0B0138E2136}" type="presParOf" srcId="{83F3E79A-BCBE-4D98-B1BD-004EBB95340A}" destId="{F3AFBDB6-BFDC-4FCB-A98A-408B10917BB8}" srcOrd="1" destOrd="0" presId="urn:microsoft.com/office/officeart/2018/2/layout/IconVerticalSolidList"/>
    <dgm:cxn modelId="{53773F6A-D3C9-4618-BB15-25138955C8B4}" type="presParOf" srcId="{83F3E79A-BCBE-4D98-B1BD-004EBB95340A}" destId="{0614BAE8-7946-4F44-A857-627774B16720}" srcOrd="2" destOrd="0" presId="urn:microsoft.com/office/officeart/2018/2/layout/IconVerticalSolidList"/>
    <dgm:cxn modelId="{67ABE786-04C3-49EA-8EFA-B5D3EE8061E8}" type="presParOf" srcId="{0614BAE8-7946-4F44-A857-627774B16720}" destId="{46EBA198-EC99-46F3-AA49-22B29C10A16F}" srcOrd="0" destOrd="0" presId="urn:microsoft.com/office/officeart/2018/2/layout/IconVerticalSolidList"/>
    <dgm:cxn modelId="{2D8432F4-117E-41DB-A42F-EA1DEB991223}" type="presParOf" srcId="{0614BAE8-7946-4F44-A857-627774B16720}" destId="{75AF275D-C18F-4B61-8501-6F519F2CA32F}" srcOrd="1" destOrd="0" presId="urn:microsoft.com/office/officeart/2018/2/layout/IconVerticalSolidList"/>
    <dgm:cxn modelId="{23A711F2-5F6A-4AB3-BEA1-3CBD7F967B99}" type="presParOf" srcId="{0614BAE8-7946-4F44-A857-627774B16720}" destId="{02E7B70F-7F92-4565-B0DA-BE82CD60DA3C}" srcOrd="2" destOrd="0" presId="urn:microsoft.com/office/officeart/2018/2/layout/IconVerticalSolidList"/>
    <dgm:cxn modelId="{CC1674FD-87F4-407F-833F-060EA614743D}" type="presParOf" srcId="{0614BAE8-7946-4F44-A857-627774B16720}" destId="{05DD910F-4FCF-405A-882C-24E459A7D6A5}" srcOrd="3" destOrd="0" presId="urn:microsoft.com/office/officeart/2018/2/layout/IconVerticalSolidList"/>
    <dgm:cxn modelId="{786BBF53-8E33-44B7-867B-18433273201C}" type="presParOf" srcId="{83F3E79A-BCBE-4D98-B1BD-004EBB95340A}" destId="{C9E38FB1-5DA3-48D0-950D-D3A084F12E0A}" srcOrd="3" destOrd="0" presId="urn:microsoft.com/office/officeart/2018/2/layout/IconVerticalSolidList"/>
    <dgm:cxn modelId="{99E2768B-A903-44CC-8925-CD24297FB284}" type="presParOf" srcId="{83F3E79A-BCBE-4D98-B1BD-004EBB95340A}" destId="{29185FF4-2B5E-47E8-A0E8-183BC122EB8C}" srcOrd="4" destOrd="0" presId="urn:microsoft.com/office/officeart/2018/2/layout/IconVerticalSolidList"/>
    <dgm:cxn modelId="{0F11BF05-3734-4AE3-B1F8-9E4A31D0A682}" type="presParOf" srcId="{29185FF4-2B5E-47E8-A0E8-183BC122EB8C}" destId="{3082805F-CFE8-4543-BEB6-20E426CCCBC9}" srcOrd="0" destOrd="0" presId="urn:microsoft.com/office/officeart/2018/2/layout/IconVerticalSolidList"/>
    <dgm:cxn modelId="{D83651FC-7489-4A4B-94AD-1DC492E8D810}" type="presParOf" srcId="{29185FF4-2B5E-47E8-A0E8-183BC122EB8C}" destId="{B1E4234E-A90B-4DA9-B8C8-190C43FDA8D3}" srcOrd="1" destOrd="0" presId="urn:microsoft.com/office/officeart/2018/2/layout/IconVerticalSolidList"/>
    <dgm:cxn modelId="{8F64C5B7-8AFF-4221-92F1-6FCABAF6D7E9}" type="presParOf" srcId="{29185FF4-2B5E-47E8-A0E8-183BC122EB8C}" destId="{1800C092-996B-44C8-B406-52E218BAAA0C}" srcOrd="2" destOrd="0" presId="urn:microsoft.com/office/officeart/2018/2/layout/IconVerticalSolidList"/>
    <dgm:cxn modelId="{A4BBA391-5770-4E90-9800-55BFA8BB8F7B}" type="presParOf" srcId="{29185FF4-2B5E-47E8-A0E8-183BC122EB8C}" destId="{A3F52D36-1ED5-4639-B653-D5172CC78CA0}" srcOrd="3" destOrd="0" presId="urn:microsoft.com/office/officeart/2018/2/layout/IconVerticalSolidList"/>
    <dgm:cxn modelId="{4B7EFA08-F1A0-498C-9377-0F56D27A7B0C}" type="presParOf" srcId="{83F3E79A-BCBE-4D98-B1BD-004EBB95340A}" destId="{7CF9FCE8-E355-4D4F-93CC-E0804A3E657B}" srcOrd="5" destOrd="0" presId="urn:microsoft.com/office/officeart/2018/2/layout/IconVerticalSolidList"/>
    <dgm:cxn modelId="{2415E566-6099-4AB7-918E-81D5F8CDF750}" type="presParOf" srcId="{83F3E79A-BCBE-4D98-B1BD-004EBB95340A}" destId="{6BE95F5E-30FA-463B-9EF2-2C91CBD48501}" srcOrd="6" destOrd="0" presId="urn:microsoft.com/office/officeart/2018/2/layout/IconVerticalSolidList"/>
    <dgm:cxn modelId="{2F2FB85B-5CDE-41C2-A7F8-9BBD24A97229}" type="presParOf" srcId="{6BE95F5E-30FA-463B-9EF2-2C91CBD48501}" destId="{360C0CF9-4207-44CC-8EFE-7ACFC8471E81}" srcOrd="0" destOrd="0" presId="urn:microsoft.com/office/officeart/2018/2/layout/IconVerticalSolidList"/>
    <dgm:cxn modelId="{6BF95324-5FED-419D-8F89-CCDCFEC06175}" type="presParOf" srcId="{6BE95F5E-30FA-463B-9EF2-2C91CBD48501}" destId="{C16A73F4-E6B0-43E9-B9FB-E1420D345BF6}" srcOrd="1" destOrd="0" presId="urn:microsoft.com/office/officeart/2018/2/layout/IconVerticalSolidList"/>
    <dgm:cxn modelId="{822CDF2D-452A-4358-9B33-B4333E59734A}" type="presParOf" srcId="{6BE95F5E-30FA-463B-9EF2-2C91CBD48501}" destId="{F01EDD52-1906-43F2-889B-F72D3C0FB427}" srcOrd="2" destOrd="0" presId="urn:microsoft.com/office/officeart/2018/2/layout/IconVerticalSolidList"/>
    <dgm:cxn modelId="{C17CB36F-7261-448E-9937-AF15E3C72780}" type="presParOf" srcId="{6BE95F5E-30FA-463B-9EF2-2C91CBD48501}" destId="{030ED201-EA61-42C4-B1C5-190D2FB0E8A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7BE20-80AE-48BB-8DA4-3833E9EF60F0}"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8A008EF-A209-4EEA-8528-4A72978F3AEA}">
      <dgm:prSet/>
      <dgm:spPr/>
      <dgm:t>
        <a:bodyPr/>
        <a:lstStyle/>
        <a:p>
          <a:r>
            <a:rPr lang="en-US" dirty="0"/>
            <a:t>Greet everyone you see and/or pass.</a:t>
          </a:r>
        </a:p>
      </dgm:t>
    </dgm:pt>
    <dgm:pt modelId="{96F5BA7C-46A6-4C61-B8B6-F0528F98567E}" type="parTrans" cxnId="{D1663155-D6CE-44DB-AB08-4ACE713AD8D9}">
      <dgm:prSet/>
      <dgm:spPr/>
      <dgm:t>
        <a:bodyPr/>
        <a:lstStyle/>
        <a:p>
          <a:endParaRPr lang="en-US"/>
        </a:p>
      </dgm:t>
    </dgm:pt>
    <dgm:pt modelId="{0AE61F00-4234-4B0F-8BF5-957810DE89AC}" type="sibTrans" cxnId="{D1663155-D6CE-44DB-AB08-4ACE713AD8D9}">
      <dgm:prSet/>
      <dgm:spPr/>
      <dgm:t>
        <a:bodyPr/>
        <a:lstStyle/>
        <a:p>
          <a:endParaRPr lang="en-US"/>
        </a:p>
      </dgm:t>
    </dgm:pt>
    <dgm:pt modelId="{7A59FC9A-5B6A-49C7-B496-E4671B72369C}">
      <dgm:prSet/>
      <dgm:spPr/>
      <dgm:t>
        <a:bodyPr/>
        <a:lstStyle/>
        <a:p>
          <a:r>
            <a:rPr lang="en-US" dirty="0"/>
            <a:t>Learn the names of the individuals in your care.</a:t>
          </a:r>
        </a:p>
      </dgm:t>
    </dgm:pt>
    <dgm:pt modelId="{BACCDFD0-DE33-4F6F-A9E9-A1B3836D8A3D}" type="parTrans" cxnId="{E726FCB3-DA33-40D5-8711-290348530831}">
      <dgm:prSet/>
      <dgm:spPr/>
      <dgm:t>
        <a:bodyPr/>
        <a:lstStyle/>
        <a:p>
          <a:endParaRPr lang="en-US"/>
        </a:p>
      </dgm:t>
    </dgm:pt>
    <dgm:pt modelId="{9652EA9A-A590-4BBA-AD3F-03F635E74C23}" type="sibTrans" cxnId="{E726FCB3-DA33-40D5-8711-290348530831}">
      <dgm:prSet/>
      <dgm:spPr/>
      <dgm:t>
        <a:bodyPr/>
        <a:lstStyle/>
        <a:p>
          <a:endParaRPr lang="en-US"/>
        </a:p>
      </dgm:t>
    </dgm:pt>
    <dgm:pt modelId="{821CCF22-B1A2-4220-8FB0-3363A4C8F5FC}">
      <dgm:prSet/>
      <dgm:spPr/>
      <dgm:t>
        <a:bodyPr/>
        <a:lstStyle/>
        <a:p>
          <a:r>
            <a:rPr lang="en-US" dirty="0"/>
            <a:t>Ask how their day is or went.</a:t>
          </a:r>
        </a:p>
      </dgm:t>
    </dgm:pt>
    <dgm:pt modelId="{E5B1263D-3034-4DA8-8EA3-670E88D4B3E4}" type="parTrans" cxnId="{45F35859-B180-40C8-95E2-625B3DED8185}">
      <dgm:prSet/>
      <dgm:spPr/>
      <dgm:t>
        <a:bodyPr/>
        <a:lstStyle/>
        <a:p>
          <a:endParaRPr lang="en-US"/>
        </a:p>
      </dgm:t>
    </dgm:pt>
    <dgm:pt modelId="{6F24E3AF-F6CC-42F9-AFC7-61E23C1FB7EF}" type="sibTrans" cxnId="{45F35859-B180-40C8-95E2-625B3DED8185}">
      <dgm:prSet/>
      <dgm:spPr/>
      <dgm:t>
        <a:bodyPr/>
        <a:lstStyle/>
        <a:p>
          <a:endParaRPr lang="en-US"/>
        </a:p>
      </dgm:t>
    </dgm:pt>
    <dgm:pt modelId="{7E05C6D7-52FA-41E8-ADDF-0CF807CE7964}">
      <dgm:prSet/>
      <dgm:spPr/>
      <dgm:t>
        <a:bodyPr/>
        <a:lstStyle/>
        <a:p>
          <a:r>
            <a:rPr lang="en-US" dirty="0"/>
            <a:t>Say hello, good morning, good afternoon, good evening.</a:t>
          </a:r>
        </a:p>
      </dgm:t>
    </dgm:pt>
    <dgm:pt modelId="{556C5DDF-66D7-4338-B1A9-04F8EF4E77F4}" type="parTrans" cxnId="{A29BDC73-4FFC-4544-9E35-92D1B34853D2}">
      <dgm:prSet/>
      <dgm:spPr/>
      <dgm:t>
        <a:bodyPr/>
        <a:lstStyle/>
        <a:p>
          <a:endParaRPr lang="en-US"/>
        </a:p>
      </dgm:t>
    </dgm:pt>
    <dgm:pt modelId="{19D2B7A0-FBCC-4165-AB43-FCA9D328381D}" type="sibTrans" cxnId="{A29BDC73-4FFC-4544-9E35-92D1B34853D2}">
      <dgm:prSet/>
      <dgm:spPr/>
      <dgm:t>
        <a:bodyPr/>
        <a:lstStyle/>
        <a:p>
          <a:endParaRPr lang="en-US"/>
        </a:p>
      </dgm:t>
    </dgm:pt>
    <dgm:pt modelId="{6933955B-AE04-48AC-999F-A86194F3C40B}">
      <dgm:prSet/>
      <dgm:spPr/>
      <dgm:t>
        <a:bodyPr/>
        <a:lstStyle/>
        <a:p>
          <a:r>
            <a:rPr lang="en-US" dirty="0"/>
            <a:t>Ask if you can be of assistance in any way.</a:t>
          </a:r>
        </a:p>
      </dgm:t>
    </dgm:pt>
    <dgm:pt modelId="{6CD881E7-329F-4158-B81C-60CE6817AF83}" type="parTrans" cxnId="{46B51EBC-7711-459D-95E7-4C240F4C2BE9}">
      <dgm:prSet/>
      <dgm:spPr/>
      <dgm:t>
        <a:bodyPr/>
        <a:lstStyle/>
        <a:p>
          <a:endParaRPr lang="en-US"/>
        </a:p>
      </dgm:t>
    </dgm:pt>
    <dgm:pt modelId="{6E815890-A109-4633-A2D7-CCD735E22D33}" type="sibTrans" cxnId="{46B51EBC-7711-459D-95E7-4C240F4C2BE9}">
      <dgm:prSet/>
      <dgm:spPr/>
      <dgm:t>
        <a:bodyPr/>
        <a:lstStyle/>
        <a:p>
          <a:endParaRPr lang="en-US"/>
        </a:p>
      </dgm:t>
    </dgm:pt>
    <dgm:pt modelId="{79471171-F83A-4C52-968C-3C20DE282D60}">
      <dgm:prSet/>
      <dgm:spPr/>
      <dgm:t>
        <a:bodyPr/>
        <a:lstStyle/>
        <a:p>
          <a:r>
            <a:rPr lang="en-US" dirty="0"/>
            <a:t>Be visible and available to your consumers.</a:t>
          </a:r>
        </a:p>
      </dgm:t>
    </dgm:pt>
    <dgm:pt modelId="{64AB790F-1C97-4EAA-9213-F78C9345648D}" type="parTrans" cxnId="{7F14E9CC-7037-4F77-A1D0-59DA3C176847}">
      <dgm:prSet/>
      <dgm:spPr/>
      <dgm:t>
        <a:bodyPr/>
        <a:lstStyle/>
        <a:p>
          <a:endParaRPr lang="en-US"/>
        </a:p>
      </dgm:t>
    </dgm:pt>
    <dgm:pt modelId="{284A67A9-4051-4945-B47B-BC85520D8AA7}" type="sibTrans" cxnId="{7F14E9CC-7037-4F77-A1D0-59DA3C176847}">
      <dgm:prSet/>
      <dgm:spPr/>
      <dgm:t>
        <a:bodyPr/>
        <a:lstStyle/>
        <a:p>
          <a:endParaRPr lang="en-US"/>
        </a:p>
      </dgm:t>
    </dgm:pt>
    <dgm:pt modelId="{26184E05-3F0A-4E90-B25B-7F8EDF77CF45}">
      <dgm:prSet/>
      <dgm:spPr/>
      <dgm:t>
        <a:bodyPr/>
        <a:lstStyle/>
        <a:p>
          <a:r>
            <a:rPr lang="en-US" dirty="0"/>
            <a:t>Exchange pleasantries and have conversations.</a:t>
          </a:r>
        </a:p>
      </dgm:t>
    </dgm:pt>
    <dgm:pt modelId="{BDAC5C55-D4DC-4468-8B77-BDD016754CD4}" type="parTrans" cxnId="{E9E1ACF3-6A67-4C41-AA3F-87440A908DA1}">
      <dgm:prSet/>
      <dgm:spPr/>
      <dgm:t>
        <a:bodyPr/>
        <a:lstStyle/>
        <a:p>
          <a:endParaRPr lang="en-US"/>
        </a:p>
      </dgm:t>
    </dgm:pt>
    <dgm:pt modelId="{1B29C2EA-3C7D-4D92-9763-56FC8D62339D}" type="sibTrans" cxnId="{E9E1ACF3-6A67-4C41-AA3F-87440A908DA1}">
      <dgm:prSet/>
      <dgm:spPr/>
      <dgm:t>
        <a:bodyPr/>
        <a:lstStyle/>
        <a:p>
          <a:endParaRPr lang="en-US"/>
        </a:p>
      </dgm:t>
    </dgm:pt>
    <dgm:pt modelId="{BDE4DD59-75AB-4232-8F0E-A6208608504F}">
      <dgm:prSet/>
      <dgm:spPr/>
      <dgm:t>
        <a:bodyPr/>
        <a:lstStyle/>
        <a:p>
          <a:r>
            <a:rPr lang="en-US" dirty="0"/>
            <a:t>Have meaningful engagements and activities.</a:t>
          </a:r>
        </a:p>
      </dgm:t>
    </dgm:pt>
    <dgm:pt modelId="{7F6727C3-CDE7-415D-80EB-EEEABF1444D9}" type="parTrans" cxnId="{F56CAF95-2D6D-4138-B5E5-84945B8C965E}">
      <dgm:prSet/>
      <dgm:spPr/>
      <dgm:t>
        <a:bodyPr/>
        <a:lstStyle/>
        <a:p>
          <a:endParaRPr lang="en-US"/>
        </a:p>
      </dgm:t>
    </dgm:pt>
    <dgm:pt modelId="{DACE6663-54D3-47FC-89BA-CC19AD7ACC6F}" type="sibTrans" cxnId="{F56CAF95-2D6D-4138-B5E5-84945B8C965E}">
      <dgm:prSet/>
      <dgm:spPr/>
      <dgm:t>
        <a:bodyPr/>
        <a:lstStyle/>
        <a:p>
          <a:endParaRPr lang="en-US"/>
        </a:p>
      </dgm:t>
    </dgm:pt>
    <dgm:pt modelId="{9218F1BE-4E9A-4088-9540-B26A29426A2C}">
      <dgm:prSet/>
      <dgm:spPr/>
      <dgm:t>
        <a:bodyPr/>
        <a:lstStyle/>
        <a:p>
          <a:r>
            <a:rPr lang="en-US" dirty="0"/>
            <a:t>LISTEN!</a:t>
          </a:r>
        </a:p>
      </dgm:t>
    </dgm:pt>
    <dgm:pt modelId="{2CA6A596-7526-4B5C-B635-04383F72EFBA}" type="parTrans" cxnId="{2B4D08E2-4C57-458F-8593-3395705511B9}">
      <dgm:prSet/>
      <dgm:spPr/>
      <dgm:t>
        <a:bodyPr/>
        <a:lstStyle/>
        <a:p>
          <a:endParaRPr lang="en-US"/>
        </a:p>
      </dgm:t>
    </dgm:pt>
    <dgm:pt modelId="{352B0607-CDA2-4555-843A-F50EC54B9396}" type="sibTrans" cxnId="{2B4D08E2-4C57-458F-8593-3395705511B9}">
      <dgm:prSet/>
      <dgm:spPr/>
      <dgm:t>
        <a:bodyPr/>
        <a:lstStyle/>
        <a:p>
          <a:endParaRPr lang="en-US"/>
        </a:p>
      </dgm:t>
    </dgm:pt>
    <dgm:pt modelId="{E1DD31A7-B678-44FB-88B3-A9F46D406644}">
      <dgm:prSet/>
      <dgm:spPr/>
      <dgm:t>
        <a:bodyPr/>
        <a:lstStyle/>
        <a:p>
          <a:r>
            <a:rPr lang="en-US" dirty="0"/>
            <a:t>Find opportunities to partner and work together.</a:t>
          </a:r>
        </a:p>
      </dgm:t>
    </dgm:pt>
    <dgm:pt modelId="{A665CEDB-90C5-4D3D-9CBF-FA3C8D67D7CA}" type="parTrans" cxnId="{614171D3-B3AF-4A58-BF72-43EAE82A7C79}">
      <dgm:prSet/>
      <dgm:spPr/>
      <dgm:t>
        <a:bodyPr/>
        <a:lstStyle/>
        <a:p>
          <a:endParaRPr lang="en-US"/>
        </a:p>
      </dgm:t>
    </dgm:pt>
    <dgm:pt modelId="{3A4CD1B2-1489-46AF-9D81-539E8E018BE4}" type="sibTrans" cxnId="{614171D3-B3AF-4A58-BF72-43EAE82A7C79}">
      <dgm:prSet/>
      <dgm:spPr/>
      <dgm:t>
        <a:bodyPr/>
        <a:lstStyle/>
        <a:p>
          <a:endParaRPr lang="en-US"/>
        </a:p>
      </dgm:t>
    </dgm:pt>
    <dgm:pt modelId="{A634513A-92A6-4849-9CBE-8214F90307EB}">
      <dgm:prSet/>
      <dgm:spPr/>
      <dgm:t>
        <a:bodyPr/>
        <a:lstStyle/>
        <a:p>
          <a:r>
            <a:rPr lang="en-US" dirty="0"/>
            <a:t>Build trust.</a:t>
          </a:r>
        </a:p>
      </dgm:t>
    </dgm:pt>
    <dgm:pt modelId="{A459FC9F-B415-47C4-9287-904AA85A9A10}" type="parTrans" cxnId="{9D10B9A2-B01C-4FFA-B6AA-078F4B2DCC0A}">
      <dgm:prSet/>
      <dgm:spPr/>
      <dgm:t>
        <a:bodyPr/>
        <a:lstStyle/>
        <a:p>
          <a:endParaRPr lang="en-US"/>
        </a:p>
      </dgm:t>
    </dgm:pt>
    <dgm:pt modelId="{102474E8-7D1E-4D13-8585-11334A03523B}" type="sibTrans" cxnId="{9D10B9A2-B01C-4FFA-B6AA-078F4B2DCC0A}">
      <dgm:prSet/>
      <dgm:spPr/>
      <dgm:t>
        <a:bodyPr/>
        <a:lstStyle/>
        <a:p>
          <a:endParaRPr lang="en-US"/>
        </a:p>
      </dgm:t>
    </dgm:pt>
    <dgm:pt modelId="{8EC3152D-28E9-4977-B2DD-337A251B4B6F}">
      <dgm:prSet/>
      <dgm:spPr/>
      <dgm:t>
        <a:bodyPr/>
        <a:lstStyle/>
        <a:p>
          <a:r>
            <a:rPr lang="en-US" dirty="0"/>
            <a:t>Promote empowerment.</a:t>
          </a:r>
        </a:p>
      </dgm:t>
    </dgm:pt>
    <dgm:pt modelId="{1BB07146-81C4-4C96-A520-82F7EBD13D6E}" type="parTrans" cxnId="{B9E34FE7-CAE6-4828-AA6B-888C38630A36}">
      <dgm:prSet/>
      <dgm:spPr/>
      <dgm:t>
        <a:bodyPr/>
        <a:lstStyle/>
        <a:p>
          <a:endParaRPr lang="en-US"/>
        </a:p>
      </dgm:t>
    </dgm:pt>
    <dgm:pt modelId="{F2A5234C-EC5E-4C7C-89C8-DC3C2D4AADA4}" type="sibTrans" cxnId="{B9E34FE7-CAE6-4828-AA6B-888C38630A36}">
      <dgm:prSet/>
      <dgm:spPr/>
      <dgm:t>
        <a:bodyPr/>
        <a:lstStyle/>
        <a:p>
          <a:endParaRPr lang="en-US"/>
        </a:p>
      </dgm:t>
    </dgm:pt>
    <dgm:pt modelId="{84A084EC-A5EF-4BCC-977B-6D75995CFD97}">
      <dgm:prSet/>
      <dgm:spPr/>
      <dgm:t>
        <a:bodyPr/>
        <a:lstStyle/>
        <a:p>
          <a:r>
            <a:rPr lang="en-US" dirty="0"/>
            <a:t>Encourage their voice and choice.</a:t>
          </a:r>
        </a:p>
      </dgm:t>
    </dgm:pt>
    <dgm:pt modelId="{2757ACDC-83F1-4FC7-A2FC-1D56A423734E}" type="parTrans" cxnId="{01B495FA-DC90-49A9-AC6A-7F7D0D92E97B}">
      <dgm:prSet/>
      <dgm:spPr/>
      <dgm:t>
        <a:bodyPr/>
        <a:lstStyle/>
        <a:p>
          <a:endParaRPr lang="en-US"/>
        </a:p>
      </dgm:t>
    </dgm:pt>
    <dgm:pt modelId="{91795CBB-1B4C-4CCD-B044-8B9E586CB7ED}" type="sibTrans" cxnId="{01B495FA-DC90-49A9-AC6A-7F7D0D92E97B}">
      <dgm:prSet/>
      <dgm:spPr/>
      <dgm:t>
        <a:bodyPr/>
        <a:lstStyle/>
        <a:p>
          <a:endParaRPr lang="en-US"/>
        </a:p>
      </dgm:t>
    </dgm:pt>
    <dgm:pt modelId="{145B0B3F-854E-47D4-B817-C7F05B02547C}">
      <dgm:prSet/>
      <dgm:spPr/>
      <dgm:t>
        <a:bodyPr/>
        <a:lstStyle/>
        <a:p>
          <a:r>
            <a:rPr lang="en-US" dirty="0"/>
            <a:t>Educate.</a:t>
          </a:r>
        </a:p>
      </dgm:t>
    </dgm:pt>
    <dgm:pt modelId="{0A4120E2-C98B-4FB5-BDE1-2B4287473DEC}" type="parTrans" cxnId="{9AF1A4C5-4444-4BFF-8A21-C0F38B90DCEB}">
      <dgm:prSet/>
      <dgm:spPr/>
      <dgm:t>
        <a:bodyPr/>
        <a:lstStyle/>
        <a:p>
          <a:endParaRPr lang="en-US"/>
        </a:p>
      </dgm:t>
    </dgm:pt>
    <dgm:pt modelId="{A10E8A1C-4F2D-4716-84CD-040F233E523B}" type="sibTrans" cxnId="{9AF1A4C5-4444-4BFF-8A21-C0F38B90DCEB}">
      <dgm:prSet/>
      <dgm:spPr/>
      <dgm:t>
        <a:bodyPr/>
        <a:lstStyle/>
        <a:p>
          <a:endParaRPr lang="en-US"/>
        </a:p>
      </dgm:t>
    </dgm:pt>
    <dgm:pt modelId="{33F15364-F7B3-4A02-BCD3-F6BB66A86011}">
      <dgm:prSet/>
      <dgm:spPr/>
      <dgm:t>
        <a:bodyPr/>
        <a:lstStyle/>
        <a:p>
          <a:r>
            <a:rPr lang="en-US" dirty="0"/>
            <a:t>Respect one another.</a:t>
          </a:r>
        </a:p>
      </dgm:t>
    </dgm:pt>
    <dgm:pt modelId="{2FC2F499-7F57-4D38-B080-CDDE8048BDD5}" type="parTrans" cxnId="{5528FE13-BE3C-4F39-8DFD-19E55BF22208}">
      <dgm:prSet/>
      <dgm:spPr/>
      <dgm:t>
        <a:bodyPr/>
        <a:lstStyle/>
        <a:p>
          <a:endParaRPr lang="en-US"/>
        </a:p>
      </dgm:t>
    </dgm:pt>
    <dgm:pt modelId="{E87A5D08-5976-44FA-9EBD-75E36522451E}" type="sibTrans" cxnId="{5528FE13-BE3C-4F39-8DFD-19E55BF22208}">
      <dgm:prSet/>
      <dgm:spPr/>
      <dgm:t>
        <a:bodyPr/>
        <a:lstStyle/>
        <a:p>
          <a:endParaRPr lang="en-US"/>
        </a:p>
      </dgm:t>
    </dgm:pt>
    <dgm:pt modelId="{16ACACF1-8F04-4B29-9E70-926B8F2D1ED0}">
      <dgm:prSet/>
      <dgm:spPr/>
      <dgm:t>
        <a:bodyPr/>
        <a:lstStyle/>
        <a:p>
          <a:r>
            <a:rPr lang="en-US" dirty="0"/>
            <a:t>Acknowledge effort.</a:t>
          </a:r>
        </a:p>
      </dgm:t>
    </dgm:pt>
    <dgm:pt modelId="{0BF1AF6E-02AB-40F7-BC62-4F53E99F96FF}" type="parTrans" cxnId="{A38DF2CD-58C6-46BA-9D11-C46C43AD6388}">
      <dgm:prSet/>
      <dgm:spPr/>
      <dgm:t>
        <a:bodyPr/>
        <a:lstStyle/>
        <a:p>
          <a:endParaRPr lang="en-US"/>
        </a:p>
      </dgm:t>
    </dgm:pt>
    <dgm:pt modelId="{31F52A74-2834-4A91-BD85-BA06CED1C265}" type="sibTrans" cxnId="{A38DF2CD-58C6-46BA-9D11-C46C43AD6388}">
      <dgm:prSet/>
      <dgm:spPr/>
      <dgm:t>
        <a:bodyPr/>
        <a:lstStyle/>
        <a:p>
          <a:endParaRPr lang="en-US"/>
        </a:p>
      </dgm:t>
    </dgm:pt>
    <dgm:pt modelId="{4A01BA59-7EC4-47D9-B9BB-372CF7C66211}">
      <dgm:prSet/>
      <dgm:spPr/>
      <dgm:t>
        <a:bodyPr/>
        <a:lstStyle/>
        <a:p>
          <a:r>
            <a:rPr lang="en-US" dirty="0"/>
            <a:t>Celebrate differences and accomplishments.</a:t>
          </a:r>
        </a:p>
      </dgm:t>
    </dgm:pt>
    <dgm:pt modelId="{F4E1DD48-B3AF-4440-9F10-D8D5D9BF48C3}" type="parTrans" cxnId="{8D88C150-54A3-4C2D-A9C4-EA4259C4B255}">
      <dgm:prSet/>
      <dgm:spPr/>
      <dgm:t>
        <a:bodyPr/>
        <a:lstStyle/>
        <a:p>
          <a:endParaRPr lang="en-US"/>
        </a:p>
      </dgm:t>
    </dgm:pt>
    <dgm:pt modelId="{900071C3-E79B-47F1-8572-17DEB55C7FEF}" type="sibTrans" cxnId="{8D88C150-54A3-4C2D-A9C4-EA4259C4B255}">
      <dgm:prSet/>
      <dgm:spPr/>
      <dgm:t>
        <a:bodyPr/>
        <a:lstStyle/>
        <a:p>
          <a:endParaRPr lang="en-US"/>
        </a:p>
      </dgm:t>
    </dgm:pt>
    <dgm:pt modelId="{D1E8AA58-4DED-48BA-A989-74CB17ED1E8D}">
      <dgm:prSet/>
      <dgm:spPr/>
      <dgm:t>
        <a:bodyPr/>
        <a:lstStyle/>
        <a:p>
          <a:r>
            <a:rPr lang="en-US" dirty="0"/>
            <a:t>Support each other through understanding.</a:t>
          </a:r>
        </a:p>
      </dgm:t>
    </dgm:pt>
    <dgm:pt modelId="{1F8D748E-A6FB-4F67-ACE8-F849CF3A2204}" type="parTrans" cxnId="{D5858FE0-358B-4F10-8E58-3148A3A5205B}">
      <dgm:prSet/>
      <dgm:spPr/>
      <dgm:t>
        <a:bodyPr/>
        <a:lstStyle/>
        <a:p>
          <a:endParaRPr lang="en-US"/>
        </a:p>
      </dgm:t>
    </dgm:pt>
    <dgm:pt modelId="{6AC289C7-97D2-4F42-9A84-233D93E93C44}" type="sibTrans" cxnId="{D5858FE0-358B-4F10-8E58-3148A3A5205B}">
      <dgm:prSet/>
      <dgm:spPr/>
      <dgm:t>
        <a:bodyPr/>
        <a:lstStyle/>
        <a:p>
          <a:endParaRPr lang="en-US"/>
        </a:p>
      </dgm:t>
    </dgm:pt>
    <dgm:pt modelId="{839CB135-88A7-44B9-AA28-522D57F6FBFB}" type="pres">
      <dgm:prSet presAssocID="{B037BE20-80AE-48BB-8DA4-3833E9EF60F0}" presName="diagram" presStyleCnt="0">
        <dgm:presLayoutVars>
          <dgm:dir/>
          <dgm:resizeHandles val="exact"/>
        </dgm:presLayoutVars>
      </dgm:prSet>
      <dgm:spPr/>
    </dgm:pt>
    <dgm:pt modelId="{B42FDDA5-E763-47A4-B946-649108FF5980}" type="pres">
      <dgm:prSet presAssocID="{A8A008EF-A209-4EEA-8528-4A72978F3AEA}" presName="node" presStyleLbl="node1" presStyleIdx="0" presStyleCnt="18">
        <dgm:presLayoutVars>
          <dgm:bulletEnabled val="1"/>
        </dgm:presLayoutVars>
      </dgm:prSet>
      <dgm:spPr/>
    </dgm:pt>
    <dgm:pt modelId="{A57CD5F9-1877-441C-97BB-582C12EFD23C}" type="pres">
      <dgm:prSet presAssocID="{0AE61F00-4234-4B0F-8BF5-957810DE89AC}" presName="sibTrans" presStyleCnt="0"/>
      <dgm:spPr/>
    </dgm:pt>
    <dgm:pt modelId="{CB361D60-B874-4633-B5E8-4320CC07041B}" type="pres">
      <dgm:prSet presAssocID="{7A59FC9A-5B6A-49C7-B496-E4671B72369C}" presName="node" presStyleLbl="node1" presStyleIdx="1" presStyleCnt="18">
        <dgm:presLayoutVars>
          <dgm:bulletEnabled val="1"/>
        </dgm:presLayoutVars>
      </dgm:prSet>
      <dgm:spPr/>
    </dgm:pt>
    <dgm:pt modelId="{342FD7DF-9FFB-42D2-824F-3534CF448678}" type="pres">
      <dgm:prSet presAssocID="{9652EA9A-A590-4BBA-AD3F-03F635E74C23}" presName="sibTrans" presStyleCnt="0"/>
      <dgm:spPr/>
    </dgm:pt>
    <dgm:pt modelId="{152B13F8-8A01-4D79-B466-CCB00CFE5E9F}" type="pres">
      <dgm:prSet presAssocID="{821CCF22-B1A2-4220-8FB0-3363A4C8F5FC}" presName="node" presStyleLbl="node1" presStyleIdx="2" presStyleCnt="18">
        <dgm:presLayoutVars>
          <dgm:bulletEnabled val="1"/>
        </dgm:presLayoutVars>
      </dgm:prSet>
      <dgm:spPr/>
    </dgm:pt>
    <dgm:pt modelId="{0F9A25A6-3FF0-4EEF-AD91-507B0CB8EFFC}" type="pres">
      <dgm:prSet presAssocID="{6F24E3AF-F6CC-42F9-AFC7-61E23C1FB7EF}" presName="sibTrans" presStyleCnt="0"/>
      <dgm:spPr/>
    </dgm:pt>
    <dgm:pt modelId="{D159A8FD-91A3-4813-A4DD-E7D7064AC2E5}" type="pres">
      <dgm:prSet presAssocID="{7E05C6D7-52FA-41E8-ADDF-0CF807CE7964}" presName="node" presStyleLbl="node1" presStyleIdx="3" presStyleCnt="18">
        <dgm:presLayoutVars>
          <dgm:bulletEnabled val="1"/>
        </dgm:presLayoutVars>
      </dgm:prSet>
      <dgm:spPr/>
    </dgm:pt>
    <dgm:pt modelId="{3BC0A4F0-09DE-47C7-B6F6-DF64074015F4}" type="pres">
      <dgm:prSet presAssocID="{19D2B7A0-FBCC-4165-AB43-FCA9D328381D}" presName="sibTrans" presStyleCnt="0"/>
      <dgm:spPr/>
    </dgm:pt>
    <dgm:pt modelId="{072F0E7D-5E70-49A4-99D0-41C6CA17750E}" type="pres">
      <dgm:prSet presAssocID="{6933955B-AE04-48AC-999F-A86194F3C40B}" presName="node" presStyleLbl="node1" presStyleIdx="4" presStyleCnt="18">
        <dgm:presLayoutVars>
          <dgm:bulletEnabled val="1"/>
        </dgm:presLayoutVars>
      </dgm:prSet>
      <dgm:spPr/>
    </dgm:pt>
    <dgm:pt modelId="{5DFC6902-4433-457E-B79E-F58438431F85}" type="pres">
      <dgm:prSet presAssocID="{6E815890-A109-4633-A2D7-CCD735E22D33}" presName="sibTrans" presStyleCnt="0"/>
      <dgm:spPr/>
    </dgm:pt>
    <dgm:pt modelId="{B38CB39A-2139-4671-B61A-E24EA1C00A81}" type="pres">
      <dgm:prSet presAssocID="{79471171-F83A-4C52-968C-3C20DE282D60}" presName="node" presStyleLbl="node1" presStyleIdx="5" presStyleCnt="18">
        <dgm:presLayoutVars>
          <dgm:bulletEnabled val="1"/>
        </dgm:presLayoutVars>
      </dgm:prSet>
      <dgm:spPr/>
    </dgm:pt>
    <dgm:pt modelId="{53B60E0D-28FE-4860-94B8-23C3274A8177}" type="pres">
      <dgm:prSet presAssocID="{284A67A9-4051-4945-B47B-BC85520D8AA7}" presName="sibTrans" presStyleCnt="0"/>
      <dgm:spPr/>
    </dgm:pt>
    <dgm:pt modelId="{D53CFC91-3360-4FD4-B1AC-DD2DE30704B5}" type="pres">
      <dgm:prSet presAssocID="{26184E05-3F0A-4E90-B25B-7F8EDF77CF45}" presName="node" presStyleLbl="node1" presStyleIdx="6" presStyleCnt="18">
        <dgm:presLayoutVars>
          <dgm:bulletEnabled val="1"/>
        </dgm:presLayoutVars>
      </dgm:prSet>
      <dgm:spPr/>
    </dgm:pt>
    <dgm:pt modelId="{B20C10C9-35D4-4BC2-BF95-40E935046B72}" type="pres">
      <dgm:prSet presAssocID="{1B29C2EA-3C7D-4D92-9763-56FC8D62339D}" presName="sibTrans" presStyleCnt="0"/>
      <dgm:spPr/>
    </dgm:pt>
    <dgm:pt modelId="{A607BC88-1618-4A2B-A5F8-CE6CBA5743DA}" type="pres">
      <dgm:prSet presAssocID="{BDE4DD59-75AB-4232-8F0E-A6208608504F}" presName="node" presStyleLbl="node1" presStyleIdx="7" presStyleCnt="18">
        <dgm:presLayoutVars>
          <dgm:bulletEnabled val="1"/>
        </dgm:presLayoutVars>
      </dgm:prSet>
      <dgm:spPr/>
    </dgm:pt>
    <dgm:pt modelId="{021761FD-8830-4574-915E-CADE4F0A236E}" type="pres">
      <dgm:prSet presAssocID="{DACE6663-54D3-47FC-89BA-CC19AD7ACC6F}" presName="sibTrans" presStyleCnt="0"/>
      <dgm:spPr/>
    </dgm:pt>
    <dgm:pt modelId="{CCCAA0C0-FAEF-43A7-A9B8-763F7929EEBF}" type="pres">
      <dgm:prSet presAssocID="{9218F1BE-4E9A-4088-9540-B26A29426A2C}" presName="node" presStyleLbl="node1" presStyleIdx="8" presStyleCnt="18">
        <dgm:presLayoutVars>
          <dgm:bulletEnabled val="1"/>
        </dgm:presLayoutVars>
      </dgm:prSet>
      <dgm:spPr/>
    </dgm:pt>
    <dgm:pt modelId="{E64988F6-0393-4B07-8FFE-ED3647B6DCEC}" type="pres">
      <dgm:prSet presAssocID="{352B0607-CDA2-4555-843A-F50EC54B9396}" presName="sibTrans" presStyleCnt="0"/>
      <dgm:spPr/>
    </dgm:pt>
    <dgm:pt modelId="{4C556330-628D-4A3E-A29A-7FBD78F699ED}" type="pres">
      <dgm:prSet presAssocID="{E1DD31A7-B678-44FB-88B3-A9F46D406644}" presName="node" presStyleLbl="node1" presStyleIdx="9" presStyleCnt="18">
        <dgm:presLayoutVars>
          <dgm:bulletEnabled val="1"/>
        </dgm:presLayoutVars>
      </dgm:prSet>
      <dgm:spPr/>
    </dgm:pt>
    <dgm:pt modelId="{3BC2E824-4922-4064-8564-4525480ACACD}" type="pres">
      <dgm:prSet presAssocID="{3A4CD1B2-1489-46AF-9D81-539E8E018BE4}" presName="sibTrans" presStyleCnt="0"/>
      <dgm:spPr/>
    </dgm:pt>
    <dgm:pt modelId="{109B5A8E-8BF0-4982-9630-0D86D50263F2}" type="pres">
      <dgm:prSet presAssocID="{A634513A-92A6-4849-9CBE-8214F90307EB}" presName="node" presStyleLbl="node1" presStyleIdx="10" presStyleCnt="18">
        <dgm:presLayoutVars>
          <dgm:bulletEnabled val="1"/>
        </dgm:presLayoutVars>
      </dgm:prSet>
      <dgm:spPr/>
    </dgm:pt>
    <dgm:pt modelId="{24FA807C-81B7-4995-B926-F7B2BB78A833}" type="pres">
      <dgm:prSet presAssocID="{102474E8-7D1E-4D13-8585-11334A03523B}" presName="sibTrans" presStyleCnt="0"/>
      <dgm:spPr/>
    </dgm:pt>
    <dgm:pt modelId="{EFB7EFE9-DB28-4412-A55E-C5E1C9B92604}" type="pres">
      <dgm:prSet presAssocID="{8EC3152D-28E9-4977-B2DD-337A251B4B6F}" presName="node" presStyleLbl="node1" presStyleIdx="11" presStyleCnt="18">
        <dgm:presLayoutVars>
          <dgm:bulletEnabled val="1"/>
        </dgm:presLayoutVars>
      </dgm:prSet>
      <dgm:spPr/>
    </dgm:pt>
    <dgm:pt modelId="{F29446DB-9902-4A37-BCB3-9F21541D667F}" type="pres">
      <dgm:prSet presAssocID="{F2A5234C-EC5E-4C7C-89C8-DC3C2D4AADA4}" presName="sibTrans" presStyleCnt="0"/>
      <dgm:spPr/>
    </dgm:pt>
    <dgm:pt modelId="{60DA0D85-EC79-42F6-8558-2F5B360E24F3}" type="pres">
      <dgm:prSet presAssocID="{84A084EC-A5EF-4BCC-977B-6D75995CFD97}" presName="node" presStyleLbl="node1" presStyleIdx="12" presStyleCnt="18">
        <dgm:presLayoutVars>
          <dgm:bulletEnabled val="1"/>
        </dgm:presLayoutVars>
      </dgm:prSet>
      <dgm:spPr/>
    </dgm:pt>
    <dgm:pt modelId="{0640FE4F-559E-4A3D-AA8B-82371ACB1477}" type="pres">
      <dgm:prSet presAssocID="{91795CBB-1B4C-4CCD-B044-8B9E586CB7ED}" presName="sibTrans" presStyleCnt="0"/>
      <dgm:spPr/>
    </dgm:pt>
    <dgm:pt modelId="{9154C162-9C76-4772-8E70-AB5B54C34DFD}" type="pres">
      <dgm:prSet presAssocID="{145B0B3F-854E-47D4-B817-C7F05B02547C}" presName="node" presStyleLbl="node1" presStyleIdx="13" presStyleCnt="18">
        <dgm:presLayoutVars>
          <dgm:bulletEnabled val="1"/>
        </dgm:presLayoutVars>
      </dgm:prSet>
      <dgm:spPr/>
    </dgm:pt>
    <dgm:pt modelId="{E88693AA-2398-4D08-BC04-39A73DC3642D}" type="pres">
      <dgm:prSet presAssocID="{A10E8A1C-4F2D-4716-84CD-040F233E523B}" presName="sibTrans" presStyleCnt="0"/>
      <dgm:spPr/>
    </dgm:pt>
    <dgm:pt modelId="{37A0B287-08F1-485D-9FFF-043EA4DA7AF1}" type="pres">
      <dgm:prSet presAssocID="{33F15364-F7B3-4A02-BCD3-F6BB66A86011}" presName="node" presStyleLbl="node1" presStyleIdx="14" presStyleCnt="18">
        <dgm:presLayoutVars>
          <dgm:bulletEnabled val="1"/>
        </dgm:presLayoutVars>
      </dgm:prSet>
      <dgm:spPr/>
    </dgm:pt>
    <dgm:pt modelId="{01A1797D-818F-4851-8855-BF0218B9904D}" type="pres">
      <dgm:prSet presAssocID="{E87A5D08-5976-44FA-9EBD-75E36522451E}" presName="sibTrans" presStyleCnt="0"/>
      <dgm:spPr/>
    </dgm:pt>
    <dgm:pt modelId="{F9BF5368-DAB8-4363-AF96-30A6A6B9AAF9}" type="pres">
      <dgm:prSet presAssocID="{16ACACF1-8F04-4B29-9E70-926B8F2D1ED0}" presName="node" presStyleLbl="node1" presStyleIdx="15" presStyleCnt="18">
        <dgm:presLayoutVars>
          <dgm:bulletEnabled val="1"/>
        </dgm:presLayoutVars>
      </dgm:prSet>
      <dgm:spPr/>
    </dgm:pt>
    <dgm:pt modelId="{82921A7A-CC6A-427D-BF56-B40D02786757}" type="pres">
      <dgm:prSet presAssocID="{31F52A74-2834-4A91-BD85-BA06CED1C265}" presName="sibTrans" presStyleCnt="0"/>
      <dgm:spPr/>
    </dgm:pt>
    <dgm:pt modelId="{93719091-88DB-44A2-B46F-B7B1CB2ACB82}" type="pres">
      <dgm:prSet presAssocID="{4A01BA59-7EC4-47D9-B9BB-372CF7C66211}" presName="node" presStyleLbl="node1" presStyleIdx="16" presStyleCnt="18">
        <dgm:presLayoutVars>
          <dgm:bulletEnabled val="1"/>
        </dgm:presLayoutVars>
      </dgm:prSet>
      <dgm:spPr/>
    </dgm:pt>
    <dgm:pt modelId="{8429968B-D064-40D1-83C2-878116300726}" type="pres">
      <dgm:prSet presAssocID="{900071C3-E79B-47F1-8572-17DEB55C7FEF}" presName="sibTrans" presStyleCnt="0"/>
      <dgm:spPr/>
    </dgm:pt>
    <dgm:pt modelId="{C5ECB814-E3CB-4146-86CE-9C312F6AAD39}" type="pres">
      <dgm:prSet presAssocID="{D1E8AA58-4DED-48BA-A989-74CB17ED1E8D}" presName="node" presStyleLbl="node1" presStyleIdx="17" presStyleCnt="18">
        <dgm:presLayoutVars>
          <dgm:bulletEnabled val="1"/>
        </dgm:presLayoutVars>
      </dgm:prSet>
      <dgm:spPr/>
    </dgm:pt>
  </dgm:ptLst>
  <dgm:cxnLst>
    <dgm:cxn modelId="{5528FE13-BE3C-4F39-8DFD-19E55BF22208}" srcId="{B037BE20-80AE-48BB-8DA4-3833E9EF60F0}" destId="{33F15364-F7B3-4A02-BCD3-F6BB66A86011}" srcOrd="14" destOrd="0" parTransId="{2FC2F499-7F57-4D38-B080-CDDE8048BDD5}" sibTransId="{E87A5D08-5976-44FA-9EBD-75E36522451E}"/>
    <dgm:cxn modelId="{806F6E14-9E25-44AC-9883-7AC3BF6FB1D2}" type="presOf" srcId="{33F15364-F7B3-4A02-BCD3-F6BB66A86011}" destId="{37A0B287-08F1-485D-9FFF-043EA4DA7AF1}" srcOrd="0" destOrd="0" presId="urn:microsoft.com/office/officeart/2005/8/layout/default"/>
    <dgm:cxn modelId="{06D5B031-0997-48EA-960D-A91C16AD3BC8}" type="presOf" srcId="{BDE4DD59-75AB-4232-8F0E-A6208608504F}" destId="{A607BC88-1618-4A2B-A5F8-CE6CBA5743DA}" srcOrd="0" destOrd="0" presId="urn:microsoft.com/office/officeart/2005/8/layout/default"/>
    <dgm:cxn modelId="{6DB57334-D7B1-42FC-8AE3-E29D173D01A8}" type="presOf" srcId="{9218F1BE-4E9A-4088-9540-B26A29426A2C}" destId="{CCCAA0C0-FAEF-43A7-A9B8-763F7929EEBF}" srcOrd="0" destOrd="0" presId="urn:microsoft.com/office/officeart/2005/8/layout/default"/>
    <dgm:cxn modelId="{2EB6313C-0788-4959-95C1-94B43F1E6507}" type="presOf" srcId="{16ACACF1-8F04-4B29-9E70-926B8F2D1ED0}" destId="{F9BF5368-DAB8-4363-AF96-30A6A6B9AAF9}" srcOrd="0" destOrd="0" presId="urn:microsoft.com/office/officeart/2005/8/layout/default"/>
    <dgm:cxn modelId="{133D9746-B865-418F-8471-64038B36CDE6}" type="presOf" srcId="{D1E8AA58-4DED-48BA-A989-74CB17ED1E8D}" destId="{C5ECB814-E3CB-4146-86CE-9C312F6AAD39}" srcOrd="0" destOrd="0" presId="urn:microsoft.com/office/officeart/2005/8/layout/default"/>
    <dgm:cxn modelId="{BA2E8647-9D14-4583-8A9E-21B4E5E03282}" type="presOf" srcId="{26184E05-3F0A-4E90-B25B-7F8EDF77CF45}" destId="{D53CFC91-3360-4FD4-B1AC-DD2DE30704B5}" srcOrd="0" destOrd="0" presId="urn:microsoft.com/office/officeart/2005/8/layout/default"/>
    <dgm:cxn modelId="{344D3C6D-B89C-45C3-83B4-02A0D7AF979F}" type="presOf" srcId="{6933955B-AE04-48AC-999F-A86194F3C40B}" destId="{072F0E7D-5E70-49A4-99D0-41C6CA17750E}" srcOrd="0" destOrd="0" presId="urn:microsoft.com/office/officeart/2005/8/layout/default"/>
    <dgm:cxn modelId="{22566F6F-EA40-403B-8EE9-65E6FA3DA557}" type="presOf" srcId="{B037BE20-80AE-48BB-8DA4-3833E9EF60F0}" destId="{839CB135-88A7-44B9-AA28-522D57F6FBFB}" srcOrd="0" destOrd="0" presId="urn:microsoft.com/office/officeart/2005/8/layout/default"/>
    <dgm:cxn modelId="{1C2A746F-ACB1-45EC-80C5-ED0561C118A6}" type="presOf" srcId="{7E05C6D7-52FA-41E8-ADDF-0CF807CE7964}" destId="{D159A8FD-91A3-4813-A4DD-E7D7064AC2E5}" srcOrd="0" destOrd="0" presId="urn:microsoft.com/office/officeart/2005/8/layout/default"/>
    <dgm:cxn modelId="{8D88C150-54A3-4C2D-A9C4-EA4259C4B255}" srcId="{B037BE20-80AE-48BB-8DA4-3833E9EF60F0}" destId="{4A01BA59-7EC4-47D9-B9BB-372CF7C66211}" srcOrd="16" destOrd="0" parTransId="{F4E1DD48-B3AF-4440-9F10-D8D5D9BF48C3}" sibTransId="{900071C3-E79B-47F1-8572-17DEB55C7FEF}"/>
    <dgm:cxn modelId="{A29BDC73-4FFC-4544-9E35-92D1B34853D2}" srcId="{B037BE20-80AE-48BB-8DA4-3833E9EF60F0}" destId="{7E05C6D7-52FA-41E8-ADDF-0CF807CE7964}" srcOrd="3" destOrd="0" parTransId="{556C5DDF-66D7-4338-B1A9-04F8EF4E77F4}" sibTransId="{19D2B7A0-FBCC-4165-AB43-FCA9D328381D}"/>
    <dgm:cxn modelId="{D1663155-D6CE-44DB-AB08-4ACE713AD8D9}" srcId="{B037BE20-80AE-48BB-8DA4-3833E9EF60F0}" destId="{A8A008EF-A209-4EEA-8528-4A72978F3AEA}" srcOrd="0" destOrd="0" parTransId="{96F5BA7C-46A6-4C61-B8B6-F0528F98567E}" sibTransId="{0AE61F00-4234-4B0F-8BF5-957810DE89AC}"/>
    <dgm:cxn modelId="{AEF2D677-D929-4BF5-A8EE-7D670BFC5D69}" type="presOf" srcId="{821CCF22-B1A2-4220-8FB0-3363A4C8F5FC}" destId="{152B13F8-8A01-4D79-B466-CCB00CFE5E9F}" srcOrd="0" destOrd="0" presId="urn:microsoft.com/office/officeart/2005/8/layout/default"/>
    <dgm:cxn modelId="{A795E058-F763-4DFB-A33F-21B80065A774}" type="presOf" srcId="{84A084EC-A5EF-4BCC-977B-6D75995CFD97}" destId="{60DA0D85-EC79-42F6-8558-2F5B360E24F3}" srcOrd="0" destOrd="0" presId="urn:microsoft.com/office/officeart/2005/8/layout/default"/>
    <dgm:cxn modelId="{CD7A1C59-D487-49FA-9F2B-B9E5D128D44C}" type="presOf" srcId="{7A59FC9A-5B6A-49C7-B496-E4671B72369C}" destId="{CB361D60-B874-4633-B5E8-4320CC07041B}" srcOrd="0" destOrd="0" presId="urn:microsoft.com/office/officeart/2005/8/layout/default"/>
    <dgm:cxn modelId="{45F35859-B180-40C8-95E2-625B3DED8185}" srcId="{B037BE20-80AE-48BB-8DA4-3833E9EF60F0}" destId="{821CCF22-B1A2-4220-8FB0-3363A4C8F5FC}" srcOrd="2" destOrd="0" parTransId="{E5B1263D-3034-4DA8-8EA3-670E88D4B3E4}" sibTransId="{6F24E3AF-F6CC-42F9-AFC7-61E23C1FB7EF}"/>
    <dgm:cxn modelId="{D202AD91-DE0D-4C8A-A42D-5701F8F73CF3}" type="presOf" srcId="{145B0B3F-854E-47D4-B817-C7F05B02547C}" destId="{9154C162-9C76-4772-8E70-AB5B54C34DFD}" srcOrd="0" destOrd="0" presId="urn:microsoft.com/office/officeart/2005/8/layout/default"/>
    <dgm:cxn modelId="{5F7B6A94-D9CA-438F-B426-D216127BB069}" type="presOf" srcId="{8EC3152D-28E9-4977-B2DD-337A251B4B6F}" destId="{EFB7EFE9-DB28-4412-A55E-C5E1C9B92604}" srcOrd="0" destOrd="0" presId="urn:microsoft.com/office/officeart/2005/8/layout/default"/>
    <dgm:cxn modelId="{F56CAF95-2D6D-4138-B5E5-84945B8C965E}" srcId="{B037BE20-80AE-48BB-8DA4-3833E9EF60F0}" destId="{BDE4DD59-75AB-4232-8F0E-A6208608504F}" srcOrd="7" destOrd="0" parTransId="{7F6727C3-CDE7-415D-80EB-EEEABF1444D9}" sibTransId="{DACE6663-54D3-47FC-89BA-CC19AD7ACC6F}"/>
    <dgm:cxn modelId="{9D10B9A2-B01C-4FFA-B6AA-078F4B2DCC0A}" srcId="{B037BE20-80AE-48BB-8DA4-3833E9EF60F0}" destId="{A634513A-92A6-4849-9CBE-8214F90307EB}" srcOrd="10" destOrd="0" parTransId="{A459FC9F-B415-47C4-9287-904AA85A9A10}" sibTransId="{102474E8-7D1E-4D13-8585-11334A03523B}"/>
    <dgm:cxn modelId="{97FBABB1-6D51-4347-9355-8D050F5666B6}" type="presOf" srcId="{E1DD31A7-B678-44FB-88B3-A9F46D406644}" destId="{4C556330-628D-4A3E-A29A-7FBD78F699ED}" srcOrd="0" destOrd="0" presId="urn:microsoft.com/office/officeart/2005/8/layout/default"/>
    <dgm:cxn modelId="{E726FCB3-DA33-40D5-8711-290348530831}" srcId="{B037BE20-80AE-48BB-8DA4-3833E9EF60F0}" destId="{7A59FC9A-5B6A-49C7-B496-E4671B72369C}" srcOrd="1" destOrd="0" parTransId="{BACCDFD0-DE33-4F6F-A9E9-A1B3836D8A3D}" sibTransId="{9652EA9A-A590-4BBA-AD3F-03F635E74C23}"/>
    <dgm:cxn modelId="{9515DBB7-2693-4AA4-829B-19B690DFCA73}" type="presOf" srcId="{A8A008EF-A209-4EEA-8528-4A72978F3AEA}" destId="{B42FDDA5-E763-47A4-B946-649108FF5980}" srcOrd="0" destOrd="0" presId="urn:microsoft.com/office/officeart/2005/8/layout/default"/>
    <dgm:cxn modelId="{46B51EBC-7711-459D-95E7-4C240F4C2BE9}" srcId="{B037BE20-80AE-48BB-8DA4-3833E9EF60F0}" destId="{6933955B-AE04-48AC-999F-A86194F3C40B}" srcOrd="4" destOrd="0" parTransId="{6CD881E7-329F-4158-B81C-60CE6817AF83}" sibTransId="{6E815890-A109-4633-A2D7-CCD735E22D33}"/>
    <dgm:cxn modelId="{9AF1A4C5-4444-4BFF-8A21-C0F38B90DCEB}" srcId="{B037BE20-80AE-48BB-8DA4-3833E9EF60F0}" destId="{145B0B3F-854E-47D4-B817-C7F05B02547C}" srcOrd="13" destOrd="0" parTransId="{0A4120E2-C98B-4FB5-BDE1-2B4287473DEC}" sibTransId="{A10E8A1C-4F2D-4716-84CD-040F233E523B}"/>
    <dgm:cxn modelId="{C96E31CC-51CC-4AA3-8103-F4AC07E66B35}" type="presOf" srcId="{A634513A-92A6-4849-9CBE-8214F90307EB}" destId="{109B5A8E-8BF0-4982-9630-0D86D50263F2}" srcOrd="0" destOrd="0" presId="urn:microsoft.com/office/officeart/2005/8/layout/default"/>
    <dgm:cxn modelId="{7F14E9CC-7037-4F77-A1D0-59DA3C176847}" srcId="{B037BE20-80AE-48BB-8DA4-3833E9EF60F0}" destId="{79471171-F83A-4C52-968C-3C20DE282D60}" srcOrd="5" destOrd="0" parTransId="{64AB790F-1C97-4EAA-9213-F78C9345648D}" sibTransId="{284A67A9-4051-4945-B47B-BC85520D8AA7}"/>
    <dgm:cxn modelId="{A38DF2CD-58C6-46BA-9D11-C46C43AD6388}" srcId="{B037BE20-80AE-48BB-8DA4-3833E9EF60F0}" destId="{16ACACF1-8F04-4B29-9E70-926B8F2D1ED0}" srcOrd="15" destOrd="0" parTransId="{0BF1AF6E-02AB-40F7-BC62-4F53E99F96FF}" sibTransId="{31F52A74-2834-4A91-BD85-BA06CED1C265}"/>
    <dgm:cxn modelId="{614171D3-B3AF-4A58-BF72-43EAE82A7C79}" srcId="{B037BE20-80AE-48BB-8DA4-3833E9EF60F0}" destId="{E1DD31A7-B678-44FB-88B3-A9F46D406644}" srcOrd="9" destOrd="0" parTransId="{A665CEDB-90C5-4D3D-9CBF-FA3C8D67D7CA}" sibTransId="{3A4CD1B2-1489-46AF-9D81-539E8E018BE4}"/>
    <dgm:cxn modelId="{D5858FE0-358B-4F10-8E58-3148A3A5205B}" srcId="{B037BE20-80AE-48BB-8DA4-3833E9EF60F0}" destId="{D1E8AA58-4DED-48BA-A989-74CB17ED1E8D}" srcOrd="17" destOrd="0" parTransId="{1F8D748E-A6FB-4F67-ACE8-F849CF3A2204}" sibTransId="{6AC289C7-97D2-4F42-9A84-233D93E93C44}"/>
    <dgm:cxn modelId="{2B4D08E2-4C57-458F-8593-3395705511B9}" srcId="{B037BE20-80AE-48BB-8DA4-3833E9EF60F0}" destId="{9218F1BE-4E9A-4088-9540-B26A29426A2C}" srcOrd="8" destOrd="0" parTransId="{2CA6A596-7526-4B5C-B635-04383F72EFBA}" sibTransId="{352B0607-CDA2-4555-843A-F50EC54B9396}"/>
    <dgm:cxn modelId="{B9E34FE7-CAE6-4828-AA6B-888C38630A36}" srcId="{B037BE20-80AE-48BB-8DA4-3833E9EF60F0}" destId="{8EC3152D-28E9-4977-B2DD-337A251B4B6F}" srcOrd="11" destOrd="0" parTransId="{1BB07146-81C4-4C96-A520-82F7EBD13D6E}" sibTransId="{F2A5234C-EC5E-4C7C-89C8-DC3C2D4AADA4}"/>
    <dgm:cxn modelId="{E9E1ACF3-6A67-4C41-AA3F-87440A908DA1}" srcId="{B037BE20-80AE-48BB-8DA4-3833E9EF60F0}" destId="{26184E05-3F0A-4E90-B25B-7F8EDF77CF45}" srcOrd="6" destOrd="0" parTransId="{BDAC5C55-D4DC-4468-8B77-BDD016754CD4}" sibTransId="{1B29C2EA-3C7D-4D92-9763-56FC8D62339D}"/>
    <dgm:cxn modelId="{CEFC3CF4-ECC7-4E3F-8CF1-D2DA9ECF770B}" type="presOf" srcId="{4A01BA59-7EC4-47D9-B9BB-372CF7C66211}" destId="{93719091-88DB-44A2-B46F-B7B1CB2ACB82}" srcOrd="0" destOrd="0" presId="urn:microsoft.com/office/officeart/2005/8/layout/default"/>
    <dgm:cxn modelId="{BDAC79F8-3225-498C-A9E3-87FEC5D669AC}" type="presOf" srcId="{79471171-F83A-4C52-968C-3C20DE282D60}" destId="{B38CB39A-2139-4671-B61A-E24EA1C00A81}" srcOrd="0" destOrd="0" presId="urn:microsoft.com/office/officeart/2005/8/layout/default"/>
    <dgm:cxn modelId="{01B495FA-DC90-49A9-AC6A-7F7D0D92E97B}" srcId="{B037BE20-80AE-48BB-8DA4-3833E9EF60F0}" destId="{84A084EC-A5EF-4BCC-977B-6D75995CFD97}" srcOrd="12" destOrd="0" parTransId="{2757ACDC-83F1-4FC7-A2FC-1D56A423734E}" sibTransId="{91795CBB-1B4C-4CCD-B044-8B9E586CB7ED}"/>
    <dgm:cxn modelId="{28239E7F-9F65-47D4-900E-1E97B9CA4253}" type="presParOf" srcId="{839CB135-88A7-44B9-AA28-522D57F6FBFB}" destId="{B42FDDA5-E763-47A4-B946-649108FF5980}" srcOrd="0" destOrd="0" presId="urn:microsoft.com/office/officeart/2005/8/layout/default"/>
    <dgm:cxn modelId="{D70267B5-C0B7-434D-BFAE-809C69ADFB05}" type="presParOf" srcId="{839CB135-88A7-44B9-AA28-522D57F6FBFB}" destId="{A57CD5F9-1877-441C-97BB-582C12EFD23C}" srcOrd="1" destOrd="0" presId="urn:microsoft.com/office/officeart/2005/8/layout/default"/>
    <dgm:cxn modelId="{E8C5F474-6C62-4FE1-A7B2-C1DEEEF0A5F8}" type="presParOf" srcId="{839CB135-88A7-44B9-AA28-522D57F6FBFB}" destId="{CB361D60-B874-4633-B5E8-4320CC07041B}" srcOrd="2" destOrd="0" presId="urn:microsoft.com/office/officeart/2005/8/layout/default"/>
    <dgm:cxn modelId="{2F40D063-F7B8-4779-A72E-51C12C9FBD0A}" type="presParOf" srcId="{839CB135-88A7-44B9-AA28-522D57F6FBFB}" destId="{342FD7DF-9FFB-42D2-824F-3534CF448678}" srcOrd="3" destOrd="0" presId="urn:microsoft.com/office/officeart/2005/8/layout/default"/>
    <dgm:cxn modelId="{63987B55-CA89-411D-9239-67CC40F663E9}" type="presParOf" srcId="{839CB135-88A7-44B9-AA28-522D57F6FBFB}" destId="{152B13F8-8A01-4D79-B466-CCB00CFE5E9F}" srcOrd="4" destOrd="0" presId="urn:microsoft.com/office/officeart/2005/8/layout/default"/>
    <dgm:cxn modelId="{5AAE5A43-70DF-4CBA-885E-91F385F48574}" type="presParOf" srcId="{839CB135-88A7-44B9-AA28-522D57F6FBFB}" destId="{0F9A25A6-3FF0-4EEF-AD91-507B0CB8EFFC}" srcOrd="5" destOrd="0" presId="urn:microsoft.com/office/officeart/2005/8/layout/default"/>
    <dgm:cxn modelId="{1B955AAC-4DEE-4C85-BC92-33E1C6920398}" type="presParOf" srcId="{839CB135-88A7-44B9-AA28-522D57F6FBFB}" destId="{D159A8FD-91A3-4813-A4DD-E7D7064AC2E5}" srcOrd="6" destOrd="0" presId="urn:microsoft.com/office/officeart/2005/8/layout/default"/>
    <dgm:cxn modelId="{02B0B102-43CC-48C8-81B8-D40841E81F4D}" type="presParOf" srcId="{839CB135-88A7-44B9-AA28-522D57F6FBFB}" destId="{3BC0A4F0-09DE-47C7-B6F6-DF64074015F4}" srcOrd="7" destOrd="0" presId="urn:microsoft.com/office/officeart/2005/8/layout/default"/>
    <dgm:cxn modelId="{86C6E665-133A-4E8B-A436-F5910D575F59}" type="presParOf" srcId="{839CB135-88A7-44B9-AA28-522D57F6FBFB}" destId="{072F0E7D-5E70-49A4-99D0-41C6CA17750E}" srcOrd="8" destOrd="0" presId="urn:microsoft.com/office/officeart/2005/8/layout/default"/>
    <dgm:cxn modelId="{FE3A8C5F-5A49-4A62-A2B6-0B0DBFFDADF0}" type="presParOf" srcId="{839CB135-88A7-44B9-AA28-522D57F6FBFB}" destId="{5DFC6902-4433-457E-B79E-F58438431F85}" srcOrd="9" destOrd="0" presId="urn:microsoft.com/office/officeart/2005/8/layout/default"/>
    <dgm:cxn modelId="{C4D2B823-F1B7-4BAE-BCB0-FCE3B522AD6C}" type="presParOf" srcId="{839CB135-88A7-44B9-AA28-522D57F6FBFB}" destId="{B38CB39A-2139-4671-B61A-E24EA1C00A81}" srcOrd="10" destOrd="0" presId="urn:microsoft.com/office/officeart/2005/8/layout/default"/>
    <dgm:cxn modelId="{ACFD7869-033A-46B3-87CB-D092D431DCFC}" type="presParOf" srcId="{839CB135-88A7-44B9-AA28-522D57F6FBFB}" destId="{53B60E0D-28FE-4860-94B8-23C3274A8177}" srcOrd="11" destOrd="0" presId="urn:microsoft.com/office/officeart/2005/8/layout/default"/>
    <dgm:cxn modelId="{CC8935D1-CCE4-4526-A26C-8DE8C808147B}" type="presParOf" srcId="{839CB135-88A7-44B9-AA28-522D57F6FBFB}" destId="{D53CFC91-3360-4FD4-B1AC-DD2DE30704B5}" srcOrd="12" destOrd="0" presId="urn:microsoft.com/office/officeart/2005/8/layout/default"/>
    <dgm:cxn modelId="{91539012-F9E9-4E21-B0FB-1CC7F3C5FB73}" type="presParOf" srcId="{839CB135-88A7-44B9-AA28-522D57F6FBFB}" destId="{B20C10C9-35D4-4BC2-BF95-40E935046B72}" srcOrd="13" destOrd="0" presId="urn:microsoft.com/office/officeart/2005/8/layout/default"/>
    <dgm:cxn modelId="{498DF92A-719E-40FC-A87F-4D9D4887984D}" type="presParOf" srcId="{839CB135-88A7-44B9-AA28-522D57F6FBFB}" destId="{A607BC88-1618-4A2B-A5F8-CE6CBA5743DA}" srcOrd="14" destOrd="0" presId="urn:microsoft.com/office/officeart/2005/8/layout/default"/>
    <dgm:cxn modelId="{6B615528-EF61-4D21-B7DC-21B587CEB4CA}" type="presParOf" srcId="{839CB135-88A7-44B9-AA28-522D57F6FBFB}" destId="{021761FD-8830-4574-915E-CADE4F0A236E}" srcOrd="15" destOrd="0" presId="urn:microsoft.com/office/officeart/2005/8/layout/default"/>
    <dgm:cxn modelId="{F252A636-F62F-41D0-B2BF-1E5BC1A29216}" type="presParOf" srcId="{839CB135-88A7-44B9-AA28-522D57F6FBFB}" destId="{CCCAA0C0-FAEF-43A7-A9B8-763F7929EEBF}" srcOrd="16" destOrd="0" presId="urn:microsoft.com/office/officeart/2005/8/layout/default"/>
    <dgm:cxn modelId="{3E1B22F9-C5E0-49C5-93B1-F1A1C20727D6}" type="presParOf" srcId="{839CB135-88A7-44B9-AA28-522D57F6FBFB}" destId="{E64988F6-0393-4B07-8FFE-ED3647B6DCEC}" srcOrd="17" destOrd="0" presId="urn:microsoft.com/office/officeart/2005/8/layout/default"/>
    <dgm:cxn modelId="{B8E11813-1072-4AE9-9EE7-E87BDA02B404}" type="presParOf" srcId="{839CB135-88A7-44B9-AA28-522D57F6FBFB}" destId="{4C556330-628D-4A3E-A29A-7FBD78F699ED}" srcOrd="18" destOrd="0" presId="urn:microsoft.com/office/officeart/2005/8/layout/default"/>
    <dgm:cxn modelId="{40B961EA-1167-4906-8628-221BABE7EB87}" type="presParOf" srcId="{839CB135-88A7-44B9-AA28-522D57F6FBFB}" destId="{3BC2E824-4922-4064-8564-4525480ACACD}" srcOrd="19" destOrd="0" presId="urn:microsoft.com/office/officeart/2005/8/layout/default"/>
    <dgm:cxn modelId="{2B70540A-80A1-494F-8B7C-9BA1CA82A84B}" type="presParOf" srcId="{839CB135-88A7-44B9-AA28-522D57F6FBFB}" destId="{109B5A8E-8BF0-4982-9630-0D86D50263F2}" srcOrd="20" destOrd="0" presId="urn:microsoft.com/office/officeart/2005/8/layout/default"/>
    <dgm:cxn modelId="{BD93792A-7ADD-4CD6-B5FF-C1B3F4FCB15A}" type="presParOf" srcId="{839CB135-88A7-44B9-AA28-522D57F6FBFB}" destId="{24FA807C-81B7-4995-B926-F7B2BB78A833}" srcOrd="21" destOrd="0" presId="urn:microsoft.com/office/officeart/2005/8/layout/default"/>
    <dgm:cxn modelId="{001DD916-D7DC-457B-9272-6E43209D5E0F}" type="presParOf" srcId="{839CB135-88A7-44B9-AA28-522D57F6FBFB}" destId="{EFB7EFE9-DB28-4412-A55E-C5E1C9B92604}" srcOrd="22" destOrd="0" presId="urn:microsoft.com/office/officeart/2005/8/layout/default"/>
    <dgm:cxn modelId="{C484792C-0A8C-4099-87D4-67F4F41F0C1E}" type="presParOf" srcId="{839CB135-88A7-44B9-AA28-522D57F6FBFB}" destId="{F29446DB-9902-4A37-BCB3-9F21541D667F}" srcOrd="23" destOrd="0" presId="urn:microsoft.com/office/officeart/2005/8/layout/default"/>
    <dgm:cxn modelId="{2EDB1974-62C3-435E-9B93-4A70AB2EEBF9}" type="presParOf" srcId="{839CB135-88A7-44B9-AA28-522D57F6FBFB}" destId="{60DA0D85-EC79-42F6-8558-2F5B360E24F3}" srcOrd="24" destOrd="0" presId="urn:microsoft.com/office/officeart/2005/8/layout/default"/>
    <dgm:cxn modelId="{CFA17E50-5BD8-4BFF-8770-C2312E69D927}" type="presParOf" srcId="{839CB135-88A7-44B9-AA28-522D57F6FBFB}" destId="{0640FE4F-559E-4A3D-AA8B-82371ACB1477}" srcOrd="25" destOrd="0" presId="urn:microsoft.com/office/officeart/2005/8/layout/default"/>
    <dgm:cxn modelId="{A53026DC-AA70-4F46-AD79-97BE0F0DE5D3}" type="presParOf" srcId="{839CB135-88A7-44B9-AA28-522D57F6FBFB}" destId="{9154C162-9C76-4772-8E70-AB5B54C34DFD}" srcOrd="26" destOrd="0" presId="urn:microsoft.com/office/officeart/2005/8/layout/default"/>
    <dgm:cxn modelId="{4AFC432E-2C09-43F2-AACA-3EAE075215AE}" type="presParOf" srcId="{839CB135-88A7-44B9-AA28-522D57F6FBFB}" destId="{E88693AA-2398-4D08-BC04-39A73DC3642D}" srcOrd="27" destOrd="0" presId="urn:microsoft.com/office/officeart/2005/8/layout/default"/>
    <dgm:cxn modelId="{2B68B485-2D37-4058-BB1D-23A8490DB0A4}" type="presParOf" srcId="{839CB135-88A7-44B9-AA28-522D57F6FBFB}" destId="{37A0B287-08F1-485D-9FFF-043EA4DA7AF1}" srcOrd="28" destOrd="0" presId="urn:microsoft.com/office/officeart/2005/8/layout/default"/>
    <dgm:cxn modelId="{8C2744B7-87D3-4805-B46B-D8A91C93802D}" type="presParOf" srcId="{839CB135-88A7-44B9-AA28-522D57F6FBFB}" destId="{01A1797D-818F-4851-8855-BF0218B9904D}" srcOrd="29" destOrd="0" presId="urn:microsoft.com/office/officeart/2005/8/layout/default"/>
    <dgm:cxn modelId="{0CA08899-5CDB-49E4-B86F-6A99B1BDC759}" type="presParOf" srcId="{839CB135-88A7-44B9-AA28-522D57F6FBFB}" destId="{F9BF5368-DAB8-4363-AF96-30A6A6B9AAF9}" srcOrd="30" destOrd="0" presId="urn:microsoft.com/office/officeart/2005/8/layout/default"/>
    <dgm:cxn modelId="{ED84F42C-4DAE-4E21-B80D-FD79ABEA550F}" type="presParOf" srcId="{839CB135-88A7-44B9-AA28-522D57F6FBFB}" destId="{82921A7A-CC6A-427D-BF56-B40D02786757}" srcOrd="31" destOrd="0" presId="urn:microsoft.com/office/officeart/2005/8/layout/default"/>
    <dgm:cxn modelId="{1664D7A9-1DB3-4A31-9C0D-7D89FEAE31C3}" type="presParOf" srcId="{839CB135-88A7-44B9-AA28-522D57F6FBFB}" destId="{93719091-88DB-44A2-B46F-B7B1CB2ACB82}" srcOrd="32" destOrd="0" presId="urn:microsoft.com/office/officeart/2005/8/layout/default"/>
    <dgm:cxn modelId="{EC7A257F-4C4F-4377-8056-A7800FD09C7B}" type="presParOf" srcId="{839CB135-88A7-44B9-AA28-522D57F6FBFB}" destId="{8429968B-D064-40D1-83C2-878116300726}" srcOrd="33" destOrd="0" presId="urn:microsoft.com/office/officeart/2005/8/layout/default"/>
    <dgm:cxn modelId="{A47CC03B-67BF-4021-B41C-B56E8ABE0C3E}" type="presParOf" srcId="{839CB135-88A7-44B9-AA28-522D57F6FBFB}" destId="{C5ECB814-E3CB-4146-86CE-9C312F6AAD39}" srcOrd="3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668DC8-F52B-4583-BFFD-9F77A858CAE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68FCCA2-E7BF-4136-AABD-0D0C364E9E47}">
      <dgm:prSet/>
      <dgm:spPr/>
      <dgm:t>
        <a:bodyPr/>
        <a:lstStyle/>
        <a:p>
          <a:r>
            <a:rPr lang="en-US" dirty="0"/>
            <a:t>Stephanie Arciga</a:t>
          </a:r>
        </a:p>
      </dgm:t>
    </dgm:pt>
    <dgm:pt modelId="{F835EB7D-B0CC-4879-945C-F0F562D4C3CB}" type="parTrans" cxnId="{741B21CC-4F21-411E-A87C-0CAF7BEC8F50}">
      <dgm:prSet/>
      <dgm:spPr/>
      <dgm:t>
        <a:bodyPr/>
        <a:lstStyle/>
        <a:p>
          <a:endParaRPr lang="en-US"/>
        </a:p>
      </dgm:t>
    </dgm:pt>
    <dgm:pt modelId="{EB683D80-3ED3-42BD-8183-C9ADFFE868EE}" type="sibTrans" cxnId="{741B21CC-4F21-411E-A87C-0CAF7BEC8F50}">
      <dgm:prSet/>
      <dgm:spPr/>
      <dgm:t>
        <a:bodyPr/>
        <a:lstStyle/>
        <a:p>
          <a:endParaRPr lang="en-US"/>
        </a:p>
      </dgm:t>
    </dgm:pt>
    <dgm:pt modelId="{73A4E0AD-D445-4D3C-92EA-5323B84F83D6}">
      <dgm:prSet/>
      <dgm:spPr/>
      <dgm:t>
        <a:bodyPr/>
        <a:lstStyle/>
        <a:p>
          <a:r>
            <a:rPr lang="en-US" dirty="0">
              <a:hlinkClick xmlns:r="http://schemas.openxmlformats.org/officeDocument/2006/relationships" r:id="rId1"/>
            </a:rPr>
            <a:t>arcigas@co.yamhill.or.us</a:t>
          </a:r>
          <a:endParaRPr lang="en-US" dirty="0"/>
        </a:p>
      </dgm:t>
    </dgm:pt>
    <dgm:pt modelId="{5FFB2596-E1C1-4ED8-BD66-337012F82F5B}" type="parTrans" cxnId="{115FBA86-24AB-4E34-968F-BC3490BE1157}">
      <dgm:prSet/>
      <dgm:spPr/>
      <dgm:t>
        <a:bodyPr/>
        <a:lstStyle/>
        <a:p>
          <a:endParaRPr lang="en-US"/>
        </a:p>
      </dgm:t>
    </dgm:pt>
    <dgm:pt modelId="{A246162E-E086-4562-8068-B87283CD0F61}" type="sibTrans" cxnId="{115FBA86-24AB-4E34-968F-BC3490BE1157}">
      <dgm:prSet/>
      <dgm:spPr/>
      <dgm:t>
        <a:bodyPr/>
        <a:lstStyle/>
        <a:p>
          <a:endParaRPr lang="en-US"/>
        </a:p>
      </dgm:t>
    </dgm:pt>
    <dgm:pt modelId="{AC1149D7-C221-437F-94C6-229414CBD0FA}">
      <dgm:prSet/>
      <dgm:spPr/>
      <dgm:t>
        <a:bodyPr/>
        <a:lstStyle/>
        <a:p>
          <a:r>
            <a:rPr lang="en-US" dirty="0"/>
            <a:t>971-267-6391</a:t>
          </a:r>
        </a:p>
      </dgm:t>
    </dgm:pt>
    <dgm:pt modelId="{D3828DC8-B03F-4C38-AC91-637DD74AEC6C}" type="parTrans" cxnId="{A5178F30-57DC-47AC-B5E1-4AA2FF81638A}">
      <dgm:prSet/>
      <dgm:spPr/>
      <dgm:t>
        <a:bodyPr/>
        <a:lstStyle/>
        <a:p>
          <a:endParaRPr lang="en-US"/>
        </a:p>
      </dgm:t>
    </dgm:pt>
    <dgm:pt modelId="{38754481-B411-4A4E-83BD-48602A8804D6}" type="sibTrans" cxnId="{A5178F30-57DC-47AC-B5E1-4AA2FF81638A}">
      <dgm:prSet/>
      <dgm:spPr/>
      <dgm:t>
        <a:bodyPr/>
        <a:lstStyle/>
        <a:p>
          <a:endParaRPr lang="en-US"/>
        </a:p>
      </dgm:t>
    </dgm:pt>
    <dgm:pt modelId="{79A54DAD-C0AC-45B0-ACED-125C167EB9DD}" type="pres">
      <dgm:prSet presAssocID="{25668DC8-F52B-4583-BFFD-9F77A858CAEC}" presName="linear" presStyleCnt="0">
        <dgm:presLayoutVars>
          <dgm:animLvl val="lvl"/>
          <dgm:resizeHandles val="exact"/>
        </dgm:presLayoutVars>
      </dgm:prSet>
      <dgm:spPr/>
    </dgm:pt>
    <dgm:pt modelId="{43C5D1D9-B75D-41DC-9A2A-0DA6205B9F84}" type="pres">
      <dgm:prSet presAssocID="{D68FCCA2-E7BF-4136-AABD-0D0C364E9E47}" presName="parentText" presStyleLbl="node1" presStyleIdx="0" presStyleCnt="3">
        <dgm:presLayoutVars>
          <dgm:chMax val="0"/>
          <dgm:bulletEnabled val="1"/>
        </dgm:presLayoutVars>
      </dgm:prSet>
      <dgm:spPr/>
    </dgm:pt>
    <dgm:pt modelId="{D90EA5A0-9AE1-4141-BD0E-49EE9736F7B1}" type="pres">
      <dgm:prSet presAssocID="{EB683D80-3ED3-42BD-8183-C9ADFFE868EE}" presName="spacer" presStyleCnt="0"/>
      <dgm:spPr/>
    </dgm:pt>
    <dgm:pt modelId="{0518011C-1C42-4BCA-96D7-1CCB636265FC}" type="pres">
      <dgm:prSet presAssocID="{73A4E0AD-D445-4D3C-92EA-5323B84F83D6}" presName="parentText" presStyleLbl="node1" presStyleIdx="1" presStyleCnt="3">
        <dgm:presLayoutVars>
          <dgm:chMax val="0"/>
          <dgm:bulletEnabled val="1"/>
        </dgm:presLayoutVars>
      </dgm:prSet>
      <dgm:spPr/>
    </dgm:pt>
    <dgm:pt modelId="{EBD59C8C-9D59-4303-BA6B-60F6375D7C0C}" type="pres">
      <dgm:prSet presAssocID="{A246162E-E086-4562-8068-B87283CD0F61}" presName="spacer" presStyleCnt="0"/>
      <dgm:spPr/>
    </dgm:pt>
    <dgm:pt modelId="{063148B5-2E62-4CA0-9F63-2633A25D9EE5}" type="pres">
      <dgm:prSet presAssocID="{AC1149D7-C221-437F-94C6-229414CBD0FA}" presName="parentText" presStyleLbl="node1" presStyleIdx="2" presStyleCnt="3">
        <dgm:presLayoutVars>
          <dgm:chMax val="0"/>
          <dgm:bulletEnabled val="1"/>
        </dgm:presLayoutVars>
      </dgm:prSet>
      <dgm:spPr/>
    </dgm:pt>
  </dgm:ptLst>
  <dgm:cxnLst>
    <dgm:cxn modelId="{A5178F30-57DC-47AC-B5E1-4AA2FF81638A}" srcId="{25668DC8-F52B-4583-BFFD-9F77A858CAEC}" destId="{AC1149D7-C221-437F-94C6-229414CBD0FA}" srcOrd="2" destOrd="0" parTransId="{D3828DC8-B03F-4C38-AC91-637DD74AEC6C}" sibTransId="{38754481-B411-4A4E-83BD-48602A8804D6}"/>
    <dgm:cxn modelId="{FEF3E13D-AACB-43EF-B90A-91C1B6DDD8BE}" type="presOf" srcId="{AC1149D7-C221-437F-94C6-229414CBD0FA}" destId="{063148B5-2E62-4CA0-9F63-2633A25D9EE5}" srcOrd="0" destOrd="0" presId="urn:microsoft.com/office/officeart/2005/8/layout/vList2"/>
    <dgm:cxn modelId="{115FBA86-24AB-4E34-968F-BC3490BE1157}" srcId="{25668DC8-F52B-4583-BFFD-9F77A858CAEC}" destId="{73A4E0AD-D445-4D3C-92EA-5323B84F83D6}" srcOrd="1" destOrd="0" parTransId="{5FFB2596-E1C1-4ED8-BD66-337012F82F5B}" sibTransId="{A246162E-E086-4562-8068-B87283CD0F61}"/>
    <dgm:cxn modelId="{EBE43AA9-BD94-4115-89F9-B91690485740}" type="presOf" srcId="{25668DC8-F52B-4583-BFFD-9F77A858CAEC}" destId="{79A54DAD-C0AC-45B0-ACED-125C167EB9DD}" srcOrd="0" destOrd="0" presId="urn:microsoft.com/office/officeart/2005/8/layout/vList2"/>
    <dgm:cxn modelId="{741B21CC-4F21-411E-A87C-0CAF7BEC8F50}" srcId="{25668DC8-F52B-4583-BFFD-9F77A858CAEC}" destId="{D68FCCA2-E7BF-4136-AABD-0D0C364E9E47}" srcOrd="0" destOrd="0" parTransId="{F835EB7D-B0CC-4879-945C-F0F562D4C3CB}" sibTransId="{EB683D80-3ED3-42BD-8183-C9ADFFE868EE}"/>
    <dgm:cxn modelId="{7B5585ED-E8B4-4836-92B4-3253AE1AA6C7}" type="presOf" srcId="{73A4E0AD-D445-4D3C-92EA-5323B84F83D6}" destId="{0518011C-1C42-4BCA-96D7-1CCB636265FC}" srcOrd="0" destOrd="0" presId="urn:microsoft.com/office/officeart/2005/8/layout/vList2"/>
    <dgm:cxn modelId="{4A0835F3-57FB-4EB8-AC2E-D2EA11DD28B3}" type="presOf" srcId="{D68FCCA2-E7BF-4136-AABD-0D0C364E9E47}" destId="{43C5D1D9-B75D-41DC-9A2A-0DA6205B9F84}" srcOrd="0" destOrd="0" presId="urn:microsoft.com/office/officeart/2005/8/layout/vList2"/>
    <dgm:cxn modelId="{15A74BCD-1232-49AA-A233-713523875281}" type="presParOf" srcId="{79A54DAD-C0AC-45B0-ACED-125C167EB9DD}" destId="{43C5D1D9-B75D-41DC-9A2A-0DA6205B9F84}" srcOrd="0" destOrd="0" presId="urn:microsoft.com/office/officeart/2005/8/layout/vList2"/>
    <dgm:cxn modelId="{51D93E2D-DC9F-404B-A9E7-2E4D2ECC3F93}" type="presParOf" srcId="{79A54DAD-C0AC-45B0-ACED-125C167EB9DD}" destId="{D90EA5A0-9AE1-4141-BD0E-49EE9736F7B1}" srcOrd="1" destOrd="0" presId="urn:microsoft.com/office/officeart/2005/8/layout/vList2"/>
    <dgm:cxn modelId="{8933B2F4-C50C-4431-99C3-40BCFC86929F}" type="presParOf" srcId="{79A54DAD-C0AC-45B0-ACED-125C167EB9DD}" destId="{0518011C-1C42-4BCA-96D7-1CCB636265FC}" srcOrd="2" destOrd="0" presId="urn:microsoft.com/office/officeart/2005/8/layout/vList2"/>
    <dgm:cxn modelId="{AFDD12B0-FF04-4ACA-9D37-322EE18665F8}" type="presParOf" srcId="{79A54DAD-C0AC-45B0-ACED-125C167EB9DD}" destId="{EBD59C8C-9D59-4303-BA6B-60F6375D7C0C}" srcOrd="3" destOrd="0" presId="urn:microsoft.com/office/officeart/2005/8/layout/vList2"/>
    <dgm:cxn modelId="{37A423F5-3759-410E-8CF8-D5BCFAFD2034}" type="presParOf" srcId="{79A54DAD-C0AC-45B0-ACED-125C167EB9DD}" destId="{063148B5-2E62-4CA0-9F63-2633A25D9EE5}"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E11CC-0DAD-4155-AF58-D944B48C9BBF}">
      <dsp:nvSpPr>
        <dsp:cNvPr id="0" name=""/>
        <dsp:cNvSpPr/>
      </dsp:nvSpPr>
      <dsp:spPr>
        <a:xfrm>
          <a:off x="0" y="46427"/>
          <a:ext cx="6572250" cy="10575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AD7D1-B76A-4CF5-80CE-28C60F85E6D1}">
      <dsp:nvSpPr>
        <dsp:cNvPr id="0" name=""/>
        <dsp:cNvSpPr/>
      </dsp:nvSpPr>
      <dsp:spPr>
        <a:xfrm>
          <a:off x="319894" y="284365"/>
          <a:ext cx="582194" cy="581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034CE-C72B-4313-839F-1FB8FA6A55D8}">
      <dsp:nvSpPr>
        <dsp:cNvPr id="0" name=""/>
        <dsp:cNvSpPr/>
      </dsp:nvSpPr>
      <dsp:spPr>
        <a:xfrm>
          <a:off x="1221983" y="46427"/>
          <a:ext cx="5313254" cy="112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4" tIns="118914" rIns="118914" bIns="118914" numCol="1" spcCol="1270" anchor="ctr" anchorCtr="0">
          <a:noAutofit/>
        </a:bodyPr>
        <a:lstStyle/>
        <a:p>
          <a:pPr marL="0" lvl="0" indent="0" algn="l" defTabSz="622300">
            <a:lnSpc>
              <a:spcPct val="90000"/>
            </a:lnSpc>
            <a:spcBef>
              <a:spcPct val="0"/>
            </a:spcBef>
            <a:spcAft>
              <a:spcPct val="35000"/>
            </a:spcAft>
            <a:buNone/>
          </a:pPr>
          <a:r>
            <a:rPr lang="en-US" sz="1400" b="1" kern="1200" dirty="0"/>
            <a:t>Physiological </a:t>
          </a:r>
          <a:r>
            <a:rPr lang="en-US" sz="1400" kern="1200" dirty="0"/>
            <a:t>- such as feeling full or satisfied, feeling pain, having skips in your heart [that can mean you have less oxygen to the brain], low blood sugar so you feel really hungry and can’t think, needing to go to the bathroom, etc.</a:t>
          </a:r>
        </a:p>
      </dsp:txBody>
      <dsp:txXfrm>
        <a:off x="1221983" y="46427"/>
        <a:ext cx="5313254" cy="1123595"/>
      </dsp:txXfrm>
    </dsp:sp>
    <dsp:sp modelId="{46EBA198-EC99-46F3-AA49-22B29C10A16F}">
      <dsp:nvSpPr>
        <dsp:cNvPr id="0" name=""/>
        <dsp:cNvSpPr/>
      </dsp:nvSpPr>
      <dsp:spPr>
        <a:xfrm>
          <a:off x="0" y="1450922"/>
          <a:ext cx="6572250" cy="10575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F275D-C18F-4B61-8501-6F519F2CA32F}">
      <dsp:nvSpPr>
        <dsp:cNvPr id="0" name=""/>
        <dsp:cNvSpPr/>
      </dsp:nvSpPr>
      <dsp:spPr>
        <a:xfrm>
          <a:off x="319894" y="1688860"/>
          <a:ext cx="582194" cy="581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DD910F-4FCF-405A-882C-24E459A7D6A5}">
      <dsp:nvSpPr>
        <dsp:cNvPr id="0" name=""/>
        <dsp:cNvSpPr/>
      </dsp:nvSpPr>
      <dsp:spPr>
        <a:xfrm>
          <a:off x="1221983" y="1450922"/>
          <a:ext cx="5313254" cy="112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4" tIns="118914" rIns="118914" bIns="118914" numCol="1" spcCol="1270" anchor="ctr" anchorCtr="0">
          <a:noAutofit/>
        </a:bodyPr>
        <a:lstStyle/>
        <a:p>
          <a:pPr marL="0" lvl="0" indent="0" algn="l" defTabSz="622300">
            <a:lnSpc>
              <a:spcPct val="90000"/>
            </a:lnSpc>
            <a:spcBef>
              <a:spcPct val="0"/>
            </a:spcBef>
            <a:spcAft>
              <a:spcPct val="35000"/>
            </a:spcAft>
            <a:buNone/>
          </a:pPr>
          <a:r>
            <a:rPr lang="en-US" sz="1400" b="1" kern="1200" dirty="0"/>
            <a:t>Social -</a:t>
          </a:r>
          <a:r>
            <a:rPr lang="en-US" sz="1400" i="1" kern="1200" dirty="0"/>
            <a:t> </a:t>
          </a:r>
          <a:r>
            <a:rPr lang="en-US" sz="1400" kern="1200" dirty="0"/>
            <a:t>such as seeing a face that reminds you of someone you don’t like, going to a party, seeing the same faces day after day, sitting in church, going to a movie, being at a dance, etc. </a:t>
          </a:r>
        </a:p>
      </dsp:txBody>
      <dsp:txXfrm>
        <a:off x="1221983" y="1450922"/>
        <a:ext cx="5313254" cy="1123595"/>
      </dsp:txXfrm>
    </dsp:sp>
    <dsp:sp modelId="{3082805F-CFE8-4543-BEB6-20E426CCCBC9}">
      <dsp:nvSpPr>
        <dsp:cNvPr id="0" name=""/>
        <dsp:cNvSpPr/>
      </dsp:nvSpPr>
      <dsp:spPr>
        <a:xfrm>
          <a:off x="0" y="2855417"/>
          <a:ext cx="6572250" cy="128166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E4234E-A90B-4DA9-B8C8-190C43FDA8D3}">
      <dsp:nvSpPr>
        <dsp:cNvPr id="0" name=""/>
        <dsp:cNvSpPr/>
      </dsp:nvSpPr>
      <dsp:spPr>
        <a:xfrm>
          <a:off x="319894" y="3205434"/>
          <a:ext cx="582194" cy="581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F52D36-1ED5-4639-B653-D5172CC78CA0}">
      <dsp:nvSpPr>
        <dsp:cNvPr id="0" name=""/>
        <dsp:cNvSpPr/>
      </dsp:nvSpPr>
      <dsp:spPr>
        <a:xfrm>
          <a:off x="1221983" y="2967496"/>
          <a:ext cx="5313254" cy="112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4" tIns="118914" rIns="118914" bIns="118914" numCol="1" spcCol="1270" anchor="ctr" anchorCtr="0">
          <a:noAutofit/>
        </a:bodyPr>
        <a:lstStyle/>
        <a:p>
          <a:pPr marL="0" lvl="0" indent="0" algn="l" defTabSz="622300">
            <a:lnSpc>
              <a:spcPct val="90000"/>
            </a:lnSpc>
            <a:spcBef>
              <a:spcPct val="0"/>
            </a:spcBef>
            <a:spcAft>
              <a:spcPct val="35000"/>
            </a:spcAft>
            <a:buNone/>
          </a:pPr>
          <a:r>
            <a:rPr lang="en-US" sz="1400" b="1" kern="1200" dirty="0"/>
            <a:t>Psychological -</a:t>
          </a:r>
          <a:r>
            <a:rPr lang="en-US" sz="1400" i="1" kern="1200" dirty="0"/>
            <a:t> </a:t>
          </a:r>
          <a:r>
            <a:rPr lang="en-US" sz="1400" kern="1200" dirty="0"/>
            <a:t>such as an angry response to a particular word, hearing someone laugh when we don’t understand why, being called a name, being given a compliment, feeling frustrated because things are not as you want them to be, thinking about something nice that happened, etc.</a:t>
          </a:r>
        </a:p>
      </dsp:txBody>
      <dsp:txXfrm>
        <a:off x="1221983" y="2967496"/>
        <a:ext cx="5313254" cy="1123595"/>
      </dsp:txXfrm>
    </dsp:sp>
    <dsp:sp modelId="{360C0CF9-4207-44CC-8EFE-7ACFC8471E81}">
      <dsp:nvSpPr>
        <dsp:cNvPr id="0" name=""/>
        <dsp:cNvSpPr/>
      </dsp:nvSpPr>
      <dsp:spPr>
        <a:xfrm>
          <a:off x="0" y="4417976"/>
          <a:ext cx="6572250" cy="105750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6A73F4-E6B0-43E9-B9FB-E1420D345BF6}">
      <dsp:nvSpPr>
        <dsp:cNvPr id="0" name=""/>
        <dsp:cNvSpPr/>
      </dsp:nvSpPr>
      <dsp:spPr>
        <a:xfrm>
          <a:off x="319894" y="4655914"/>
          <a:ext cx="582194" cy="5816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0ED201-EA61-42C4-B1C5-190D2FB0E8AE}">
      <dsp:nvSpPr>
        <dsp:cNvPr id="0" name=""/>
        <dsp:cNvSpPr/>
      </dsp:nvSpPr>
      <dsp:spPr>
        <a:xfrm>
          <a:off x="1221983" y="4417976"/>
          <a:ext cx="5313254" cy="1123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4" tIns="118914" rIns="118914" bIns="118914" numCol="1" spcCol="1270" anchor="ctr" anchorCtr="0">
          <a:noAutofit/>
        </a:bodyPr>
        <a:lstStyle/>
        <a:p>
          <a:pPr marL="0" lvl="0" indent="0" algn="l" defTabSz="622300">
            <a:lnSpc>
              <a:spcPct val="90000"/>
            </a:lnSpc>
            <a:spcBef>
              <a:spcPct val="0"/>
            </a:spcBef>
            <a:spcAft>
              <a:spcPct val="35000"/>
            </a:spcAft>
            <a:buNone/>
          </a:pPr>
          <a:r>
            <a:rPr lang="en-US" sz="1400" b="1" kern="1200" dirty="0"/>
            <a:t>Environmental -</a:t>
          </a:r>
          <a:r>
            <a:rPr lang="en-US" sz="1400" i="1" kern="1200" dirty="0"/>
            <a:t> </a:t>
          </a:r>
          <a:r>
            <a:rPr lang="en-US" sz="1400" kern="1200" dirty="0"/>
            <a:t>such as a dark corner, a rainstorm, a beautiful garden, a hot sultry day, a car horn blowing, coffee brewing, etc. </a:t>
          </a:r>
        </a:p>
      </dsp:txBody>
      <dsp:txXfrm>
        <a:off x="1221983" y="4417976"/>
        <a:ext cx="5313254" cy="1123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FDDA5-E763-47A4-B946-649108FF5980}">
      <dsp:nvSpPr>
        <dsp:cNvPr id="0" name=""/>
        <dsp:cNvSpPr/>
      </dsp:nvSpPr>
      <dsp:spPr>
        <a:xfrm>
          <a:off x="1227" y="261854"/>
          <a:ext cx="1547068" cy="9282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Greet everyone you see and/or pass.</a:t>
          </a:r>
        </a:p>
      </dsp:txBody>
      <dsp:txXfrm>
        <a:off x="1227" y="261854"/>
        <a:ext cx="1547068" cy="928241"/>
      </dsp:txXfrm>
    </dsp:sp>
    <dsp:sp modelId="{CB361D60-B874-4633-B5E8-4320CC07041B}">
      <dsp:nvSpPr>
        <dsp:cNvPr id="0" name=""/>
        <dsp:cNvSpPr/>
      </dsp:nvSpPr>
      <dsp:spPr>
        <a:xfrm>
          <a:off x="1703003" y="261854"/>
          <a:ext cx="1547068" cy="9282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Learn the names of the individuals in your care.</a:t>
          </a:r>
        </a:p>
      </dsp:txBody>
      <dsp:txXfrm>
        <a:off x="1703003" y="261854"/>
        <a:ext cx="1547068" cy="928241"/>
      </dsp:txXfrm>
    </dsp:sp>
    <dsp:sp modelId="{152B13F8-8A01-4D79-B466-CCB00CFE5E9F}">
      <dsp:nvSpPr>
        <dsp:cNvPr id="0" name=""/>
        <dsp:cNvSpPr/>
      </dsp:nvSpPr>
      <dsp:spPr>
        <a:xfrm>
          <a:off x="3404778" y="261854"/>
          <a:ext cx="1547068" cy="9282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Ask how their day is or went.</a:t>
          </a:r>
        </a:p>
      </dsp:txBody>
      <dsp:txXfrm>
        <a:off x="3404778" y="261854"/>
        <a:ext cx="1547068" cy="928241"/>
      </dsp:txXfrm>
    </dsp:sp>
    <dsp:sp modelId="{D159A8FD-91A3-4813-A4DD-E7D7064AC2E5}">
      <dsp:nvSpPr>
        <dsp:cNvPr id="0" name=""/>
        <dsp:cNvSpPr/>
      </dsp:nvSpPr>
      <dsp:spPr>
        <a:xfrm>
          <a:off x="5106553" y="261854"/>
          <a:ext cx="1547068" cy="9282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Say hello, good morning, good afternoon, good evening.</a:t>
          </a:r>
        </a:p>
      </dsp:txBody>
      <dsp:txXfrm>
        <a:off x="5106553" y="261854"/>
        <a:ext cx="1547068" cy="928241"/>
      </dsp:txXfrm>
    </dsp:sp>
    <dsp:sp modelId="{072F0E7D-5E70-49A4-99D0-41C6CA17750E}">
      <dsp:nvSpPr>
        <dsp:cNvPr id="0" name=""/>
        <dsp:cNvSpPr/>
      </dsp:nvSpPr>
      <dsp:spPr>
        <a:xfrm>
          <a:off x="6808328" y="261854"/>
          <a:ext cx="1547068" cy="92824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Ask if you can be of assistance in any way.</a:t>
          </a:r>
        </a:p>
      </dsp:txBody>
      <dsp:txXfrm>
        <a:off x="6808328" y="261854"/>
        <a:ext cx="1547068" cy="928241"/>
      </dsp:txXfrm>
    </dsp:sp>
    <dsp:sp modelId="{B38CB39A-2139-4671-B61A-E24EA1C00A81}">
      <dsp:nvSpPr>
        <dsp:cNvPr id="0" name=""/>
        <dsp:cNvSpPr/>
      </dsp:nvSpPr>
      <dsp:spPr>
        <a:xfrm>
          <a:off x="8510103" y="261854"/>
          <a:ext cx="1547068" cy="9282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Be visible and available to your consumers.</a:t>
          </a:r>
        </a:p>
      </dsp:txBody>
      <dsp:txXfrm>
        <a:off x="8510103" y="261854"/>
        <a:ext cx="1547068" cy="928241"/>
      </dsp:txXfrm>
    </dsp:sp>
    <dsp:sp modelId="{D53CFC91-3360-4FD4-B1AC-DD2DE30704B5}">
      <dsp:nvSpPr>
        <dsp:cNvPr id="0" name=""/>
        <dsp:cNvSpPr/>
      </dsp:nvSpPr>
      <dsp:spPr>
        <a:xfrm>
          <a:off x="1227" y="1344801"/>
          <a:ext cx="1547068" cy="9282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Exchange pleasantries and have conversations.</a:t>
          </a:r>
        </a:p>
      </dsp:txBody>
      <dsp:txXfrm>
        <a:off x="1227" y="1344801"/>
        <a:ext cx="1547068" cy="928241"/>
      </dsp:txXfrm>
    </dsp:sp>
    <dsp:sp modelId="{A607BC88-1618-4A2B-A5F8-CE6CBA5743DA}">
      <dsp:nvSpPr>
        <dsp:cNvPr id="0" name=""/>
        <dsp:cNvSpPr/>
      </dsp:nvSpPr>
      <dsp:spPr>
        <a:xfrm>
          <a:off x="1703003" y="1344801"/>
          <a:ext cx="1547068" cy="9282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Have meaningful engagements and activities.</a:t>
          </a:r>
        </a:p>
      </dsp:txBody>
      <dsp:txXfrm>
        <a:off x="1703003" y="1344801"/>
        <a:ext cx="1547068" cy="928241"/>
      </dsp:txXfrm>
    </dsp:sp>
    <dsp:sp modelId="{CCCAA0C0-FAEF-43A7-A9B8-763F7929EEBF}">
      <dsp:nvSpPr>
        <dsp:cNvPr id="0" name=""/>
        <dsp:cNvSpPr/>
      </dsp:nvSpPr>
      <dsp:spPr>
        <a:xfrm>
          <a:off x="3404778" y="1344801"/>
          <a:ext cx="1547068" cy="9282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LISTEN!</a:t>
          </a:r>
        </a:p>
      </dsp:txBody>
      <dsp:txXfrm>
        <a:off x="3404778" y="1344801"/>
        <a:ext cx="1547068" cy="928241"/>
      </dsp:txXfrm>
    </dsp:sp>
    <dsp:sp modelId="{4C556330-628D-4A3E-A29A-7FBD78F699ED}">
      <dsp:nvSpPr>
        <dsp:cNvPr id="0" name=""/>
        <dsp:cNvSpPr/>
      </dsp:nvSpPr>
      <dsp:spPr>
        <a:xfrm>
          <a:off x="5106553" y="1344801"/>
          <a:ext cx="1547068" cy="92824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Find opportunities to partner and work together.</a:t>
          </a:r>
        </a:p>
      </dsp:txBody>
      <dsp:txXfrm>
        <a:off x="5106553" y="1344801"/>
        <a:ext cx="1547068" cy="928241"/>
      </dsp:txXfrm>
    </dsp:sp>
    <dsp:sp modelId="{109B5A8E-8BF0-4982-9630-0D86D50263F2}">
      <dsp:nvSpPr>
        <dsp:cNvPr id="0" name=""/>
        <dsp:cNvSpPr/>
      </dsp:nvSpPr>
      <dsp:spPr>
        <a:xfrm>
          <a:off x="6808328" y="1344801"/>
          <a:ext cx="1547068" cy="9282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Build trust.</a:t>
          </a:r>
        </a:p>
      </dsp:txBody>
      <dsp:txXfrm>
        <a:off x="6808328" y="1344801"/>
        <a:ext cx="1547068" cy="928241"/>
      </dsp:txXfrm>
    </dsp:sp>
    <dsp:sp modelId="{EFB7EFE9-DB28-4412-A55E-C5E1C9B92604}">
      <dsp:nvSpPr>
        <dsp:cNvPr id="0" name=""/>
        <dsp:cNvSpPr/>
      </dsp:nvSpPr>
      <dsp:spPr>
        <a:xfrm>
          <a:off x="8510103" y="1344801"/>
          <a:ext cx="1547068" cy="9282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Promote empowerment.</a:t>
          </a:r>
        </a:p>
      </dsp:txBody>
      <dsp:txXfrm>
        <a:off x="8510103" y="1344801"/>
        <a:ext cx="1547068" cy="928241"/>
      </dsp:txXfrm>
    </dsp:sp>
    <dsp:sp modelId="{60DA0D85-EC79-42F6-8558-2F5B360E24F3}">
      <dsp:nvSpPr>
        <dsp:cNvPr id="0" name=""/>
        <dsp:cNvSpPr/>
      </dsp:nvSpPr>
      <dsp:spPr>
        <a:xfrm>
          <a:off x="1227" y="2427749"/>
          <a:ext cx="1547068" cy="9282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Encourage their voice and choice.</a:t>
          </a:r>
        </a:p>
      </dsp:txBody>
      <dsp:txXfrm>
        <a:off x="1227" y="2427749"/>
        <a:ext cx="1547068" cy="928241"/>
      </dsp:txXfrm>
    </dsp:sp>
    <dsp:sp modelId="{9154C162-9C76-4772-8E70-AB5B54C34DFD}">
      <dsp:nvSpPr>
        <dsp:cNvPr id="0" name=""/>
        <dsp:cNvSpPr/>
      </dsp:nvSpPr>
      <dsp:spPr>
        <a:xfrm>
          <a:off x="1703003" y="2427749"/>
          <a:ext cx="1547068" cy="9282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Educate.</a:t>
          </a:r>
        </a:p>
      </dsp:txBody>
      <dsp:txXfrm>
        <a:off x="1703003" y="2427749"/>
        <a:ext cx="1547068" cy="928241"/>
      </dsp:txXfrm>
    </dsp:sp>
    <dsp:sp modelId="{37A0B287-08F1-485D-9FFF-043EA4DA7AF1}">
      <dsp:nvSpPr>
        <dsp:cNvPr id="0" name=""/>
        <dsp:cNvSpPr/>
      </dsp:nvSpPr>
      <dsp:spPr>
        <a:xfrm>
          <a:off x="3404778" y="2427749"/>
          <a:ext cx="1547068" cy="92824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Respect one another.</a:t>
          </a:r>
        </a:p>
      </dsp:txBody>
      <dsp:txXfrm>
        <a:off x="3404778" y="2427749"/>
        <a:ext cx="1547068" cy="928241"/>
      </dsp:txXfrm>
    </dsp:sp>
    <dsp:sp modelId="{F9BF5368-DAB8-4363-AF96-30A6A6B9AAF9}">
      <dsp:nvSpPr>
        <dsp:cNvPr id="0" name=""/>
        <dsp:cNvSpPr/>
      </dsp:nvSpPr>
      <dsp:spPr>
        <a:xfrm>
          <a:off x="5106553" y="2427749"/>
          <a:ext cx="1547068" cy="9282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Acknowledge effort.</a:t>
          </a:r>
        </a:p>
      </dsp:txBody>
      <dsp:txXfrm>
        <a:off x="5106553" y="2427749"/>
        <a:ext cx="1547068" cy="928241"/>
      </dsp:txXfrm>
    </dsp:sp>
    <dsp:sp modelId="{93719091-88DB-44A2-B46F-B7B1CB2ACB82}">
      <dsp:nvSpPr>
        <dsp:cNvPr id="0" name=""/>
        <dsp:cNvSpPr/>
      </dsp:nvSpPr>
      <dsp:spPr>
        <a:xfrm>
          <a:off x="6808328" y="2427749"/>
          <a:ext cx="1547068" cy="9282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Celebrate differences and accomplishments.</a:t>
          </a:r>
        </a:p>
      </dsp:txBody>
      <dsp:txXfrm>
        <a:off x="6808328" y="2427749"/>
        <a:ext cx="1547068" cy="928241"/>
      </dsp:txXfrm>
    </dsp:sp>
    <dsp:sp modelId="{C5ECB814-E3CB-4146-86CE-9C312F6AAD39}">
      <dsp:nvSpPr>
        <dsp:cNvPr id="0" name=""/>
        <dsp:cNvSpPr/>
      </dsp:nvSpPr>
      <dsp:spPr>
        <a:xfrm>
          <a:off x="8510103" y="2427749"/>
          <a:ext cx="1547068" cy="9282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Support each other through understanding.</a:t>
          </a:r>
        </a:p>
      </dsp:txBody>
      <dsp:txXfrm>
        <a:off x="8510103" y="2427749"/>
        <a:ext cx="1547068" cy="928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5D1D9-B75D-41DC-9A2A-0DA6205B9F84}">
      <dsp:nvSpPr>
        <dsp:cNvPr id="0" name=""/>
        <dsp:cNvSpPr/>
      </dsp:nvSpPr>
      <dsp:spPr>
        <a:xfrm>
          <a:off x="0" y="1236820"/>
          <a:ext cx="6572250" cy="959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Stephanie Arciga</a:t>
          </a:r>
        </a:p>
      </dsp:txBody>
      <dsp:txXfrm>
        <a:off x="46834" y="1283654"/>
        <a:ext cx="6478582" cy="865732"/>
      </dsp:txXfrm>
    </dsp:sp>
    <dsp:sp modelId="{0518011C-1C42-4BCA-96D7-1CCB636265FC}">
      <dsp:nvSpPr>
        <dsp:cNvPr id="0" name=""/>
        <dsp:cNvSpPr/>
      </dsp:nvSpPr>
      <dsp:spPr>
        <a:xfrm>
          <a:off x="0" y="2314300"/>
          <a:ext cx="6572250" cy="959400"/>
        </a:xfrm>
        <a:prstGeom prst="roundRect">
          <a:avLst/>
        </a:prstGeom>
        <a:solidFill>
          <a:schemeClr val="accent5">
            <a:hueOff val="-4990872"/>
            <a:satOff val="-7727"/>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hlinkClick xmlns:r="http://schemas.openxmlformats.org/officeDocument/2006/relationships" r:id="rId1"/>
            </a:rPr>
            <a:t>arcigas@co.yamhill.or.us</a:t>
          </a:r>
          <a:endParaRPr lang="en-US" sz="4100" kern="1200" dirty="0"/>
        </a:p>
      </dsp:txBody>
      <dsp:txXfrm>
        <a:off x="46834" y="2361134"/>
        <a:ext cx="6478582" cy="865732"/>
      </dsp:txXfrm>
    </dsp:sp>
    <dsp:sp modelId="{063148B5-2E62-4CA0-9F63-2633A25D9EE5}">
      <dsp:nvSpPr>
        <dsp:cNvPr id="0" name=""/>
        <dsp:cNvSpPr/>
      </dsp:nvSpPr>
      <dsp:spPr>
        <a:xfrm>
          <a:off x="0" y="3391780"/>
          <a:ext cx="6572250" cy="959400"/>
        </a:xfrm>
        <a:prstGeom prst="roundRect">
          <a:avLst/>
        </a:prstGeom>
        <a:solidFill>
          <a:schemeClr val="accent5">
            <a:hueOff val="-9981745"/>
            <a:satOff val="-15454"/>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971-267-6391</a:t>
          </a:r>
        </a:p>
      </dsp:txBody>
      <dsp:txXfrm>
        <a:off x="46834" y="3438614"/>
        <a:ext cx="6478582" cy="8657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A8FFA-EC4C-4CE8-8A11-88F8055501F4}"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62F86-0C7B-472E-B2B5-DB151DF11D3B}" type="slidenum">
              <a:rPr lang="en-US" smtClean="0"/>
              <a:t>‹#›</a:t>
            </a:fld>
            <a:endParaRPr lang="en-US"/>
          </a:p>
        </p:txBody>
      </p:sp>
    </p:spTree>
    <p:extLst>
      <p:ext uri="{BB962C8B-B14F-4D97-AF65-F5344CB8AC3E}">
        <p14:creationId xmlns:p14="http://schemas.microsoft.com/office/powerpoint/2010/main" val="382636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What is a Behavior? </a:t>
            </a:r>
          </a:p>
          <a:p>
            <a:r>
              <a:rPr lang="en-US" sz="1200" b="0" i="0" u="none" strike="noStrike" kern="1200" baseline="0" dirty="0">
                <a:solidFill>
                  <a:schemeClr val="tx1"/>
                </a:solidFill>
                <a:latin typeface="+mn-lt"/>
                <a:ea typeface="+mn-ea"/>
                <a:cs typeface="+mn-cs"/>
              </a:rPr>
              <a:t>Behaviors are a form of communication. </a:t>
            </a:r>
            <a:r>
              <a:rPr lang="en-US" sz="1200" kern="1200" dirty="0">
                <a:solidFill>
                  <a:schemeClr val="tx1"/>
                </a:solidFill>
                <a:effectLst/>
                <a:latin typeface="+mn-lt"/>
                <a:ea typeface="+mn-ea"/>
                <a:cs typeface="+mn-cs"/>
              </a:rPr>
              <a:t>We all express behaviors in our everyday interaction.</a:t>
            </a:r>
            <a:r>
              <a:rPr lang="en-US" sz="1200" b="0" i="0" u="none" strike="noStrike" kern="1200" baseline="0" dirty="0">
                <a:solidFill>
                  <a:schemeClr val="tx1"/>
                </a:solidFill>
                <a:latin typeface="+mn-lt"/>
                <a:ea typeface="+mn-ea"/>
                <a:cs typeface="+mn-cs"/>
              </a:rPr>
              <a:t> It includes our observable actions such as smiling, talking, eating and dressing. Different situations or environments have different rules or expectations about how to behave. For example, we are expected to behave differently in a library than we do at a ball game. Also, beliefs about what is expected may differ with each person.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Behavior</a:t>
            </a:r>
            <a:r>
              <a:rPr lang="en-US" sz="1200" kern="1200" dirty="0">
                <a:solidFill>
                  <a:schemeClr val="tx1"/>
                </a:solidFill>
                <a:effectLst/>
                <a:latin typeface="+mn-lt"/>
                <a:ea typeface="+mn-ea"/>
                <a:cs typeface="+mn-cs"/>
              </a:rPr>
              <a:t> is defined as an observable activity. It can be seen and/or heard and has a starting and a stopping point. Behavior is related to many things. Usually it has a purpose and has a function. Examples of purpose and function are getting something, avoiding something undesirable or enjoying something. </a:t>
            </a:r>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2</a:t>
            </a:fld>
            <a:endParaRPr lang="en-US" dirty="0"/>
          </a:p>
        </p:txBody>
      </p:sp>
    </p:spTree>
    <p:extLst>
      <p:ext uri="{BB962C8B-B14F-4D97-AF65-F5344CB8AC3E}">
        <p14:creationId xmlns:p14="http://schemas.microsoft.com/office/powerpoint/2010/main" val="200372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type of behavior tracking do you implement, when one of your resident’s are having behaviors? </a:t>
            </a:r>
          </a:p>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12</a:t>
            </a:fld>
            <a:endParaRPr lang="en-US" dirty="0"/>
          </a:p>
        </p:txBody>
      </p:sp>
    </p:spTree>
    <p:extLst>
      <p:ext uri="{BB962C8B-B14F-4D97-AF65-F5344CB8AC3E}">
        <p14:creationId xmlns:p14="http://schemas.microsoft.com/office/powerpoint/2010/main" val="407391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make sure to have the handout and a pen or pencil.  If you don’t, please take some time to gather your materials. I will be reading you a scenario on the next slide and I want you to fill out the boxes based on the information you gather. Think what might be some of the underlying conditions, setting events, triggers, what is the behavior, and the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13</a:t>
            </a:fld>
            <a:endParaRPr lang="en-US" dirty="0"/>
          </a:p>
        </p:txBody>
      </p:sp>
    </p:spTree>
    <p:extLst>
      <p:ext uri="{BB962C8B-B14F-4D97-AF65-F5344CB8AC3E}">
        <p14:creationId xmlns:p14="http://schemas.microsoft.com/office/powerpoint/2010/main" val="108107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some time to fill out the handout. </a:t>
            </a:r>
          </a:p>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15</a:t>
            </a:fld>
            <a:endParaRPr lang="en-US" dirty="0"/>
          </a:p>
        </p:txBody>
      </p:sp>
    </p:spTree>
    <p:extLst>
      <p:ext uri="{BB962C8B-B14F-4D97-AF65-F5344CB8AC3E}">
        <p14:creationId xmlns:p14="http://schemas.microsoft.com/office/powerpoint/2010/main" val="1273609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Take some time to talk in groups. Okay what did you notice?</a:t>
            </a:r>
          </a:p>
          <a:p>
            <a:r>
              <a:rPr lang="en-US" dirty="0"/>
              <a:t>What was the behavior? What were the triggers? Are there others- Are there some details  missing here that could give you more information in filling this out. </a:t>
            </a:r>
          </a:p>
          <a:p>
            <a:r>
              <a:rPr lang="en-US" dirty="0"/>
              <a:t>When thinking about this outline its often easiest to start by thinking about the behavior itself. </a:t>
            </a:r>
          </a:p>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17</a:t>
            </a:fld>
            <a:endParaRPr lang="en-US" dirty="0"/>
          </a:p>
        </p:txBody>
      </p:sp>
    </p:spTree>
    <p:extLst>
      <p:ext uri="{BB962C8B-B14F-4D97-AF65-F5344CB8AC3E}">
        <p14:creationId xmlns:p14="http://schemas.microsoft.com/office/powerpoint/2010/main" val="3495237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18</a:t>
            </a:fld>
            <a:endParaRPr lang="en-US" dirty="0"/>
          </a:p>
        </p:txBody>
      </p:sp>
    </p:spTree>
    <p:extLst>
      <p:ext uri="{BB962C8B-B14F-4D97-AF65-F5344CB8AC3E}">
        <p14:creationId xmlns:p14="http://schemas.microsoft.com/office/powerpoint/2010/main" val="3819658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Ultimately what we were watching with Mr. A was his interpretation of watching his staff conducting a meeting without his involvement. As he was redirected to move away from the meeting, he communicated his frustration in the only way he could at this time. An intervention that would have worked well in this scenario would have been to have staff be mindful of reporting during shift change-for future reference this could be done in a private room versus in the hallway </a:t>
            </a:r>
            <a:r>
              <a:rPr lang="en-US" sz="1200" kern="1200" dirty="0">
                <a:solidFill>
                  <a:schemeClr val="tx1"/>
                </a:solidFill>
                <a:effectLst/>
                <a:latin typeface="+mn-lt"/>
                <a:ea typeface="+mn-ea"/>
                <a:cs typeface="+mn-cs"/>
              </a:rPr>
              <a:t>to ensure confidentiality is being maintained and to help minimize Mr. A’s agitation.  At the same time the activities director could be keeping Mr. A entertained with an activity that he enjoys. If there are other meetings or gatherings where confidential information is not being shared, staff might consider allowing Mr. A to join them</a:t>
            </a:r>
            <a:r>
              <a:rPr lang="en-US" dirty="0"/>
              <a:t>.</a:t>
            </a:r>
          </a:p>
        </p:txBody>
      </p:sp>
      <p:sp>
        <p:nvSpPr>
          <p:cNvPr id="4" name="Slide Number Placeholder 3"/>
          <p:cNvSpPr>
            <a:spLocks noGrp="1"/>
          </p:cNvSpPr>
          <p:nvPr>
            <p:ph type="sldNum" sz="quarter" idx="5"/>
          </p:nvPr>
        </p:nvSpPr>
        <p:spPr/>
        <p:txBody>
          <a:bodyPr/>
          <a:lstStyle/>
          <a:p>
            <a:fld id="{50162F86-0C7B-472E-B2B5-DB151DF11D3B}" type="slidenum">
              <a:rPr lang="en-US" smtClean="0"/>
              <a:t>19</a:t>
            </a:fld>
            <a:endParaRPr lang="en-US" dirty="0"/>
          </a:p>
        </p:txBody>
      </p:sp>
    </p:spTree>
    <p:extLst>
      <p:ext uri="{BB962C8B-B14F-4D97-AF65-F5344CB8AC3E}">
        <p14:creationId xmlns:p14="http://schemas.microsoft.com/office/powerpoint/2010/main" val="206432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20</a:t>
            </a:fld>
            <a:endParaRPr lang="en-US"/>
          </a:p>
        </p:txBody>
      </p:sp>
    </p:spTree>
    <p:extLst>
      <p:ext uri="{BB962C8B-B14F-4D97-AF65-F5344CB8AC3E}">
        <p14:creationId xmlns:p14="http://schemas.microsoft.com/office/powerpoint/2010/main" val="8373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21</a:t>
            </a:fld>
            <a:endParaRPr lang="en-US" dirty="0"/>
          </a:p>
        </p:txBody>
      </p:sp>
    </p:spTree>
    <p:extLst>
      <p:ext uri="{BB962C8B-B14F-4D97-AF65-F5344CB8AC3E}">
        <p14:creationId xmlns:p14="http://schemas.microsoft.com/office/powerpoint/2010/main" val="4005982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the elderly have a reputation for being a bit irritable. This trait can manifest itself quite strongly when seniors are placed in the hands of new caregivers, companions or medical staff. Care providers may face a tough first week (or longer) being met with distrust, dislike, and ill-temper from their new patients. So, how do you break the ice and connect with the residents you've come to help?</a:t>
            </a:r>
          </a:p>
          <a:p>
            <a:r>
              <a:rPr lang="en-US" sz="1200" kern="1200" dirty="0">
                <a:solidFill>
                  <a:schemeClr val="tx1"/>
                </a:solidFill>
                <a:effectLst/>
                <a:latin typeface="+mn-lt"/>
                <a:ea typeface="+mn-ea"/>
                <a:cs typeface="+mn-cs"/>
              </a:rPr>
              <a:t>Listen to them. Its not the: “Oh really Ms. Brown? That’s nice. Now lets move you to this chair.” Having many resident in your care can be hard but getting to know them is important. What is their favorite color, what do they like to watch or listen to, their birthday, what did they do in the past as a profession or hobby- all those things that make a person an amazing individual not just “an elderly person”</a:t>
            </a:r>
          </a:p>
          <a:p>
            <a:r>
              <a:rPr lang="en-US" sz="1200" kern="1200" dirty="0">
                <a:solidFill>
                  <a:schemeClr val="tx1"/>
                </a:solidFill>
                <a:effectLst/>
                <a:latin typeface="+mn-lt"/>
                <a:ea typeface="+mn-ea"/>
                <a:cs typeface="+mn-cs"/>
              </a:rPr>
              <a:t>RESPECT on another- let the insults slide-Occasionally you will care for someone who has unlimited insults. They may insult your size, shape, name, color, accent, methods, manners, work, clothing, etc. Or they may insult others and try to get you to agree with them.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Sometimes you can find out what is really bothering them and come up with a solution (as mentioned above). Sadly, sometimes the person is just being the same person they've always been, and it’s very unlikely they will change.</a:t>
            </a:r>
          </a:p>
          <a:p>
            <a:r>
              <a:rPr lang="en-US" sz="1200" kern="1200" dirty="0">
                <a:solidFill>
                  <a:schemeClr val="tx1"/>
                </a:solidFill>
                <a:effectLst/>
                <a:latin typeface="+mn-lt"/>
                <a:ea typeface="+mn-ea"/>
                <a:cs typeface="+mn-cs"/>
              </a:rPr>
              <a:t>You have to have a thick skin. Don't let them bait you into an argument, and don't stoop to countering with more insults</a:t>
            </a:r>
          </a:p>
          <a:p>
            <a:r>
              <a:rPr lang="en-US" sz="1200" kern="1200" dirty="0">
                <a:solidFill>
                  <a:schemeClr val="tx1"/>
                </a:solidFill>
                <a:effectLst/>
                <a:latin typeface="+mn-lt"/>
                <a:ea typeface="+mn-ea"/>
                <a:cs typeface="+mn-cs"/>
              </a:rPr>
              <a:t>What are some ways that you </a:t>
            </a:r>
            <a:r>
              <a:rPr lang="en-US" sz="1200" kern="1200" dirty="0" err="1">
                <a:solidFill>
                  <a:schemeClr val="tx1"/>
                </a:solidFill>
                <a:effectLst/>
                <a:latin typeface="+mn-lt"/>
                <a:ea typeface="+mn-ea"/>
                <a:cs typeface="+mn-cs"/>
              </a:rPr>
              <a:t>builr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rappoer</a:t>
            </a:r>
            <a:r>
              <a:rPr lang="en-US" sz="1200" kern="1200" dirty="0">
                <a:solidFill>
                  <a:schemeClr val="tx1"/>
                </a:solidFill>
                <a:effectLst/>
                <a:latin typeface="+mn-lt"/>
                <a:ea typeface="+mn-ea"/>
                <a:cs typeface="+mn-cs"/>
              </a:rPr>
              <a:t> with your residents</a:t>
            </a:r>
            <a:endParaRPr lang="en-US" dirty="0"/>
          </a:p>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22</a:t>
            </a:fld>
            <a:endParaRPr lang="en-US" dirty="0"/>
          </a:p>
        </p:txBody>
      </p:sp>
    </p:spTree>
    <p:extLst>
      <p:ext uri="{BB962C8B-B14F-4D97-AF65-F5344CB8AC3E}">
        <p14:creationId xmlns:p14="http://schemas.microsoft.com/office/powerpoint/2010/main" val="2114755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24</a:t>
            </a:fld>
            <a:endParaRPr lang="en-US" dirty="0"/>
          </a:p>
        </p:txBody>
      </p:sp>
    </p:spTree>
    <p:extLst>
      <p:ext uri="{BB962C8B-B14F-4D97-AF65-F5344CB8AC3E}">
        <p14:creationId xmlns:p14="http://schemas.microsoft.com/office/powerpoint/2010/main" val="54946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moment to thing about behaviors that you see in the residents who you care for. What makes them </a:t>
            </a:r>
            <a:r>
              <a:rPr lang="en-US" dirty="0" err="1"/>
              <a:t>challenging?Challenging</a:t>
            </a:r>
            <a:r>
              <a:rPr lang="en-US" dirty="0"/>
              <a:t> behaviors are actions that can cause physical or emotional harm to the person or others, case property damage, limit the person’s ability to participate in social or recreational activities and/or label </a:t>
            </a:r>
            <a:r>
              <a:rPr lang="en-US" dirty="0" err="1"/>
              <a:t>th</a:t>
            </a:r>
            <a:r>
              <a:rPr lang="en-US" dirty="0"/>
              <a:t> person as a “behavior problem”. Some examples of challenging behaviors may include: isolation, refusal of care which can lead to infections/unhealthy weight loss, physical aggression can cause harm to themselves or others, and other behaviors. </a:t>
            </a:r>
          </a:p>
          <a:p>
            <a:r>
              <a:rPr lang="en-US" dirty="0"/>
              <a:t>Keep in mind that everything is a behavior whether good or bad. The main focus of this </a:t>
            </a:r>
            <a:r>
              <a:rPr lang="en-US" dirty="0" err="1"/>
              <a:t>powerpoint</a:t>
            </a:r>
            <a:r>
              <a:rPr lang="en-US" dirty="0"/>
              <a:t> is to talk about challenging behaviors. </a:t>
            </a:r>
          </a:p>
        </p:txBody>
      </p:sp>
      <p:sp>
        <p:nvSpPr>
          <p:cNvPr id="4" name="Slide Number Placeholder 3"/>
          <p:cNvSpPr>
            <a:spLocks noGrp="1"/>
          </p:cNvSpPr>
          <p:nvPr>
            <p:ph type="sldNum" sz="quarter" idx="5"/>
          </p:nvPr>
        </p:nvSpPr>
        <p:spPr/>
        <p:txBody>
          <a:bodyPr/>
          <a:lstStyle/>
          <a:p>
            <a:fld id="{50162F86-0C7B-472E-B2B5-DB151DF11D3B}" type="slidenum">
              <a:rPr lang="en-US" smtClean="0"/>
              <a:t>3</a:t>
            </a:fld>
            <a:endParaRPr lang="en-US" dirty="0"/>
          </a:p>
        </p:txBody>
      </p:sp>
    </p:spTree>
    <p:extLst>
      <p:ext uri="{BB962C8B-B14F-4D97-AF65-F5344CB8AC3E}">
        <p14:creationId xmlns:p14="http://schemas.microsoft.com/office/powerpoint/2010/main" val="3180553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comments, feedback about this PowerPoint </a:t>
            </a:r>
            <a:r>
              <a:rPr lang="en-US" dirty="0" err="1"/>
              <a:t>ple</a:t>
            </a:r>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25</a:t>
            </a:fld>
            <a:endParaRPr lang="en-US"/>
          </a:p>
        </p:txBody>
      </p:sp>
    </p:spTree>
    <p:extLst>
      <p:ext uri="{BB962C8B-B14F-4D97-AF65-F5344CB8AC3E}">
        <p14:creationId xmlns:p14="http://schemas.microsoft.com/office/powerpoint/2010/main" val="338500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definitions to keep in mind. When thinking about behaviors this is a good outline to follow. When doing so its often easier to start by thinking about the behavior </a:t>
            </a:r>
            <a:r>
              <a:rPr lang="en-US" dirty="0" err="1"/>
              <a:t>itseld</a:t>
            </a:r>
            <a:r>
              <a:rPr lang="en-US" dirty="0"/>
              <a:t> and moving background to understand what might be the overall outcome. The behavior produces a result for the individual. When a behavior is repeated over time, we assume it serves a useful “function” for the individual, it meets a need. The individual gain or avoids something by engaging in the behavior. </a:t>
            </a:r>
          </a:p>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4</a:t>
            </a:fld>
            <a:endParaRPr lang="en-US" dirty="0"/>
          </a:p>
        </p:txBody>
      </p:sp>
    </p:spTree>
    <p:extLst>
      <p:ext uri="{BB962C8B-B14F-4D97-AF65-F5344CB8AC3E}">
        <p14:creationId xmlns:p14="http://schemas.microsoft.com/office/powerpoint/2010/main" val="71151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Behavior is a result of or response to something the person is experiencing or has experienced. The stimulus for </a:t>
            </a:r>
            <a:r>
              <a:rPr lang="en-US" sz="1200" b="1" i="1" kern="1200" dirty="0">
                <a:solidFill>
                  <a:schemeClr val="tx1"/>
                </a:solidFill>
                <a:effectLst/>
                <a:latin typeface="+mn-lt"/>
                <a:ea typeface="+mn-ea"/>
                <a:cs typeface="+mn-cs"/>
              </a:rPr>
              <a:t>a particular behavior can come from any of these sources:</a:t>
            </a:r>
            <a:r>
              <a:rPr lang="en-US" sz="1200" b="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Physiological </a:t>
            </a:r>
            <a:r>
              <a:rPr lang="en-US" sz="1200" kern="1200" dirty="0">
                <a:solidFill>
                  <a:schemeClr val="tx1"/>
                </a:solidFill>
                <a:effectLst/>
                <a:latin typeface="+mn-lt"/>
                <a:ea typeface="+mn-ea"/>
                <a:cs typeface="+mn-cs"/>
              </a:rPr>
              <a:t>(from within the physical part of us);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Social </a:t>
            </a:r>
            <a:r>
              <a:rPr lang="en-US" sz="1200" kern="1200" dirty="0">
                <a:solidFill>
                  <a:schemeClr val="tx1"/>
                </a:solidFill>
                <a:effectLst/>
                <a:latin typeface="+mn-lt"/>
                <a:ea typeface="+mn-ea"/>
                <a:cs typeface="+mn-cs"/>
              </a:rPr>
              <a:t>(from any situation involving all people we have ever encountered);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Psychological </a:t>
            </a:r>
            <a:r>
              <a:rPr lang="en-US" sz="1200" kern="1200" dirty="0">
                <a:solidFill>
                  <a:schemeClr val="tx1"/>
                </a:solidFill>
                <a:effectLst/>
                <a:latin typeface="+mn-lt"/>
                <a:ea typeface="+mn-ea"/>
                <a:cs typeface="+mn-cs"/>
              </a:rPr>
              <a:t>(from emotions, feelings or thought processes); or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Environmental </a:t>
            </a:r>
            <a:r>
              <a:rPr lang="en-US" sz="1200" kern="1200" dirty="0">
                <a:solidFill>
                  <a:schemeClr val="tx1"/>
                </a:solidFill>
                <a:effectLst/>
                <a:latin typeface="+mn-lt"/>
                <a:ea typeface="+mn-ea"/>
                <a:cs typeface="+mn-cs"/>
              </a:rPr>
              <a:t>(from any part of our surroundings).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Effectively responding to an individual who is expressing any challenging behaviors may depend largely on his/her diagnosis, habits and self-control abilities. Having a better understanding of what may trigger that resident will help in knowing how to best respond to them.  Always consider what the person may be trying to meet with their behavior?  </a:t>
            </a:r>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5</a:t>
            </a:fld>
            <a:endParaRPr lang="en-US" dirty="0"/>
          </a:p>
        </p:txBody>
      </p:sp>
    </p:spTree>
    <p:extLst>
      <p:ext uri="{BB962C8B-B14F-4D97-AF65-F5344CB8AC3E}">
        <p14:creationId xmlns:p14="http://schemas.microsoft.com/office/powerpoint/2010/main" val="103715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thinking of behaviors I like to think about the iceberg analogy. What does an iceberg look like. The behavior we see is the tip of the iceberg, and what we see on the surface. However the hidden base of the ice-berg are things beneath that we don’t’ know of, we </a:t>
            </a:r>
            <a:r>
              <a:rPr lang="en-US" dirty="0" err="1"/>
              <a:t>dontsee</a:t>
            </a:r>
            <a:r>
              <a:rPr lang="en-US" dirty="0"/>
              <a:t>. For example. Someone repeating phrases can have a brain injury resulting in memory problems, maybe dementia. </a:t>
            </a:r>
            <a:r>
              <a:rPr lang="en-US" dirty="0" err="1"/>
              <a:t>Someon</a:t>
            </a:r>
            <a:r>
              <a:rPr lang="en-US" dirty="0"/>
              <a:t> staying in bed all day, power </a:t>
            </a:r>
            <a:r>
              <a:rPr lang="en-US" dirty="0" err="1"/>
              <a:t>stuggling</a:t>
            </a:r>
            <a:r>
              <a:rPr lang="en-US" dirty="0"/>
              <a:t> with staff who try to prompt hygiene tasks may have difficulty organizing/initiating tasks with multiple steps. </a:t>
            </a:r>
            <a:r>
              <a:rPr lang="en-US" dirty="0" err="1"/>
              <a:t>Someon</a:t>
            </a:r>
            <a:r>
              <a:rPr lang="en-US" dirty="0"/>
              <a:t> refusing medications may be due to a mental health condition such as schizophrenia in which the individual thinks staff are trying to poison him. </a:t>
            </a:r>
          </a:p>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6</a:t>
            </a:fld>
            <a:endParaRPr lang="en-US" dirty="0"/>
          </a:p>
        </p:txBody>
      </p:sp>
    </p:spTree>
    <p:extLst>
      <p:ext uri="{BB962C8B-B14F-4D97-AF65-F5344CB8AC3E}">
        <p14:creationId xmlns:p14="http://schemas.microsoft.com/office/powerpoint/2010/main" val="290886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Bathing is in intimate care need. And it can be painful for older adults due to </a:t>
            </a:r>
            <a:r>
              <a:rPr lang="en-US" dirty="0" err="1"/>
              <a:t>arthiritis</a:t>
            </a:r>
            <a:r>
              <a:rPr lang="en-US" dirty="0"/>
              <a:t>, fatigue and weakness, fear and misunderstanding related to </a:t>
            </a:r>
            <a:r>
              <a:rPr lang="en-US" dirty="0" err="1"/>
              <a:t>congnitive</a:t>
            </a:r>
            <a:r>
              <a:rPr lang="en-US" dirty="0"/>
              <a:t> issues, and/or previous negative experiences, anxiety related of fear of being naked with others, fear of falling, general </a:t>
            </a:r>
            <a:r>
              <a:rPr lang="en-US" dirty="0" err="1"/>
              <a:t>discomfot</a:t>
            </a:r>
            <a:r>
              <a:rPr lang="en-US" dirty="0"/>
              <a:t>, feeling rushed. </a:t>
            </a:r>
          </a:p>
          <a:p>
            <a:r>
              <a:rPr lang="en-US" dirty="0"/>
              <a:t>SEXUAL Behaviors: May not be sexual, for example an individual may be simply expressing a personal need. For example a man pulling down his pants may be needing to go to the bathroom. </a:t>
            </a:r>
          </a:p>
          <a:p>
            <a:r>
              <a:rPr lang="en-US" dirty="0"/>
              <a:t>Refusal of medication: significant across all age groups-most of us have been non-compliant at some point in our </a:t>
            </a:r>
            <a:r>
              <a:rPr lang="en-US" dirty="0" err="1"/>
              <a:t>lifes</a:t>
            </a:r>
            <a:r>
              <a:rPr lang="en-US" dirty="0"/>
              <a:t>. Don’t make assumptions. But this could be due to forgetfulness, paranoid ideation, side effects, lack of </a:t>
            </a:r>
            <a:r>
              <a:rPr lang="en-US" dirty="0" err="1"/>
              <a:t>knolwdge</a:t>
            </a:r>
            <a:r>
              <a:rPr lang="en-US" dirty="0"/>
              <a:t> and understanding, </a:t>
            </a:r>
          </a:p>
          <a:p>
            <a:r>
              <a:rPr lang="en-US" dirty="0"/>
              <a:t>These are just two example and possible reasons to why they may be happening of may behaviors. Please if you have any questions about a specific resident write them down. Talk with the administrator, nurse, med tech, other caregivers/members of your team. What you may see they might not and its could to know what </a:t>
            </a:r>
            <a:r>
              <a:rPr lang="en-US" dirty="0" err="1"/>
              <a:t>behviors</a:t>
            </a:r>
            <a:r>
              <a:rPr lang="en-US" dirty="0"/>
              <a:t> are happening as there are resources in which outside services can get involved to help. </a:t>
            </a:r>
          </a:p>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8</a:t>
            </a:fld>
            <a:endParaRPr lang="en-US" dirty="0"/>
          </a:p>
        </p:txBody>
      </p:sp>
    </p:spTree>
    <p:extLst>
      <p:ext uri="{BB962C8B-B14F-4D97-AF65-F5344CB8AC3E}">
        <p14:creationId xmlns:p14="http://schemas.microsoft.com/office/powerpoint/2010/main" val="1333576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to take some time to think about a resident you know and answer the following questions. How does he/she communicate when requesting affection, help, a need such a hunger, thirst. When experiencing pain or discomfort. Feelings-happiness, sadness, frustration. What types of information does s/he understand and how must that information be presented in order for her/him to understand? </a:t>
            </a:r>
          </a:p>
          <a:p>
            <a:r>
              <a:rPr lang="en-US" dirty="0"/>
              <a:t>Think about what the behavior means for them. </a:t>
            </a:r>
          </a:p>
          <a:p>
            <a:r>
              <a:rPr lang="en-US" dirty="0"/>
              <a:t>I am going to give you a moment to think about this. </a:t>
            </a:r>
          </a:p>
        </p:txBody>
      </p:sp>
      <p:sp>
        <p:nvSpPr>
          <p:cNvPr id="4" name="Slide Number Placeholder 3"/>
          <p:cNvSpPr>
            <a:spLocks noGrp="1"/>
          </p:cNvSpPr>
          <p:nvPr>
            <p:ph type="sldNum" sz="quarter" idx="5"/>
          </p:nvPr>
        </p:nvSpPr>
        <p:spPr/>
        <p:txBody>
          <a:bodyPr/>
          <a:lstStyle/>
          <a:p>
            <a:fld id="{50162F86-0C7B-472E-B2B5-DB151DF11D3B}" type="slidenum">
              <a:rPr lang="en-US" smtClean="0"/>
              <a:t>9</a:t>
            </a:fld>
            <a:endParaRPr lang="en-US" dirty="0"/>
          </a:p>
        </p:txBody>
      </p:sp>
    </p:spTree>
    <p:extLst>
      <p:ext uri="{BB962C8B-B14F-4D97-AF65-F5344CB8AC3E}">
        <p14:creationId xmlns:p14="http://schemas.microsoft.com/office/powerpoint/2010/main" val="116092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10</a:t>
            </a:fld>
            <a:endParaRPr lang="en-US" dirty="0"/>
          </a:p>
        </p:txBody>
      </p:sp>
    </p:spTree>
    <p:extLst>
      <p:ext uri="{BB962C8B-B14F-4D97-AF65-F5344CB8AC3E}">
        <p14:creationId xmlns:p14="http://schemas.microsoft.com/office/powerpoint/2010/main" val="5122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 A “pinpointed” description incudes: </a:t>
            </a:r>
          </a:p>
          <a:p>
            <a:pPr lvl="2"/>
            <a:r>
              <a:rPr lang="en-US" sz="1200" kern="1200" dirty="0">
                <a:solidFill>
                  <a:schemeClr val="tx1"/>
                </a:solidFill>
                <a:effectLst/>
                <a:latin typeface="+mn-lt"/>
                <a:ea typeface="+mn-ea"/>
                <a:cs typeface="+mn-cs"/>
              </a:rPr>
              <a:t>Clear description of the behavior (e.g. Stella yells “</a:t>
            </a:r>
            <a:r>
              <a:rPr lang="en-US" sz="1200" kern="1200" dirty="0" err="1">
                <a:solidFill>
                  <a:schemeClr val="tx1"/>
                </a:solidFill>
                <a:effectLst/>
                <a:latin typeface="+mn-lt"/>
                <a:ea typeface="+mn-ea"/>
                <a:cs typeface="+mn-cs"/>
              </a:rPr>
              <a:t>Nooo</a:t>
            </a:r>
            <a:r>
              <a:rPr lang="en-US" sz="1200" kern="1200" dirty="0">
                <a:solidFill>
                  <a:schemeClr val="tx1"/>
                </a:solidFill>
                <a:effectLst/>
                <a:latin typeface="+mn-lt"/>
                <a:ea typeface="+mn-ea"/>
                <a:cs typeface="+mn-cs"/>
              </a:rPr>
              <a:t>!” at staff while laying in bed)</a:t>
            </a:r>
          </a:p>
          <a:p>
            <a:pPr lvl="2"/>
            <a:r>
              <a:rPr lang="en-US" sz="1200" kern="1200" dirty="0">
                <a:solidFill>
                  <a:schemeClr val="tx1"/>
                </a:solidFill>
                <a:effectLst/>
                <a:latin typeface="+mn-lt"/>
                <a:ea typeface="+mn-ea"/>
                <a:cs typeface="+mn-cs"/>
              </a:rPr>
              <a:t>Frequency of its occurrence-how often the behavior occurs in a particular time span (e.g. Stan shouts 4 times a day)</a:t>
            </a:r>
          </a:p>
          <a:p>
            <a:pPr lvl="2"/>
            <a:r>
              <a:rPr lang="en-US" sz="1200" kern="1200" dirty="0">
                <a:solidFill>
                  <a:schemeClr val="tx1"/>
                </a:solidFill>
                <a:effectLst/>
                <a:latin typeface="+mn-lt"/>
                <a:ea typeface="+mn-ea"/>
                <a:cs typeface="+mn-cs"/>
              </a:rPr>
              <a:t>Duration-how long the behavior last</a:t>
            </a:r>
          </a:p>
          <a:p>
            <a:pPr lvl="2"/>
            <a:r>
              <a:rPr lang="en-US" sz="1200" kern="1200" dirty="0">
                <a:solidFill>
                  <a:schemeClr val="tx1"/>
                </a:solidFill>
                <a:effectLst/>
                <a:latin typeface="+mn-lt"/>
                <a:ea typeface="+mn-ea"/>
                <a:cs typeface="+mn-cs"/>
              </a:rPr>
              <a:t>Intensity-the observable impact or toll the behavior has on the person  / Severity-the observable impact the behavior has on the environment (refusal to complete hygiene causes skin breakdown</a:t>
            </a:r>
          </a:p>
          <a:p>
            <a:endParaRPr lang="en-US" dirty="0"/>
          </a:p>
        </p:txBody>
      </p:sp>
      <p:sp>
        <p:nvSpPr>
          <p:cNvPr id="4" name="Slide Number Placeholder 3"/>
          <p:cNvSpPr>
            <a:spLocks noGrp="1"/>
          </p:cNvSpPr>
          <p:nvPr>
            <p:ph type="sldNum" sz="quarter" idx="5"/>
          </p:nvPr>
        </p:nvSpPr>
        <p:spPr/>
        <p:txBody>
          <a:bodyPr/>
          <a:lstStyle/>
          <a:p>
            <a:fld id="{50162F86-0C7B-472E-B2B5-DB151DF11D3B}" type="slidenum">
              <a:rPr lang="en-US" smtClean="0"/>
              <a:t>11</a:t>
            </a:fld>
            <a:endParaRPr lang="en-US" dirty="0"/>
          </a:p>
        </p:txBody>
      </p:sp>
    </p:spTree>
    <p:extLst>
      <p:ext uri="{BB962C8B-B14F-4D97-AF65-F5344CB8AC3E}">
        <p14:creationId xmlns:p14="http://schemas.microsoft.com/office/powerpoint/2010/main" val="86655395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14611616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8509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16618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690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02AC24A9-CCB6-4F8D-B8DB-C2F3692CFA5A}" type="datetimeFigureOut">
              <a:rPr lang="en-US" smtClean="0"/>
              <a:t>6/9/2020</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B2DC25EE-239B-4C5F-AAD1-255A7D5F1EE2}" type="slidenum">
              <a:rPr lang="en-US" smtClean="0"/>
              <a:t>‹#›</a:t>
            </a:fld>
            <a:endParaRPr lang="en-US"/>
          </a:p>
        </p:txBody>
      </p:sp>
    </p:spTree>
    <p:extLst>
      <p:ext uri="{BB962C8B-B14F-4D97-AF65-F5344CB8AC3E}">
        <p14:creationId xmlns:p14="http://schemas.microsoft.com/office/powerpoint/2010/main" val="22402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348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6/9/2020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4175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6/9/2020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68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6/9/2020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84028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533385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6/9/2020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1304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02AC24A9-CCB6-4F8D-B8DB-C2F3692CFA5A}" type="datetimeFigureOut">
              <a:rPr lang="en-US" smtClean="0"/>
              <a:t>6/9/2020</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93517142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audio" Target="../media/media10.m4a"/><Relationship Id="rId7" Type="http://schemas.openxmlformats.org/officeDocument/2006/relationships/hyperlink" Target="http://theramblingsofcharliebrown.blogspot.com/2010/08/oh-yeah-btw-did-i-mention-im-charlie.html" TargetMode="External"/><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8.jp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29.jp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microsoft.com/office/2007/relationships/hdphoto" Target="../media/hdphoto1.wdp"/><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3.xml"/><Relationship Id="rId10" Type="http://schemas.openxmlformats.org/officeDocument/2006/relationships/image" Target="../media/image34.png"/><Relationship Id="rId4" Type="http://schemas.openxmlformats.org/officeDocument/2006/relationships/slideLayout" Target="../slideLayouts/slideLayout2.xml"/><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audio" Target="../media/media16.m4a"/><Relationship Id="rId7" Type="http://schemas.openxmlformats.org/officeDocument/2006/relationships/hyperlink" Target="http://www.fastcharacters.com/character-design/cartoon-business-man/" TargetMode="External"/><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35.jp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20.m4a"/><Relationship Id="rId7" Type="http://schemas.openxmlformats.org/officeDocument/2006/relationships/diagramLayout" Target="../diagrams/layout2.xml"/><Relationship Id="rId2" Type="http://schemas.microsoft.com/office/2007/relationships/media" Target="../media/media20.m4a"/><Relationship Id="rId1" Type="http://schemas.openxmlformats.org/officeDocument/2006/relationships/tags" Target="../tags/tag11.xml"/><Relationship Id="rId6" Type="http://schemas.openxmlformats.org/officeDocument/2006/relationships/diagramData" Target="../diagrams/data2.xml"/><Relationship Id="rId11" Type="http://schemas.openxmlformats.org/officeDocument/2006/relationships/image" Target="../media/image5.png"/><Relationship Id="rId5" Type="http://schemas.openxmlformats.org/officeDocument/2006/relationships/notesSlide" Target="../notesSlides/notesSlide18.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11" Type="http://schemas.openxmlformats.org/officeDocument/2006/relationships/image" Target="../media/image38.svg"/><Relationship Id="rId5" Type="http://schemas.openxmlformats.org/officeDocument/2006/relationships/image" Target="../media/image1.jpeg"/><Relationship Id="rId10" Type="http://schemas.openxmlformats.org/officeDocument/2006/relationships/image" Target="../media/image37.png"/><Relationship Id="rId4" Type="http://schemas.openxmlformats.org/officeDocument/2006/relationships/notesSlide" Target="../notesSlides/notesSlide19.xml"/><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12" Type="http://schemas.microsoft.com/office/2007/relationships/diagramDrawing" Target="../diagrams/drawing3.xml"/><Relationship Id="rId2" Type="http://schemas.openxmlformats.org/officeDocument/2006/relationships/audio" Target="../media/media23.m4a"/><Relationship Id="rId16" Type="http://schemas.openxmlformats.org/officeDocument/2006/relationships/hyperlink" Target="https://creativecommons.org/licenses/by-nc-nd/3.0/" TargetMode="External"/><Relationship Id="rId1" Type="http://schemas.microsoft.com/office/2007/relationships/media" Target="../media/media23.m4a"/><Relationship Id="rId6" Type="http://schemas.microsoft.com/office/2007/relationships/hdphoto" Target="../media/hdphoto2.wdp"/><Relationship Id="rId11" Type="http://schemas.openxmlformats.org/officeDocument/2006/relationships/diagramColors" Target="../diagrams/colors3.xml"/><Relationship Id="rId5" Type="http://schemas.openxmlformats.org/officeDocument/2006/relationships/image" Target="../media/image4.png"/><Relationship Id="rId15" Type="http://schemas.openxmlformats.org/officeDocument/2006/relationships/hyperlink" Target="https://skepchick.org/2010/02/what-pregnant-women-wont-tell-you-ever/" TargetMode="External"/><Relationship Id="rId10" Type="http://schemas.openxmlformats.org/officeDocument/2006/relationships/diagramQuickStyle" Target="../diagrams/quickStyle3.xml"/><Relationship Id="rId4" Type="http://schemas.openxmlformats.org/officeDocument/2006/relationships/notesSlide" Target="../notesSlides/notesSlide20.xml"/><Relationship Id="rId9" Type="http://schemas.openxmlformats.org/officeDocument/2006/relationships/diagramLayout" Target="../diagrams/layout3.xml"/><Relationship Id="rId14" Type="http://schemas.openxmlformats.org/officeDocument/2006/relationships/image" Target="../media/image39.jp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3.wdp"/><Relationship Id="rId7" Type="http://schemas.openxmlformats.org/officeDocument/2006/relationships/hyperlink" Target="https://eldercareissues.blogspot.com/2016/12/how-to-win-elderly-persons-trust-tips.html"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www.crisisprevention.com/" TargetMode="External"/><Relationship Id="rId5" Type="http://schemas.openxmlformats.org/officeDocument/2006/relationships/hyperlink" Target="https://www.alz.org/national/documents/brochure_behaviors.pdf" TargetMode="External"/><Relationship Id="rId4" Type="http://schemas.openxmlformats.org/officeDocument/2006/relationships/hyperlink" Target="https://www.naminh.or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13"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hyperlink" Target="http://lucidcreations.deviantart.com/art/grumpy-old-man-logo-332902939" TargetMode="External"/><Relationship Id="rId12" Type="http://schemas.openxmlformats.org/officeDocument/2006/relationships/image" Target="../media/image10.jpe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9.jpeg"/><Relationship Id="rId5" Type="http://schemas.openxmlformats.org/officeDocument/2006/relationships/notesSlide" Target="../notesSlides/notesSlide2.xml"/><Relationship Id="rId10" Type="http://schemas.openxmlformats.org/officeDocument/2006/relationships/image" Target="../media/image8.jpe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audio" Target="../media/media6.m4a"/><Relationship Id="rId7" Type="http://schemas.openxmlformats.org/officeDocument/2006/relationships/hyperlink" Target="https://courses.lumenlearning.com/waymaker-psychology/chapter/psych-in-real-life-consciousness-and-blindsight/" TargetMode="External"/><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2.jp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audio" Target="../media/media8.m4a"/><Relationship Id="rId7" Type="http://schemas.openxmlformats.org/officeDocument/2006/relationships/hyperlink" Target="https://gowrink.wordpress.com/tag/maids/" TargetMode="External"/><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hyperlink" Target="https://openclipart.org/detail/299006/ache" TargetMode="External"/><Relationship Id="rId13" Type="http://schemas.openxmlformats.org/officeDocument/2006/relationships/hyperlink" Target="https://creativecommons.org/licenses/by-nc-sa/3.0/" TargetMode="External"/><Relationship Id="rId3" Type="http://schemas.openxmlformats.org/officeDocument/2006/relationships/audio" Target="../media/media9.m4a"/><Relationship Id="rId7" Type="http://schemas.openxmlformats.org/officeDocument/2006/relationships/image" Target="../media/image25.png"/><Relationship Id="rId12" Type="http://schemas.openxmlformats.org/officeDocument/2006/relationships/hyperlink" Target="https://brewminate.com/mindful-communication-8-ways-to-master-the-art/" TargetMode="External"/><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4.jpeg"/><Relationship Id="rId11" Type="http://schemas.openxmlformats.org/officeDocument/2006/relationships/image" Target="../media/image27.jpg"/><Relationship Id="rId5" Type="http://schemas.openxmlformats.org/officeDocument/2006/relationships/notesSlide" Target="../notesSlides/notesSlide7.xml"/><Relationship Id="rId10" Type="http://schemas.openxmlformats.org/officeDocument/2006/relationships/hyperlink" Target="https://www.publicdomainpictures.net/en/view-image.php?image=169686&amp;picture=dancers-2" TargetMode="External"/><Relationship Id="rId4" Type="http://schemas.openxmlformats.org/officeDocument/2006/relationships/slideLayout" Target="../slideLayouts/slideLayout2.xml"/><Relationship Id="rId9" Type="http://schemas.openxmlformats.org/officeDocument/2006/relationships/image" Target="../media/image26.jpg"/><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6051-4D38-4452-91B5-CFF93F0BDD49}"/>
              </a:ext>
            </a:extLst>
          </p:cNvPr>
          <p:cNvSpPr>
            <a:spLocks noGrp="1"/>
          </p:cNvSpPr>
          <p:nvPr>
            <p:ph type="ctrTitle"/>
          </p:nvPr>
        </p:nvSpPr>
        <p:spPr>
          <a:xfrm>
            <a:off x="1109980" y="1600453"/>
            <a:ext cx="9966960" cy="2228593"/>
          </a:xfrm>
        </p:spPr>
        <p:txBody>
          <a:bodyPr>
            <a:normAutofit fontScale="90000"/>
          </a:bodyPr>
          <a:lstStyle/>
          <a:p>
            <a:pPr algn="ctr"/>
            <a:r>
              <a:rPr lang="en-US" dirty="0">
                <a:solidFill>
                  <a:schemeClr val="tx1"/>
                </a:solidFill>
              </a:rPr>
              <a:t>Understanding Behaviors</a:t>
            </a:r>
          </a:p>
        </p:txBody>
      </p:sp>
      <p:sp>
        <p:nvSpPr>
          <p:cNvPr id="3" name="Subtitle 2">
            <a:extLst>
              <a:ext uri="{FF2B5EF4-FFF2-40B4-BE49-F238E27FC236}">
                <a16:creationId xmlns:a16="http://schemas.microsoft.com/office/drawing/2014/main" id="{3B8EC374-AFC0-44F5-A915-994712089371}"/>
              </a:ext>
            </a:extLst>
          </p:cNvPr>
          <p:cNvSpPr>
            <a:spLocks noGrp="1"/>
          </p:cNvSpPr>
          <p:nvPr>
            <p:ph type="subTitle" idx="1"/>
          </p:nvPr>
        </p:nvSpPr>
        <p:spPr>
          <a:xfrm>
            <a:off x="1709530" y="5596128"/>
            <a:ext cx="8767860" cy="557784"/>
          </a:xfrm>
        </p:spPr>
        <p:txBody>
          <a:bodyPr>
            <a:normAutofit/>
          </a:bodyPr>
          <a:lstStyle/>
          <a:p>
            <a:pPr algn="ctr"/>
            <a:r>
              <a:rPr lang="en-US" sz="2000" dirty="0">
                <a:solidFill>
                  <a:schemeClr val="tx1"/>
                </a:solidFill>
              </a:rPr>
              <a:t>By Stephanie Arciga, Behavior Consultant</a:t>
            </a:r>
          </a:p>
        </p:txBody>
      </p:sp>
      <p:pic>
        <p:nvPicPr>
          <p:cNvPr id="4" name="Audio 3">
            <a:hlinkClick r:id="" action="ppaction://media"/>
            <a:extLst>
              <a:ext uri="{FF2B5EF4-FFF2-40B4-BE49-F238E27FC236}">
                <a16:creationId xmlns:a16="http://schemas.microsoft.com/office/drawing/2014/main" id="{92FDA2E4-00BB-4053-8861-97B2274132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4374295"/>
      </p:ext>
    </p:extLst>
  </p:cSld>
  <p:clrMapOvr>
    <a:masterClrMapping/>
  </p:clrMapOvr>
  <mc:AlternateContent xmlns:mc="http://schemas.openxmlformats.org/markup-compatibility/2006" xmlns:p14="http://schemas.microsoft.com/office/powerpoint/2010/main">
    <mc:Choice Requires="p14">
      <p:transition spd="slow" p14:dur="900" advTm="11000">
        <p14:warp dir="in"/>
      </p:transition>
    </mc:Choice>
    <mc:Fallback xmlns="">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ADBA-BADC-4655-B950-6BB0E95F87F7}"/>
              </a:ext>
            </a:extLst>
          </p:cNvPr>
          <p:cNvSpPr>
            <a:spLocks noGrp="1"/>
          </p:cNvSpPr>
          <p:nvPr>
            <p:ph type="title"/>
          </p:nvPr>
        </p:nvSpPr>
        <p:spPr>
          <a:xfrm>
            <a:off x="1158240" y="510208"/>
            <a:ext cx="9875520" cy="1356360"/>
          </a:xfrm>
        </p:spPr>
        <p:txBody>
          <a:bodyPr>
            <a:normAutofit/>
          </a:bodyPr>
          <a:lstStyle/>
          <a:p>
            <a:r>
              <a:rPr lang="en-US" dirty="0"/>
              <a:t>ACTIVITY: Behavior as communication</a:t>
            </a:r>
          </a:p>
        </p:txBody>
      </p:sp>
      <p:sp>
        <p:nvSpPr>
          <p:cNvPr id="3" name="Content Placeholder 2">
            <a:extLst>
              <a:ext uri="{FF2B5EF4-FFF2-40B4-BE49-F238E27FC236}">
                <a16:creationId xmlns:a16="http://schemas.microsoft.com/office/drawing/2014/main" id="{31695514-7EAA-4029-9742-5F3B91257492}"/>
              </a:ext>
            </a:extLst>
          </p:cNvPr>
          <p:cNvSpPr>
            <a:spLocks noGrp="1"/>
          </p:cNvSpPr>
          <p:nvPr>
            <p:ph idx="1"/>
          </p:nvPr>
        </p:nvSpPr>
        <p:spPr>
          <a:xfrm>
            <a:off x="817183" y="1938528"/>
            <a:ext cx="6621272" cy="3923944"/>
          </a:xfrm>
        </p:spPr>
        <p:txBody>
          <a:bodyPr>
            <a:normAutofit/>
          </a:bodyPr>
          <a:lstStyle/>
          <a:p>
            <a:pPr marL="388620" indent="-342900">
              <a:buFont typeface="Wingdings" panose="05000000000000000000" pitchFamily="2" charset="2"/>
              <a:buChar char="v"/>
            </a:pPr>
            <a:r>
              <a:rPr lang="en-US" sz="2800" dirty="0"/>
              <a:t>If the behavior had a voice, what would it say?</a:t>
            </a:r>
          </a:p>
          <a:p>
            <a:pPr marL="605790" lvl="1" indent="-285750">
              <a:buFont typeface="Arial" panose="020B0604020202020204" pitchFamily="34" charset="0"/>
              <a:buChar char="•"/>
            </a:pPr>
            <a:r>
              <a:rPr lang="en-US" sz="2400" dirty="0"/>
              <a:t>It’s important to consider that the individual’s communication abilities affect his or her behavior. Most of the people you support can probably say, “I’m hungry”, but note if there are times when they express needs differently as their moods change due to medical or mental health symptoms. </a:t>
            </a:r>
          </a:p>
          <a:p>
            <a:pPr marL="45720" indent="0">
              <a:buNone/>
            </a:pPr>
            <a:endParaRPr lang="en-US" dirty="0"/>
          </a:p>
        </p:txBody>
      </p:sp>
      <p:pic>
        <p:nvPicPr>
          <p:cNvPr id="5" name="Picture 4">
            <a:extLst>
              <a:ext uri="{FF2B5EF4-FFF2-40B4-BE49-F238E27FC236}">
                <a16:creationId xmlns:a16="http://schemas.microsoft.com/office/drawing/2014/main" id="{2F16A412-F2E9-4C3C-B133-C35DDDF5702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805737" y="1576222"/>
            <a:ext cx="3419475" cy="4286250"/>
          </a:xfrm>
          <a:prstGeom prst="rect">
            <a:avLst/>
          </a:prstGeom>
        </p:spPr>
      </p:pic>
      <p:sp>
        <p:nvSpPr>
          <p:cNvPr id="6" name="TextBox 5">
            <a:extLst>
              <a:ext uri="{FF2B5EF4-FFF2-40B4-BE49-F238E27FC236}">
                <a16:creationId xmlns:a16="http://schemas.microsoft.com/office/drawing/2014/main" id="{19C06C0D-0803-4AEB-A98D-B1EDD1CFD878}"/>
              </a:ext>
            </a:extLst>
          </p:cNvPr>
          <p:cNvSpPr txBox="1"/>
          <p:nvPr/>
        </p:nvSpPr>
        <p:spPr>
          <a:xfrm>
            <a:off x="7955342" y="5891014"/>
            <a:ext cx="3419475" cy="369332"/>
          </a:xfrm>
          <a:prstGeom prst="rect">
            <a:avLst/>
          </a:prstGeom>
          <a:noFill/>
        </p:spPr>
        <p:txBody>
          <a:bodyPr wrap="square" rtlCol="0">
            <a:spAutoFit/>
          </a:bodyPr>
          <a:lstStyle/>
          <a:p>
            <a:r>
              <a:rPr lang="en-US" sz="900" dirty="0">
                <a:hlinkClick r:id="rId7" tooltip="http://theramblingsofcharliebrown.blogspot.com/2010/08/oh-yeah-btw-did-i-mention-im-charlie.html"/>
              </a:rPr>
              <a:t>This Photo</a:t>
            </a:r>
            <a:r>
              <a:rPr lang="en-US" sz="900" dirty="0"/>
              <a:t> by Unknown Author is licensed under </a:t>
            </a:r>
            <a:r>
              <a:rPr lang="en-US" sz="900" dirty="0">
                <a:hlinkClick r:id="rId8" tooltip="https://creativecommons.org/licenses/by-nc-nd/3.0/"/>
              </a:rPr>
              <a:t>CC BY-NC-ND</a:t>
            </a:r>
            <a:endParaRPr lang="en-US" sz="900" dirty="0"/>
          </a:p>
        </p:txBody>
      </p:sp>
      <p:pic>
        <p:nvPicPr>
          <p:cNvPr id="9" name="Audio 8">
            <a:hlinkClick r:id="" action="ppaction://media"/>
            <a:extLst>
              <a:ext uri="{FF2B5EF4-FFF2-40B4-BE49-F238E27FC236}">
                <a16:creationId xmlns:a16="http://schemas.microsoft.com/office/drawing/2014/main" id="{3F5DFE53-A21E-4D6E-A52F-B6C09B2A6A8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17388504"/>
      </p:ext>
    </p:extLst>
  </p:cSld>
  <p:clrMapOvr>
    <a:masterClrMapping/>
  </p:clrMapOvr>
  <mc:AlternateContent xmlns:mc="http://schemas.openxmlformats.org/markup-compatibility/2006" xmlns:p14="http://schemas.microsoft.com/office/powerpoint/2010/main">
    <mc:Choice Requires="p14">
      <p:transition spd="slow" p14:dur="1400" advTm="40000">
        <p14:ripple/>
      </p:transition>
    </mc:Choice>
    <mc:Fallback xmlns="">
      <p:transition spd="slow"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ppt_w</p:attrName>
                                        </p:attrNameLst>
                                      </p:cBhvr>
                                      <p:tavLst>
                                        <p:tav tm="0" fmla="#ppt_w*sin(2.5*pi*$)">
                                          <p:val>
                                            <p:fltVal val="0"/>
                                          </p:val>
                                        </p:tav>
                                        <p:tav tm="100000">
                                          <p:val>
                                            <p:fltVal val="1"/>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775A-3F84-4F23-9BD0-B5411637227C}"/>
              </a:ext>
            </a:extLst>
          </p:cNvPr>
          <p:cNvSpPr>
            <a:spLocks noGrp="1"/>
          </p:cNvSpPr>
          <p:nvPr>
            <p:ph type="title"/>
          </p:nvPr>
        </p:nvSpPr>
        <p:spPr>
          <a:xfrm>
            <a:off x="1069848" y="484632"/>
            <a:ext cx="10058400" cy="1165059"/>
          </a:xfrm>
        </p:spPr>
        <p:txBody>
          <a:bodyPr/>
          <a:lstStyle/>
          <a:p>
            <a:pPr algn="ctr"/>
            <a:r>
              <a:rPr lang="en-US" dirty="0"/>
              <a:t>Describing Behavior</a:t>
            </a:r>
          </a:p>
        </p:txBody>
      </p:sp>
      <p:sp>
        <p:nvSpPr>
          <p:cNvPr id="3" name="Content Placeholder 2">
            <a:extLst>
              <a:ext uri="{FF2B5EF4-FFF2-40B4-BE49-F238E27FC236}">
                <a16:creationId xmlns:a16="http://schemas.microsoft.com/office/drawing/2014/main" id="{8DFBD849-819B-44AD-801C-9F37B2774C6F}"/>
              </a:ext>
            </a:extLst>
          </p:cNvPr>
          <p:cNvSpPr>
            <a:spLocks noGrp="1"/>
          </p:cNvSpPr>
          <p:nvPr>
            <p:ph idx="1"/>
          </p:nvPr>
        </p:nvSpPr>
        <p:spPr>
          <a:xfrm>
            <a:off x="1069848" y="1894788"/>
            <a:ext cx="10058400" cy="4277412"/>
          </a:xfrm>
        </p:spPr>
        <p:txBody>
          <a:bodyPr>
            <a:normAutofit fontScale="85000" lnSpcReduction="20000"/>
          </a:bodyPr>
          <a:lstStyle/>
          <a:p>
            <a:r>
              <a:rPr lang="en-US" sz="2400" dirty="0"/>
              <a:t>Use words that are free of emotion</a:t>
            </a:r>
          </a:p>
          <a:p>
            <a:r>
              <a:rPr lang="en-US" sz="2400" dirty="0"/>
              <a:t>Describe the actions of the individual</a:t>
            </a:r>
          </a:p>
          <a:p>
            <a:r>
              <a:rPr lang="en-US" sz="2400" dirty="0"/>
              <a:t>Pinpoint the description by including: </a:t>
            </a:r>
          </a:p>
          <a:p>
            <a:pPr lvl="1">
              <a:buFont typeface="Arial" panose="020B0604020202020204" pitchFamily="34" charset="0"/>
              <a:buChar char="•"/>
            </a:pPr>
            <a:r>
              <a:rPr lang="en-US" sz="2200" dirty="0"/>
              <a:t>Clear description of the behavior</a:t>
            </a:r>
          </a:p>
          <a:p>
            <a:pPr lvl="1">
              <a:buFont typeface="Arial" panose="020B0604020202020204" pitchFamily="34" charset="0"/>
              <a:buChar char="•"/>
            </a:pPr>
            <a:r>
              <a:rPr lang="en-US" sz="2200" dirty="0"/>
              <a:t>Frequency of the behavior</a:t>
            </a:r>
          </a:p>
          <a:p>
            <a:pPr lvl="1">
              <a:buFont typeface="Arial" panose="020B0604020202020204" pitchFamily="34" charset="0"/>
              <a:buChar char="•"/>
            </a:pPr>
            <a:r>
              <a:rPr lang="en-US" sz="2200" dirty="0"/>
              <a:t>Duration </a:t>
            </a:r>
          </a:p>
          <a:p>
            <a:pPr lvl="1">
              <a:buFont typeface="Arial" panose="020B0604020202020204" pitchFamily="34" charset="0"/>
              <a:buChar char="•"/>
            </a:pPr>
            <a:r>
              <a:rPr lang="en-US" sz="2200" dirty="0"/>
              <a:t>Intensity</a:t>
            </a:r>
          </a:p>
          <a:p>
            <a:r>
              <a:rPr lang="en-US" sz="2400" dirty="0"/>
              <a:t>Answer questions like: </a:t>
            </a:r>
          </a:p>
          <a:p>
            <a:pPr marL="731520" lvl="1" indent="-457200">
              <a:buFont typeface="+mj-lt"/>
              <a:buAutoNum type="arabicPeriod"/>
            </a:pPr>
            <a:r>
              <a:rPr lang="en-US" sz="2400" dirty="0"/>
              <a:t>What was going on in the environment just prior to the behavior occurring? </a:t>
            </a:r>
          </a:p>
          <a:p>
            <a:pPr marL="731520" lvl="1" indent="-457200">
              <a:buFont typeface="+mj-lt"/>
              <a:buAutoNum type="arabicPeriod"/>
            </a:pPr>
            <a:r>
              <a:rPr lang="en-US" sz="2400" dirty="0"/>
              <a:t>What was the individual doing just before, what did the behavior look like, what did you do in response, and what did the individual look like when they calmed down? </a:t>
            </a:r>
          </a:p>
          <a:p>
            <a:pPr marL="731520" lvl="1" indent="-457200">
              <a:buFont typeface="+mj-lt"/>
              <a:buAutoNum type="arabicPeriod"/>
            </a:pPr>
            <a:r>
              <a:rPr lang="en-US" sz="2400" dirty="0"/>
              <a:t>What does the individual do that tells us that he or she is becoming agitated? What are his or her “early warning signs”?</a:t>
            </a:r>
          </a:p>
        </p:txBody>
      </p:sp>
      <p:pic>
        <p:nvPicPr>
          <p:cNvPr id="6" name="Audio 5">
            <a:hlinkClick r:id="" action="ppaction://media"/>
            <a:extLst>
              <a:ext uri="{FF2B5EF4-FFF2-40B4-BE49-F238E27FC236}">
                <a16:creationId xmlns:a16="http://schemas.microsoft.com/office/drawing/2014/main" id="{A0539935-9CFA-4795-91A9-C9F5E8C0D0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57608406"/>
      </p:ext>
    </p:extLst>
  </p:cSld>
  <p:clrMapOvr>
    <a:masterClrMapping/>
  </p:clrMapOvr>
  <mc:AlternateContent xmlns:mc="http://schemas.openxmlformats.org/markup-compatibility/2006" xmlns:p14="http://schemas.microsoft.com/office/powerpoint/2010/main">
    <mc:Choice Requires="p14">
      <p:transition spd="slow" p14:dur="2000" advTm="100000"/>
    </mc:Choice>
    <mc:Fallback xmlns="">
      <p:transition spd="slow" advTm="1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9E85-B030-4D96-91F9-CCBFFA2DA42C}"/>
              </a:ext>
            </a:extLst>
          </p:cNvPr>
          <p:cNvSpPr>
            <a:spLocks noGrp="1"/>
          </p:cNvSpPr>
          <p:nvPr>
            <p:ph type="title"/>
          </p:nvPr>
        </p:nvSpPr>
        <p:spPr>
          <a:xfrm>
            <a:off x="1069848" y="484632"/>
            <a:ext cx="10058400" cy="1363022"/>
          </a:xfrm>
        </p:spPr>
        <p:txBody>
          <a:bodyPr>
            <a:normAutofit fontScale="90000"/>
          </a:bodyPr>
          <a:lstStyle/>
          <a:p>
            <a:pPr algn="ctr"/>
            <a:r>
              <a:rPr lang="en-US" dirty="0"/>
              <a:t>Staff Role in Monitoring for Effectiveness</a:t>
            </a:r>
          </a:p>
        </p:txBody>
      </p:sp>
      <p:sp>
        <p:nvSpPr>
          <p:cNvPr id="3" name="Content Placeholder 2">
            <a:extLst>
              <a:ext uri="{FF2B5EF4-FFF2-40B4-BE49-F238E27FC236}">
                <a16:creationId xmlns:a16="http://schemas.microsoft.com/office/drawing/2014/main" id="{937500DC-427C-4944-B9DE-F884862F272F}"/>
              </a:ext>
            </a:extLst>
          </p:cNvPr>
          <p:cNvSpPr>
            <a:spLocks noGrp="1"/>
          </p:cNvSpPr>
          <p:nvPr>
            <p:ph idx="1"/>
          </p:nvPr>
        </p:nvSpPr>
        <p:spPr>
          <a:xfrm>
            <a:off x="918375" y="2432116"/>
            <a:ext cx="10355250" cy="3148552"/>
          </a:xfrm>
        </p:spPr>
        <p:txBody>
          <a:bodyPr>
            <a:normAutofit/>
          </a:bodyPr>
          <a:lstStyle/>
          <a:p>
            <a:pPr>
              <a:buFont typeface="Wingdings" panose="05000000000000000000" pitchFamily="2" charset="2"/>
              <a:buChar char="v"/>
            </a:pPr>
            <a:r>
              <a:rPr lang="en-US" sz="2800" dirty="0"/>
              <a:t>Complete detailed documentation as instructed regarding: </a:t>
            </a:r>
          </a:p>
          <a:p>
            <a:pPr lvl="1">
              <a:buFont typeface="Arial" panose="020B0604020202020204" pitchFamily="34" charset="0"/>
              <a:buChar char="•"/>
            </a:pPr>
            <a:r>
              <a:rPr lang="en-US" sz="2800" dirty="0"/>
              <a:t>Targeted behaviors of concern </a:t>
            </a:r>
          </a:p>
          <a:p>
            <a:pPr lvl="1">
              <a:buFont typeface="Arial" panose="020B0604020202020204" pitchFamily="34" charset="0"/>
              <a:buChar char="•"/>
            </a:pPr>
            <a:r>
              <a:rPr lang="en-US" sz="2800" dirty="0"/>
              <a:t>Unusual behavioral incidents </a:t>
            </a:r>
          </a:p>
          <a:p>
            <a:pPr marL="0" indent="0">
              <a:buNone/>
            </a:pPr>
            <a:endParaRPr lang="en-US" dirty="0"/>
          </a:p>
          <a:p>
            <a:pPr marL="45720" indent="0" algn="ctr">
              <a:buNone/>
            </a:pPr>
            <a:r>
              <a:rPr lang="en-US" i="1" dirty="0"/>
              <a:t>****Behavior data and incident reports are crucial for monitoring challenging behaviors.</a:t>
            </a:r>
          </a:p>
        </p:txBody>
      </p:sp>
      <p:pic>
        <p:nvPicPr>
          <p:cNvPr id="4" name="Audio 3">
            <a:hlinkClick r:id="" action="ppaction://media"/>
            <a:extLst>
              <a:ext uri="{FF2B5EF4-FFF2-40B4-BE49-F238E27FC236}">
                <a16:creationId xmlns:a16="http://schemas.microsoft.com/office/drawing/2014/main" id="{90975B50-4002-4966-9F2A-220C920B4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2140567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E965-0443-4BC2-874C-E60D3B16543D}"/>
              </a:ext>
            </a:extLst>
          </p:cNvPr>
          <p:cNvSpPr>
            <a:spLocks noGrp="1"/>
          </p:cNvSpPr>
          <p:nvPr>
            <p:ph type="title"/>
          </p:nvPr>
        </p:nvSpPr>
        <p:spPr>
          <a:xfrm>
            <a:off x="790036" y="170727"/>
            <a:ext cx="10876088" cy="1771196"/>
          </a:xfrm>
          <a:noFill/>
          <a:ln w="12700" cmpd="sng">
            <a:noFill/>
          </a:ln>
        </p:spPr>
        <p:txBody>
          <a:bodyPr vert="horz" lIns="91440" tIns="45720" rIns="91440" bIns="45720" rtlCol="0" anchor="ctr">
            <a:normAutofit fontScale="90000"/>
          </a:bodyPr>
          <a:lstStyle/>
          <a:p>
            <a:pPr algn="ctr">
              <a:lnSpc>
                <a:spcPct val="85000"/>
              </a:lnSpc>
            </a:pPr>
            <a:r>
              <a:rPr lang="en-US" sz="7200" b="1" cap="all" dirty="0">
                <a:solidFill>
                  <a:schemeClr val="tx2"/>
                </a:solidFill>
              </a:rPr>
              <a:t>Test your knowledge</a:t>
            </a:r>
            <a:br>
              <a:rPr lang="en-US" sz="7200" b="1" cap="all" dirty="0">
                <a:solidFill>
                  <a:schemeClr val="tx2"/>
                </a:solidFill>
              </a:rPr>
            </a:br>
            <a:r>
              <a:rPr lang="en-US" sz="7200" b="1" cap="all" dirty="0">
                <a:solidFill>
                  <a:schemeClr val="tx2"/>
                </a:solidFill>
              </a:rPr>
              <a:t> </a:t>
            </a:r>
          </a:p>
        </p:txBody>
      </p:sp>
      <p:pic>
        <p:nvPicPr>
          <p:cNvPr id="6" name="Picture 5">
            <a:extLst>
              <a:ext uri="{FF2B5EF4-FFF2-40B4-BE49-F238E27FC236}">
                <a16:creationId xmlns:a16="http://schemas.microsoft.com/office/drawing/2014/main" id="{CC65305F-A5B4-48AA-A56D-9F0017E44F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361" y="1300899"/>
            <a:ext cx="8452409" cy="4883086"/>
          </a:xfrm>
          <a:prstGeom prst="rect">
            <a:avLst/>
          </a:prstGeom>
        </p:spPr>
      </p:pic>
      <p:pic>
        <p:nvPicPr>
          <p:cNvPr id="8" name="Audio 7">
            <a:hlinkClick r:id="" action="ppaction://media"/>
            <a:extLst>
              <a:ext uri="{FF2B5EF4-FFF2-40B4-BE49-F238E27FC236}">
                <a16:creationId xmlns:a16="http://schemas.microsoft.com/office/drawing/2014/main" id="{65E83809-981A-48F4-BC43-3CDEEFDC8B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5936192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9" name="Oval 3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42" name="Rectangle 41">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C37C15D2-A3BF-488C-97EB-4CB2D663EE24}"/>
              </a:ext>
            </a:extLst>
          </p:cNvPr>
          <p:cNvSpPr>
            <a:spLocks noGrp="1"/>
          </p:cNvSpPr>
          <p:nvPr>
            <p:ph type="title"/>
          </p:nvPr>
        </p:nvSpPr>
        <p:spPr>
          <a:xfrm>
            <a:off x="7327519" y="720071"/>
            <a:ext cx="3970877" cy="3492637"/>
          </a:xfrm>
        </p:spPr>
        <p:txBody>
          <a:bodyPr vert="horz" lIns="91440" tIns="45720" rIns="91440" bIns="45720" rtlCol="0" anchor="b">
            <a:normAutofit/>
          </a:bodyPr>
          <a:lstStyle/>
          <a:p>
            <a:pPr>
              <a:lnSpc>
                <a:spcPct val="80000"/>
              </a:lnSpc>
            </a:pPr>
            <a:r>
              <a:rPr lang="en-US" sz="6000" dirty="0">
                <a:solidFill>
                  <a:schemeClr val="tx1"/>
                </a:solidFill>
              </a:rPr>
              <a:t>Pause to gather your materials</a:t>
            </a:r>
          </a:p>
        </p:txBody>
      </p:sp>
      <p:sp>
        <p:nvSpPr>
          <p:cNvPr id="44" name="Freeform: Shape 43">
            <a:extLst>
              <a:ext uri="{FF2B5EF4-FFF2-40B4-BE49-F238E27FC236}">
                <a16:creationId xmlns:a16="http://schemas.microsoft.com/office/drawing/2014/main" id="{1F4852F6-7518-4984-BD06-9DCC6560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720071"/>
            <a:ext cx="5503939" cy="5503939"/>
          </a:xfrm>
          <a:custGeom>
            <a:avLst/>
            <a:gdLst>
              <a:gd name="connsiteX0" fmla="*/ 1751076 w 3502152"/>
              <a:gd name="connsiteY0" fmla="*/ 228600 h 3502152"/>
              <a:gd name="connsiteX1" fmla="*/ 228600 w 3502152"/>
              <a:gd name="connsiteY1" fmla="*/ 1751076 h 3502152"/>
              <a:gd name="connsiteX2" fmla="*/ 1751076 w 3502152"/>
              <a:gd name="connsiteY2" fmla="*/ 3273552 h 3502152"/>
              <a:gd name="connsiteX3" fmla="*/ 3273552 w 3502152"/>
              <a:gd name="connsiteY3" fmla="*/ 1751076 h 3502152"/>
              <a:gd name="connsiteX4" fmla="*/ 1751076 w 3502152"/>
              <a:gd name="connsiteY4" fmla="*/ 228600 h 3502152"/>
              <a:gd name="connsiteX5" fmla="*/ 1751076 w 3502152"/>
              <a:gd name="connsiteY5" fmla="*/ 0 h 3502152"/>
              <a:gd name="connsiteX6" fmla="*/ 3502152 w 3502152"/>
              <a:gd name="connsiteY6" fmla="*/ 1751076 h 3502152"/>
              <a:gd name="connsiteX7" fmla="*/ 1751076 w 3502152"/>
              <a:gd name="connsiteY7" fmla="*/ 3502152 h 3502152"/>
              <a:gd name="connsiteX8" fmla="*/ 0 w 3502152"/>
              <a:gd name="connsiteY8" fmla="*/ 1751076 h 3502152"/>
              <a:gd name="connsiteX9" fmla="*/ 1751076 w 3502152"/>
              <a:gd name="connsiteY9" fmla="*/ 0 h 350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2152" h="3502152">
                <a:moveTo>
                  <a:pt x="1751076" y="228600"/>
                </a:moveTo>
                <a:cubicBezTo>
                  <a:pt x="910236" y="228600"/>
                  <a:pt x="228600" y="910236"/>
                  <a:pt x="228600" y="1751076"/>
                </a:cubicBezTo>
                <a:cubicBezTo>
                  <a:pt x="228600" y="2591916"/>
                  <a:pt x="910236" y="3273552"/>
                  <a:pt x="1751076" y="3273552"/>
                </a:cubicBezTo>
                <a:cubicBezTo>
                  <a:pt x="2591916" y="3273552"/>
                  <a:pt x="3273552" y="2591916"/>
                  <a:pt x="3273552" y="1751076"/>
                </a:cubicBezTo>
                <a:cubicBezTo>
                  <a:pt x="3273552" y="910236"/>
                  <a:pt x="2591916" y="228600"/>
                  <a:pt x="1751076" y="228600"/>
                </a:cubicBezTo>
                <a:close/>
                <a:moveTo>
                  <a:pt x="1751076" y="0"/>
                </a:moveTo>
                <a:cubicBezTo>
                  <a:pt x="2718169" y="0"/>
                  <a:pt x="3502152" y="783983"/>
                  <a:pt x="3502152" y="1751076"/>
                </a:cubicBezTo>
                <a:cubicBezTo>
                  <a:pt x="3502152" y="2718169"/>
                  <a:pt x="2718169" y="3502152"/>
                  <a:pt x="1751076" y="3502152"/>
                </a:cubicBezTo>
                <a:cubicBezTo>
                  <a:pt x="783983" y="3502152"/>
                  <a:pt x="0" y="2718169"/>
                  <a:pt x="0" y="1751076"/>
                </a:cubicBezTo>
                <a:cubicBezTo>
                  <a:pt x="0" y="783983"/>
                  <a:pt x="783983" y="0"/>
                  <a:pt x="17510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Pause">
            <a:extLst>
              <a:ext uri="{FF2B5EF4-FFF2-40B4-BE49-F238E27FC236}">
                <a16:creationId xmlns:a16="http://schemas.microsoft.com/office/drawing/2014/main" id="{BAD081D1-7785-4B9E-9AC3-D9C8FC21DC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p:blipFill>
        <p:spPr>
          <a:xfrm>
            <a:off x="1958377" y="2034981"/>
            <a:ext cx="2874120" cy="2874120"/>
          </a:xfrm>
          <a:prstGeom prst="rect">
            <a:avLst/>
          </a:prstGeom>
        </p:spPr>
      </p:pic>
      <p:sp>
        <p:nvSpPr>
          <p:cNvPr id="46" name="Rectangle 45">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02414" y="3431699"/>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540740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1116-B4F8-47AB-B9F8-C8FD47E6EFEE}"/>
              </a:ext>
            </a:extLst>
          </p:cNvPr>
          <p:cNvSpPr>
            <a:spLocks noGrp="1"/>
          </p:cNvSpPr>
          <p:nvPr>
            <p:ph type="title"/>
          </p:nvPr>
        </p:nvSpPr>
        <p:spPr/>
        <p:txBody>
          <a:bodyPr/>
          <a:lstStyle/>
          <a:p>
            <a:r>
              <a:rPr lang="en-US" dirty="0"/>
              <a:t>Case example</a:t>
            </a:r>
          </a:p>
        </p:txBody>
      </p:sp>
      <p:sp>
        <p:nvSpPr>
          <p:cNvPr id="3" name="Content Placeholder 2">
            <a:extLst>
              <a:ext uri="{FF2B5EF4-FFF2-40B4-BE49-F238E27FC236}">
                <a16:creationId xmlns:a16="http://schemas.microsoft.com/office/drawing/2014/main" id="{4D127D8A-A672-4E7C-B8B6-4D76AC7DA666}"/>
              </a:ext>
            </a:extLst>
          </p:cNvPr>
          <p:cNvSpPr>
            <a:spLocks noGrp="1"/>
          </p:cNvSpPr>
          <p:nvPr>
            <p:ph idx="1"/>
          </p:nvPr>
        </p:nvSpPr>
        <p:spPr/>
        <p:txBody>
          <a:bodyPr>
            <a:normAutofit fontScale="85000" lnSpcReduction="20000"/>
          </a:bodyPr>
          <a:lstStyle/>
          <a:p>
            <a:pPr marL="45720" indent="0" algn="just">
              <a:buNone/>
            </a:pPr>
            <a:r>
              <a:rPr lang="en-US" sz="3200" dirty="0"/>
              <a:t>Mr. A is a 70-year-old resident with dementia who currently lives in a memory care. Mr. A would watch the staff giving report at change of shift in the hallway. He would rise from his chair in the group room and attempt to join them. Staff would redirect him to his chair and let him know they would be with him as soon as they were done. After a couple of minutes, he would rise again and attempt to join them. The staff were puzzled by this as he had already been toileted. They would redirect him. He became increasingly agitated as he was redirected. This happened each day at report time. He would become agitated to the point of being aggressive. Sometimes he would yell at the staff and other times he would become combative towards the staff.</a:t>
            </a:r>
          </a:p>
        </p:txBody>
      </p:sp>
      <p:pic>
        <p:nvPicPr>
          <p:cNvPr id="5" name="Audio 4">
            <a:hlinkClick r:id="" action="ppaction://media"/>
            <a:extLst>
              <a:ext uri="{FF2B5EF4-FFF2-40B4-BE49-F238E27FC236}">
                <a16:creationId xmlns:a16="http://schemas.microsoft.com/office/drawing/2014/main" id="{107F5CDA-8768-4A8F-9455-F5C674032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83181069"/>
      </p:ext>
    </p:extLst>
  </p:cSld>
  <p:clrMapOvr>
    <a:masterClrMapping/>
  </p:clrMapOvr>
  <p:transition spd="slow" advTm="5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7C15D2-A3BF-488C-97EB-4CB2D663EE24}"/>
              </a:ext>
            </a:extLst>
          </p:cNvPr>
          <p:cNvSpPr>
            <a:spLocks noGrp="1"/>
          </p:cNvSpPr>
          <p:nvPr>
            <p:ph type="title"/>
          </p:nvPr>
        </p:nvSpPr>
        <p:spPr>
          <a:xfrm>
            <a:off x="6587544" y="1382165"/>
            <a:ext cx="4869179" cy="4056734"/>
          </a:xfrm>
        </p:spPr>
        <p:txBody>
          <a:bodyPr>
            <a:normAutofit/>
          </a:bodyPr>
          <a:lstStyle/>
          <a:p>
            <a:pPr algn="ctr"/>
            <a:r>
              <a:rPr lang="en-US" sz="6000" dirty="0">
                <a:solidFill>
                  <a:schemeClr val="tx1"/>
                </a:solidFill>
              </a:rPr>
              <a:t>Pause to write down thoughts and complete the handout</a:t>
            </a:r>
          </a:p>
        </p:txBody>
      </p:sp>
      <p:sp>
        <p:nvSpPr>
          <p:cNvPr id="23" name="Freeform: Shape 22">
            <a:extLst>
              <a:ext uri="{FF2B5EF4-FFF2-40B4-BE49-F238E27FC236}">
                <a16:creationId xmlns:a16="http://schemas.microsoft.com/office/drawing/2014/main" id="{7EC0D68F-F813-4414-800D-F8D4F0AB8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Pencil">
            <a:extLst>
              <a:ext uri="{FF2B5EF4-FFF2-40B4-BE49-F238E27FC236}">
                <a16:creationId xmlns:a16="http://schemas.microsoft.com/office/drawing/2014/main" id="{BAD081D1-7785-4B9E-9AC3-D9C8FC21DC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275" y="2255301"/>
            <a:ext cx="3542527" cy="3542527"/>
          </a:xfrm>
          <a:prstGeom prst="rect">
            <a:avLst/>
          </a:prstGeom>
        </p:spPr>
      </p:pic>
      <p:grpSp>
        <p:nvGrpSpPr>
          <p:cNvPr id="25" name="Group 2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7" name="Oval 2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3" name="TextBox 2">
            <a:extLst>
              <a:ext uri="{FF2B5EF4-FFF2-40B4-BE49-F238E27FC236}">
                <a16:creationId xmlns:a16="http://schemas.microsoft.com/office/drawing/2014/main" id="{68309043-4315-425C-9919-A6DD25529A0C}"/>
              </a:ext>
            </a:extLst>
          </p:cNvPr>
          <p:cNvSpPr txBox="1"/>
          <p:nvPr/>
        </p:nvSpPr>
        <p:spPr>
          <a:xfrm>
            <a:off x="7246534" y="5242174"/>
            <a:ext cx="3943546" cy="1077218"/>
          </a:xfrm>
          <a:prstGeom prst="rect">
            <a:avLst/>
          </a:prstGeom>
          <a:noFill/>
        </p:spPr>
        <p:txBody>
          <a:bodyPr wrap="square" rtlCol="0">
            <a:spAutoFit/>
          </a:bodyPr>
          <a:lstStyle/>
          <a:p>
            <a:pPr algn="ctr"/>
            <a:r>
              <a:rPr lang="en-US" sz="1600" i="1" dirty="0"/>
              <a:t>You will have about 3 minutes. If you need more time feel free to stop this PowerPoint before moving on to the next slide.</a:t>
            </a:r>
          </a:p>
        </p:txBody>
      </p:sp>
    </p:spTree>
    <p:extLst>
      <p:ext uri="{BB962C8B-B14F-4D97-AF65-F5344CB8AC3E}">
        <p14:creationId xmlns:p14="http://schemas.microsoft.com/office/powerpoint/2010/main" val="3685295472"/>
      </p:ext>
    </p:extLst>
  </p:cSld>
  <p:clrMapOvr>
    <a:masterClrMapping/>
  </p:clrMapOvr>
  <mc:AlternateContent xmlns:mc="http://schemas.openxmlformats.org/markup-compatibility/2006">
    <mc:Choice xmlns:p14="http://schemas.microsoft.com/office/powerpoint/2010/main" Requires="p14">
      <p:transition spd="med" p14:dur="700" advTm="150000">
        <p:fade/>
      </p:transition>
    </mc:Choice>
    <mc:Fallback>
      <p:transition spd="med" advTm="15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4" name="Rectangle 13">
            <a:extLst>
              <a:ext uri="{FF2B5EF4-FFF2-40B4-BE49-F238E27FC236}">
                <a16:creationId xmlns:a16="http://schemas.microsoft.com/office/drawing/2014/main" id="{FA09304C-28F7-4E8D-883F-50432A7C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AD6DE7-4C8D-496F-A9FF-3442D00D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8">
              <a:alphaModFix amt="60000"/>
              <a:lum bright="70000" contrast="-70000"/>
              <a:extLst>
                <a:ext uri="{BEBA8EAE-BF5A-486C-A8C5-ECC9F3942E4B}">
                  <a14:imgProps xmlns:a14="http://schemas.microsoft.com/office/drawing/2010/main">
                    <a14:imgLayer r:embed="rId9">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47C25D7-975B-4E64-A3A6-AA09C5795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538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C5B8696-7362-4FBF-A75F-34F7981EB328}"/>
              </a:ext>
            </a:extLst>
          </p:cNvPr>
          <p:cNvPicPr>
            <a:picLocks noChangeAspect="1"/>
          </p:cNvPicPr>
          <p:nvPr/>
        </p:nvPicPr>
        <p:blipFill rotWithShape="1">
          <a:blip r:embed="rId10"/>
          <a:srcRect r="1" b="2227"/>
          <a:stretch/>
        </p:blipFill>
        <p:spPr>
          <a:xfrm>
            <a:off x="727486" y="1208762"/>
            <a:ext cx="10902838" cy="5020919"/>
          </a:xfrm>
          <a:prstGeom prst="rect">
            <a:avLst/>
          </a:prstGeom>
        </p:spPr>
      </p:pic>
      <p:sp>
        <p:nvSpPr>
          <p:cNvPr id="6" name="TextBox 5">
            <a:extLst>
              <a:ext uri="{FF2B5EF4-FFF2-40B4-BE49-F238E27FC236}">
                <a16:creationId xmlns:a16="http://schemas.microsoft.com/office/drawing/2014/main" id="{E2DC2BF3-33DF-43BB-B0B3-B44E56C31AC2}"/>
              </a:ext>
            </a:extLst>
          </p:cNvPr>
          <p:cNvSpPr txBox="1"/>
          <p:nvPr/>
        </p:nvSpPr>
        <p:spPr>
          <a:xfrm>
            <a:off x="8012784" y="3195687"/>
            <a:ext cx="1385740" cy="2308324"/>
          </a:xfrm>
          <a:prstGeom prst="rect">
            <a:avLst/>
          </a:prstGeom>
          <a:noFill/>
        </p:spPr>
        <p:txBody>
          <a:bodyPr wrap="square" rtlCol="0">
            <a:spAutoFit/>
          </a:bodyPr>
          <a:lstStyle/>
          <a:p>
            <a:pPr algn="ctr"/>
            <a:r>
              <a:rPr lang="en-US" dirty="0"/>
              <a:t>Mr. A becomes agitated with staff. He may yell or become combative.</a:t>
            </a:r>
          </a:p>
        </p:txBody>
      </p:sp>
      <p:sp>
        <p:nvSpPr>
          <p:cNvPr id="7" name="TextBox 6">
            <a:extLst>
              <a:ext uri="{FF2B5EF4-FFF2-40B4-BE49-F238E27FC236}">
                <a16:creationId xmlns:a16="http://schemas.microsoft.com/office/drawing/2014/main" id="{B0B87E16-65D5-49CB-BE13-BD24F6535E23}"/>
              </a:ext>
            </a:extLst>
          </p:cNvPr>
          <p:cNvSpPr txBox="1"/>
          <p:nvPr/>
        </p:nvSpPr>
        <p:spPr>
          <a:xfrm>
            <a:off x="3346515" y="3428999"/>
            <a:ext cx="184765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Staff meeting in the hallway</a:t>
            </a:r>
          </a:p>
          <a:p>
            <a:pPr marL="285750" indent="-285750">
              <a:buFont typeface="Arial" panose="020B0604020202020204" pitchFamily="34" charset="0"/>
              <a:buChar char="•"/>
            </a:pPr>
            <a:r>
              <a:rPr lang="en-US" dirty="0"/>
              <a:t>Not engaged in another activity-bored</a:t>
            </a:r>
          </a:p>
          <a:p>
            <a:endParaRPr lang="en-US" dirty="0"/>
          </a:p>
        </p:txBody>
      </p:sp>
      <p:sp>
        <p:nvSpPr>
          <p:cNvPr id="9" name="TextBox 8">
            <a:extLst>
              <a:ext uri="{FF2B5EF4-FFF2-40B4-BE49-F238E27FC236}">
                <a16:creationId xmlns:a16="http://schemas.microsoft.com/office/drawing/2014/main" id="{7F09BAEC-5A74-4060-9C99-02CE9D84FE2B}"/>
              </a:ext>
            </a:extLst>
          </p:cNvPr>
          <p:cNvSpPr txBox="1"/>
          <p:nvPr/>
        </p:nvSpPr>
        <p:spPr>
          <a:xfrm>
            <a:off x="5872898" y="3530261"/>
            <a:ext cx="1385739" cy="1477328"/>
          </a:xfrm>
          <a:prstGeom prst="rect">
            <a:avLst/>
          </a:prstGeom>
          <a:noFill/>
        </p:spPr>
        <p:txBody>
          <a:bodyPr wrap="square" rtlCol="0">
            <a:spAutoFit/>
          </a:bodyPr>
          <a:lstStyle/>
          <a:p>
            <a:r>
              <a:rPr lang="en-US" dirty="0"/>
              <a:t>Being redirected by staff multiple times.</a:t>
            </a:r>
          </a:p>
        </p:txBody>
      </p:sp>
      <p:sp>
        <p:nvSpPr>
          <p:cNvPr id="15" name="TextBox 14">
            <a:extLst>
              <a:ext uri="{FF2B5EF4-FFF2-40B4-BE49-F238E27FC236}">
                <a16:creationId xmlns:a16="http://schemas.microsoft.com/office/drawing/2014/main" id="{C7546C94-9B18-4EBE-A22B-F8DBEBFBFFF2}"/>
              </a:ext>
            </a:extLst>
          </p:cNvPr>
          <p:cNvSpPr txBox="1"/>
          <p:nvPr/>
        </p:nvSpPr>
        <p:spPr>
          <a:xfrm>
            <a:off x="970961" y="3428999"/>
            <a:ext cx="1621408"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Medication reactions</a:t>
            </a:r>
          </a:p>
          <a:p>
            <a:pPr marL="285750" indent="-285750">
              <a:buFont typeface="Arial" panose="020B0604020202020204" pitchFamily="34" charset="0"/>
              <a:buChar char="•"/>
            </a:pPr>
            <a:r>
              <a:rPr lang="en-US" sz="1600" dirty="0"/>
              <a:t>Constipated</a:t>
            </a:r>
          </a:p>
          <a:p>
            <a:pPr marL="285750" indent="-285750">
              <a:buFont typeface="Arial" panose="020B0604020202020204" pitchFamily="34" charset="0"/>
              <a:buChar char="•"/>
            </a:pPr>
            <a:r>
              <a:rPr lang="en-US" sz="1600" dirty="0"/>
              <a:t>Dementia </a:t>
            </a:r>
          </a:p>
        </p:txBody>
      </p:sp>
      <p:sp>
        <p:nvSpPr>
          <p:cNvPr id="19" name="TextBox 18">
            <a:extLst>
              <a:ext uri="{FF2B5EF4-FFF2-40B4-BE49-F238E27FC236}">
                <a16:creationId xmlns:a16="http://schemas.microsoft.com/office/drawing/2014/main" id="{A88F86C7-9A0F-44B7-9555-7F20C3EFF0F7}"/>
              </a:ext>
            </a:extLst>
          </p:cNvPr>
          <p:cNvSpPr txBox="1"/>
          <p:nvPr/>
        </p:nvSpPr>
        <p:spPr>
          <a:xfrm>
            <a:off x="9975743" y="3290499"/>
            <a:ext cx="1385740" cy="2585323"/>
          </a:xfrm>
          <a:prstGeom prst="rect">
            <a:avLst/>
          </a:prstGeom>
          <a:noFill/>
        </p:spPr>
        <p:txBody>
          <a:bodyPr wrap="square" rtlCol="0">
            <a:spAutoFit/>
          </a:bodyPr>
          <a:lstStyle/>
          <a:p>
            <a:pPr algn="ctr"/>
            <a:r>
              <a:rPr lang="en-US" dirty="0"/>
              <a:t>Mr. A wants to be a part of the staff meeting. Is trying to gain some social interaction.</a:t>
            </a:r>
          </a:p>
        </p:txBody>
      </p:sp>
      <p:pic>
        <p:nvPicPr>
          <p:cNvPr id="4" name="Audio 3">
            <a:hlinkClick r:id="" action="ppaction://media"/>
            <a:extLst>
              <a:ext uri="{FF2B5EF4-FFF2-40B4-BE49-F238E27FC236}">
                <a16:creationId xmlns:a16="http://schemas.microsoft.com/office/drawing/2014/main" id="{E8E8198A-4FED-44CF-AE27-626524B4F21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07373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04000">
        <p15:prstTrans prst="prestige"/>
      </p:transition>
    </mc:Choice>
    <mc:Fallback>
      <p:transition spd="slow" advTm="10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80">
                                          <p:stCondLst>
                                            <p:cond delay="0"/>
                                          </p:stCondLst>
                                        </p:cTn>
                                        <p:tgtEl>
                                          <p:spTgt spid="19"/>
                                        </p:tgtEl>
                                      </p:cBhvr>
                                    </p:animEffect>
                                    <p:anim calcmode="lin" valueType="num">
                                      <p:cBhvr>
                                        <p:cTn id="3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8" dur="26">
                                          <p:stCondLst>
                                            <p:cond delay="650"/>
                                          </p:stCondLst>
                                        </p:cTn>
                                        <p:tgtEl>
                                          <p:spTgt spid="19"/>
                                        </p:tgtEl>
                                      </p:cBhvr>
                                      <p:to x="100000" y="60000"/>
                                    </p:animScale>
                                    <p:animScale>
                                      <p:cBhvr>
                                        <p:cTn id="39" dur="166" decel="50000">
                                          <p:stCondLst>
                                            <p:cond delay="676"/>
                                          </p:stCondLst>
                                        </p:cTn>
                                        <p:tgtEl>
                                          <p:spTgt spid="19"/>
                                        </p:tgtEl>
                                      </p:cBhvr>
                                      <p:to x="100000" y="100000"/>
                                    </p:animScale>
                                    <p:animScale>
                                      <p:cBhvr>
                                        <p:cTn id="40" dur="26">
                                          <p:stCondLst>
                                            <p:cond delay="1312"/>
                                          </p:stCondLst>
                                        </p:cTn>
                                        <p:tgtEl>
                                          <p:spTgt spid="19"/>
                                        </p:tgtEl>
                                      </p:cBhvr>
                                      <p:to x="100000" y="80000"/>
                                    </p:animScale>
                                    <p:animScale>
                                      <p:cBhvr>
                                        <p:cTn id="41" dur="166" decel="50000">
                                          <p:stCondLst>
                                            <p:cond delay="1338"/>
                                          </p:stCondLst>
                                        </p:cTn>
                                        <p:tgtEl>
                                          <p:spTgt spid="19"/>
                                        </p:tgtEl>
                                      </p:cBhvr>
                                      <p:to x="100000" y="100000"/>
                                    </p:animScale>
                                    <p:animScale>
                                      <p:cBhvr>
                                        <p:cTn id="42" dur="26">
                                          <p:stCondLst>
                                            <p:cond delay="1642"/>
                                          </p:stCondLst>
                                        </p:cTn>
                                        <p:tgtEl>
                                          <p:spTgt spid="19"/>
                                        </p:tgtEl>
                                      </p:cBhvr>
                                      <p:to x="100000" y="90000"/>
                                    </p:animScale>
                                    <p:animScale>
                                      <p:cBhvr>
                                        <p:cTn id="43" dur="166" decel="50000">
                                          <p:stCondLst>
                                            <p:cond delay="1668"/>
                                          </p:stCondLst>
                                        </p:cTn>
                                        <p:tgtEl>
                                          <p:spTgt spid="19"/>
                                        </p:tgtEl>
                                      </p:cBhvr>
                                      <p:to x="100000" y="100000"/>
                                    </p:animScale>
                                    <p:animScale>
                                      <p:cBhvr>
                                        <p:cTn id="44" dur="26">
                                          <p:stCondLst>
                                            <p:cond delay="1808"/>
                                          </p:stCondLst>
                                        </p:cTn>
                                        <p:tgtEl>
                                          <p:spTgt spid="19"/>
                                        </p:tgtEl>
                                      </p:cBhvr>
                                      <p:to x="100000" y="95000"/>
                                    </p:animScale>
                                    <p:animScale>
                                      <p:cBhvr>
                                        <p:cTn id="45"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4"/>
                </p:tgtEl>
              </p:cMediaNode>
            </p:audio>
          </p:childTnLst>
        </p:cTn>
      </p:par>
    </p:tnLst>
    <p:bldLst>
      <p:bldP spid="6" grpId="0"/>
      <p:bldP spid="7" grpId="0"/>
      <p:bldP spid="9" grpId="0"/>
      <p:bldP spid="15"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156C-6B2E-4FAE-B9AB-AC516B634C53}"/>
              </a:ext>
            </a:extLst>
          </p:cNvPr>
          <p:cNvSpPr>
            <a:spLocks noGrp="1"/>
          </p:cNvSpPr>
          <p:nvPr>
            <p:ph type="title"/>
          </p:nvPr>
        </p:nvSpPr>
        <p:spPr>
          <a:xfrm>
            <a:off x="1069848" y="484632"/>
            <a:ext cx="10058400" cy="923330"/>
          </a:xfrm>
        </p:spPr>
        <p:txBody>
          <a:bodyPr/>
          <a:lstStyle/>
          <a:p>
            <a:pPr algn="ctr"/>
            <a:r>
              <a:rPr lang="en-US" dirty="0"/>
              <a:t>Helpful to know:</a:t>
            </a:r>
          </a:p>
        </p:txBody>
      </p:sp>
      <p:sp>
        <p:nvSpPr>
          <p:cNvPr id="3" name="Content Placeholder 2">
            <a:extLst>
              <a:ext uri="{FF2B5EF4-FFF2-40B4-BE49-F238E27FC236}">
                <a16:creationId xmlns:a16="http://schemas.microsoft.com/office/drawing/2014/main" id="{4052D19A-8CA5-4CEB-9242-865FBB7E36E6}"/>
              </a:ext>
            </a:extLst>
          </p:cNvPr>
          <p:cNvSpPr>
            <a:spLocks noGrp="1"/>
          </p:cNvSpPr>
          <p:nvPr>
            <p:ph idx="1"/>
          </p:nvPr>
        </p:nvSpPr>
        <p:spPr>
          <a:xfrm>
            <a:off x="1069848" y="1666240"/>
            <a:ext cx="6037962" cy="4006427"/>
          </a:xfrm>
        </p:spPr>
        <p:txBody>
          <a:bodyPr>
            <a:normAutofit lnSpcReduction="10000"/>
          </a:bodyPr>
          <a:lstStyle/>
          <a:p>
            <a:r>
              <a:rPr lang="en-US" sz="3600" dirty="0"/>
              <a:t>Individual’s personal history</a:t>
            </a:r>
          </a:p>
          <a:p>
            <a:r>
              <a:rPr lang="en-US" sz="3600" dirty="0"/>
              <a:t>Identify triggers/ historical triggers </a:t>
            </a:r>
          </a:p>
          <a:p>
            <a:r>
              <a:rPr lang="en-US" sz="3600" dirty="0"/>
              <a:t>Helpful to know coping strategies that work to help stop/minimize behaviors when they occur</a:t>
            </a:r>
          </a:p>
        </p:txBody>
      </p:sp>
      <p:sp>
        <p:nvSpPr>
          <p:cNvPr id="5" name="TextBox 4">
            <a:extLst>
              <a:ext uri="{FF2B5EF4-FFF2-40B4-BE49-F238E27FC236}">
                <a16:creationId xmlns:a16="http://schemas.microsoft.com/office/drawing/2014/main" id="{5240EA1B-AAC9-4CD1-BBA4-4DFB7A174F42}"/>
              </a:ext>
            </a:extLst>
          </p:cNvPr>
          <p:cNvSpPr txBox="1"/>
          <p:nvPr/>
        </p:nvSpPr>
        <p:spPr>
          <a:xfrm>
            <a:off x="7403694" y="1488305"/>
            <a:ext cx="4582160" cy="1200329"/>
          </a:xfrm>
          <a:prstGeom prst="rect">
            <a:avLst/>
          </a:prstGeom>
          <a:noFill/>
        </p:spPr>
        <p:txBody>
          <a:bodyPr wrap="square" rtlCol="0">
            <a:spAutoFit/>
          </a:bodyPr>
          <a:lstStyle/>
          <a:p>
            <a:r>
              <a:rPr lang="en-US" dirty="0"/>
              <a:t>What if I told you that Mr. A had formerly been a CEO of a very large and successful company?</a:t>
            </a:r>
          </a:p>
          <a:p>
            <a:endParaRPr lang="en-US" dirty="0"/>
          </a:p>
        </p:txBody>
      </p:sp>
      <p:pic>
        <p:nvPicPr>
          <p:cNvPr id="7" name="Picture 6">
            <a:extLst>
              <a:ext uri="{FF2B5EF4-FFF2-40B4-BE49-F238E27FC236}">
                <a16:creationId xmlns:a16="http://schemas.microsoft.com/office/drawing/2014/main" id="{E37C28C6-0526-4759-8C9A-E7B71082506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541382" y="2424284"/>
            <a:ext cx="2116797" cy="3248383"/>
          </a:xfrm>
          <a:prstGeom prst="rect">
            <a:avLst/>
          </a:prstGeom>
        </p:spPr>
      </p:pic>
      <p:sp>
        <p:nvSpPr>
          <p:cNvPr id="8" name="TextBox 7">
            <a:extLst>
              <a:ext uri="{FF2B5EF4-FFF2-40B4-BE49-F238E27FC236}">
                <a16:creationId xmlns:a16="http://schemas.microsoft.com/office/drawing/2014/main" id="{A47CF98B-2016-4FD0-B630-E7808A438D2A}"/>
              </a:ext>
            </a:extLst>
          </p:cNvPr>
          <p:cNvSpPr txBox="1"/>
          <p:nvPr/>
        </p:nvSpPr>
        <p:spPr>
          <a:xfrm>
            <a:off x="8463997" y="5800209"/>
            <a:ext cx="2664251" cy="369332"/>
          </a:xfrm>
          <a:prstGeom prst="rect">
            <a:avLst/>
          </a:prstGeom>
          <a:noFill/>
        </p:spPr>
        <p:txBody>
          <a:bodyPr wrap="square" rtlCol="0">
            <a:spAutoFit/>
          </a:bodyPr>
          <a:lstStyle/>
          <a:p>
            <a:r>
              <a:rPr lang="en-US" sz="900" dirty="0">
                <a:hlinkClick r:id="rId7" tooltip="http://www.fastcharacters.com/character-design/cartoon-business-man/"/>
              </a:rPr>
              <a:t>This Photo</a:t>
            </a:r>
            <a:r>
              <a:rPr lang="en-US" sz="900" dirty="0"/>
              <a:t> by Unknown Author is licensed under </a:t>
            </a:r>
            <a:r>
              <a:rPr lang="en-US" sz="900" dirty="0">
                <a:hlinkClick r:id="rId8" tooltip="https://creativecommons.org/licenses/by-sa/3.0/"/>
              </a:rPr>
              <a:t>CC BY-SA</a:t>
            </a:r>
            <a:endParaRPr lang="en-US" sz="900" dirty="0"/>
          </a:p>
        </p:txBody>
      </p:sp>
      <p:pic>
        <p:nvPicPr>
          <p:cNvPr id="9" name="Audio 8">
            <a:hlinkClick r:id="" action="ppaction://media"/>
            <a:extLst>
              <a:ext uri="{FF2B5EF4-FFF2-40B4-BE49-F238E27FC236}">
                <a16:creationId xmlns:a16="http://schemas.microsoft.com/office/drawing/2014/main" id="{F0688898-5BCC-49B9-9FC5-28CE5046215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14852034"/>
      </p:ext>
    </p:extLst>
  </p:cSld>
  <p:clrMapOvr>
    <a:masterClrMapping/>
  </p:clrMapOvr>
  <mc:AlternateContent xmlns:mc="http://schemas.openxmlformats.org/markup-compatibility/2006" xmlns:p14="http://schemas.microsoft.com/office/powerpoint/2010/main">
    <mc:Choice Requires="p14">
      <p:transition spd="med" p14:dur="700" advTm="40000">
        <p:fade/>
      </p:transition>
    </mc:Choice>
    <mc:Fallback xmlns="">
      <p:transition spd="med"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9"/>
                </p:tgtEl>
              </p:cMediaNode>
            </p:audio>
          </p:childTnLst>
        </p:cTn>
      </p:par>
    </p:tnLst>
    <p:bldLst>
      <p:bldP spid="3"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02CB-AB48-4828-9879-2E5AEC948A89}"/>
              </a:ext>
            </a:extLst>
          </p:cNvPr>
          <p:cNvSpPr>
            <a:spLocks noGrp="1"/>
          </p:cNvSpPr>
          <p:nvPr>
            <p:ph type="title"/>
          </p:nvPr>
        </p:nvSpPr>
        <p:spPr/>
        <p:txBody>
          <a:bodyPr/>
          <a:lstStyle/>
          <a:p>
            <a:r>
              <a:rPr lang="en-US" dirty="0"/>
              <a:t>What could be done differently?</a:t>
            </a:r>
          </a:p>
        </p:txBody>
      </p:sp>
      <p:sp>
        <p:nvSpPr>
          <p:cNvPr id="3" name="Content Placeholder 2">
            <a:extLst>
              <a:ext uri="{FF2B5EF4-FFF2-40B4-BE49-F238E27FC236}">
                <a16:creationId xmlns:a16="http://schemas.microsoft.com/office/drawing/2014/main" id="{7617D92B-2766-4F60-AD98-CA51B5388552}"/>
              </a:ext>
            </a:extLst>
          </p:cNvPr>
          <p:cNvSpPr>
            <a:spLocks noGrp="1"/>
          </p:cNvSpPr>
          <p:nvPr>
            <p:ph idx="1"/>
          </p:nvPr>
        </p:nvSpPr>
        <p:spPr/>
        <p:txBody>
          <a:bodyPr>
            <a:normAutofit/>
          </a:bodyPr>
          <a:lstStyle/>
          <a:p>
            <a:r>
              <a:rPr lang="en-US" sz="3600" dirty="0"/>
              <a:t>What can be done differently with residents you work with who may be having some challenging behaviors? </a:t>
            </a:r>
          </a:p>
        </p:txBody>
      </p:sp>
      <p:pic>
        <p:nvPicPr>
          <p:cNvPr id="6" name="Audio 5">
            <a:hlinkClick r:id="" action="ppaction://media"/>
            <a:extLst>
              <a:ext uri="{FF2B5EF4-FFF2-40B4-BE49-F238E27FC236}">
                <a16:creationId xmlns:a16="http://schemas.microsoft.com/office/drawing/2014/main" id="{408A375D-8F46-44E7-B1C7-BCE74FFE5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4071781"/>
      </p:ext>
    </p:extLst>
  </p:cSld>
  <p:clrMapOvr>
    <a:masterClrMapping/>
  </p:clrMapOvr>
  <mc:AlternateContent xmlns:mc="http://schemas.openxmlformats.org/markup-compatibility/2006">
    <mc:Choice xmlns:p14="http://schemas.microsoft.com/office/powerpoint/2010/main" Requires="p14">
      <p:transition p14:dur="100" advTm="65360">
        <p:cut/>
      </p:transition>
    </mc:Choice>
    <mc:Fallback>
      <p:transition advTm="6536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E656-C6F6-4408-AE87-5A5851990886}"/>
              </a:ext>
            </a:extLst>
          </p:cNvPr>
          <p:cNvSpPr>
            <a:spLocks noGrp="1"/>
          </p:cNvSpPr>
          <p:nvPr>
            <p:ph type="ctrTitle"/>
          </p:nvPr>
        </p:nvSpPr>
        <p:spPr>
          <a:xfrm>
            <a:off x="643467" y="625775"/>
            <a:ext cx="6377629" cy="5258429"/>
          </a:xfrm>
          <a:noFill/>
          <a:ln w="12700" cmpd="sng">
            <a:noFill/>
          </a:ln>
        </p:spPr>
        <p:txBody>
          <a:bodyPr anchor="ctr">
            <a:normAutofit/>
          </a:bodyPr>
          <a:lstStyle/>
          <a:p>
            <a:r>
              <a:rPr lang="en-US" dirty="0">
                <a:solidFill>
                  <a:schemeClr val="tx2"/>
                </a:solidFill>
              </a:rPr>
              <a:t>What are behaviors? </a:t>
            </a:r>
          </a:p>
        </p:txBody>
      </p:sp>
      <p:sp>
        <p:nvSpPr>
          <p:cNvPr id="6" name="Subtitle 2">
            <a:extLst>
              <a:ext uri="{FF2B5EF4-FFF2-40B4-BE49-F238E27FC236}">
                <a16:creationId xmlns:a16="http://schemas.microsoft.com/office/drawing/2014/main" id="{BA88D926-31B2-4ADC-8F24-E8F5D1AC34D8}"/>
              </a:ext>
            </a:extLst>
          </p:cNvPr>
          <p:cNvSpPr>
            <a:spLocks noGrp="1"/>
          </p:cNvSpPr>
          <p:nvPr>
            <p:ph type="subTitle" idx="1"/>
          </p:nvPr>
        </p:nvSpPr>
        <p:spPr>
          <a:xfrm>
            <a:off x="762001" y="4389438"/>
            <a:ext cx="8808720" cy="2133282"/>
          </a:xfrm>
        </p:spPr>
        <p:txBody>
          <a:bodyPr anchor="ctr">
            <a:normAutofit lnSpcReduction="10000"/>
          </a:bodyPr>
          <a:lstStyle/>
          <a:p>
            <a:r>
              <a:rPr lang="en-US" sz="2800" b="1" dirty="0">
                <a:solidFill>
                  <a:schemeClr val="accent5">
                    <a:lumMod val="75000"/>
                  </a:schemeClr>
                </a:solidFill>
              </a:rPr>
              <a:t>Behaviors are a form of communication. </a:t>
            </a:r>
          </a:p>
          <a:p>
            <a:r>
              <a:rPr lang="en-US" b="1" dirty="0">
                <a:solidFill>
                  <a:schemeClr val="accent5">
                    <a:lumMod val="75000"/>
                  </a:schemeClr>
                </a:solidFill>
              </a:rPr>
              <a:t>A Behavior is defined as an observable activity. It can be seen and/or heard and has a starting and a stopping point. Behavior is related to many things. Behaviors can be an action or reaction under a given circumstances. Usually it has a purpose and has a function. Often, behaviors are a pattern. </a:t>
            </a:r>
          </a:p>
        </p:txBody>
      </p:sp>
      <p:pic>
        <p:nvPicPr>
          <p:cNvPr id="10" name="Audio 9">
            <a:hlinkClick r:id="" action="ppaction://media"/>
            <a:extLst>
              <a:ext uri="{FF2B5EF4-FFF2-40B4-BE49-F238E27FC236}">
                <a16:creationId xmlns:a16="http://schemas.microsoft.com/office/drawing/2014/main" id="{1D7D9705-575B-4C15-911D-92EC48C7D5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2312189"/>
      </p:ext>
    </p:extLst>
  </p:cSld>
  <p:clrMapOvr>
    <a:masterClrMapping/>
  </p:clrMapOvr>
  <mc:AlternateContent xmlns:mc="http://schemas.openxmlformats.org/markup-compatibility/2006" xmlns:p14="http://schemas.microsoft.com/office/powerpoint/2010/main">
    <mc:Choice Requires="p14">
      <p:transition spd="slow" p14:dur="1400" advTm="53000">
        <p14:doors dir="vert"/>
      </p:transition>
    </mc:Choice>
    <mc:Fallback xmlns="">
      <p:transition spd="slow"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barn(inVertical)">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8366-2D84-4EFD-9C01-BADFE6E875B2}"/>
              </a:ext>
            </a:extLst>
          </p:cNvPr>
          <p:cNvSpPr>
            <a:spLocks noGrp="1"/>
          </p:cNvSpPr>
          <p:nvPr>
            <p:ph type="title"/>
          </p:nvPr>
        </p:nvSpPr>
        <p:spPr>
          <a:xfrm>
            <a:off x="1069848" y="484632"/>
            <a:ext cx="10058400" cy="1523277"/>
          </a:xfrm>
        </p:spPr>
        <p:txBody>
          <a:bodyPr/>
          <a:lstStyle/>
          <a:p>
            <a:pPr algn="ctr"/>
            <a:r>
              <a:rPr lang="en-US" dirty="0"/>
              <a:t>Behavior Support Process	</a:t>
            </a:r>
          </a:p>
        </p:txBody>
      </p:sp>
      <p:pic>
        <p:nvPicPr>
          <p:cNvPr id="4" name="Content Placeholder 3">
            <a:extLst>
              <a:ext uri="{FF2B5EF4-FFF2-40B4-BE49-F238E27FC236}">
                <a16:creationId xmlns:a16="http://schemas.microsoft.com/office/drawing/2014/main" id="{AECC469C-D731-4982-B5C4-1D6F41E6CBF6}"/>
              </a:ext>
            </a:extLst>
          </p:cNvPr>
          <p:cNvPicPr>
            <a:picLocks noGrp="1" noChangeAspect="1"/>
          </p:cNvPicPr>
          <p:nvPr>
            <p:ph idx="1"/>
          </p:nvPr>
        </p:nvPicPr>
        <p:blipFill>
          <a:blip r:embed="rId5"/>
          <a:stretch>
            <a:fillRect/>
          </a:stretch>
        </p:blipFill>
        <p:spPr>
          <a:xfrm>
            <a:off x="1702675" y="2120900"/>
            <a:ext cx="8792999" cy="4051300"/>
          </a:xfrm>
          <a:prstGeom prst="rect">
            <a:avLst/>
          </a:prstGeom>
        </p:spPr>
      </p:pic>
      <p:pic>
        <p:nvPicPr>
          <p:cNvPr id="7" name="Audio 6">
            <a:hlinkClick r:id="" action="ppaction://media"/>
            <a:extLst>
              <a:ext uri="{FF2B5EF4-FFF2-40B4-BE49-F238E27FC236}">
                <a16:creationId xmlns:a16="http://schemas.microsoft.com/office/drawing/2014/main" id="{11AED96A-AA9C-4682-9C03-3113042A2A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9625515"/>
      </p:ext>
    </p:extLst>
  </p:cSld>
  <p:clrMapOvr>
    <a:masterClrMapping/>
  </p:clrMapOvr>
  <p:transition spd="slow" advTm="2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518E-D8AA-4076-B02B-F63B67F77F74}"/>
              </a:ext>
            </a:extLst>
          </p:cNvPr>
          <p:cNvSpPr>
            <a:spLocks noGrp="1"/>
          </p:cNvSpPr>
          <p:nvPr>
            <p:ph type="title"/>
          </p:nvPr>
        </p:nvSpPr>
        <p:spPr/>
        <p:txBody>
          <a:bodyPr/>
          <a:lstStyle/>
          <a:p>
            <a:r>
              <a:rPr lang="en-US" dirty="0"/>
              <a:t>How to respond to behaviors </a:t>
            </a:r>
          </a:p>
        </p:txBody>
      </p:sp>
      <p:sp>
        <p:nvSpPr>
          <p:cNvPr id="3" name="Content Placeholder 2">
            <a:extLst>
              <a:ext uri="{FF2B5EF4-FFF2-40B4-BE49-F238E27FC236}">
                <a16:creationId xmlns:a16="http://schemas.microsoft.com/office/drawing/2014/main" id="{EB1C64EE-DA20-42CA-A4FC-D2E738607C74}"/>
              </a:ext>
            </a:extLst>
          </p:cNvPr>
          <p:cNvSpPr>
            <a:spLocks noGrp="1"/>
          </p:cNvSpPr>
          <p:nvPr>
            <p:ph idx="1"/>
          </p:nvPr>
        </p:nvSpPr>
        <p:spPr/>
        <p:txBody>
          <a:bodyPr>
            <a:normAutofit/>
          </a:bodyPr>
          <a:lstStyle/>
          <a:p>
            <a:pPr>
              <a:buFont typeface="Arial" panose="020B0604020202020204" pitchFamily="34" charset="0"/>
              <a:buChar char="•"/>
            </a:pPr>
            <a:r>
              <a:rPr lang="en-US" dirty="0"/>
              <a:t>Remain calm</a:t>
            </a:r>
          </a:p>
          <a:p>
            <a:pPr>
              <a:buFont typeface="Arial" panose="020B0604020202020204" pitchFamily="34" charset="0"/>
              <a:buChar char="•"/>
            </a:pPr>
            <a:r>
              <a:rPr lang="en-US" dirty="0"/>
              <a:t>Respond to the individual as needed</a:t>
            </a:r>
          </a:p>
          <a:p>
            <a:pPr>
              <a:buFont typeface="Arial" panose="020B0604020202020204" pitchFamily="34" charset="0"/>
              <a:buChar char="•"/>
            </a:pPr>
            <a:r>
              <a:rPr lang="en-US" dirty="0"/>
              <a:t>Support the individual in communicating choices and wishes</a:t>
            </a:r>
          </a:p>
          <a:p>
            <a:pPr>
              <a:buFont typeface="Arial" panose="020B0604020202020204" pitchFamily="34" charset="0"/>
              <a:buChar char="•"/>
            </a:pPr>
            <a:r>
              <a:rPr lang="en-US" dirty="0"/>
              <a:t>Get support when needed (and available)</a:t>
            </a:r>
          </a:p>
          <a:p>
            <a:pPr>
              <a:buFont typeface="Arial" panose="020B0604020202020204" pitchFamily="34" charset="0"/>
              <a:buChar char="•"/>
            </a:pPr>
            <a:r>
              <a:rPr lang="en-US" dirty="0"/>
              <a:t>If your approach has not worked, try something else </a:t>
            </a:r>
          </a:p>
          <a:p>
            <a:pPr>
              <a:buFont typeface="Arial" panose="020B0604020202020204" pitchFamily="34" charset="0"/>
              <a:buChar char="•"/>
            </a:pPr>
            <a:r>
              <a:rPr lang="en-US" dirty="0"/>
              <a:t>It’s all about the other person</a:t>
            </a:r>
          </a:p>
          <a:p>
            <a:pPr>
              <a:buFont typeface="Arial" panose="020B0604020202020204" pitchFamily="34" charset="0"/>
              <a:buChar char="•"/>
            </a:pPr>
            <a:r>
              <a:rPr lang="en-US" dirty="0"/>
              <a:t>Acknowledge their feelings </a:t>
            </a:r>
          </a:p>
          <a:p>
            <a:pPr>
              <a:buFont typeface="Arial" panose="020B0604020202020204" pitchFamily="34" charset="0"/>
              <a:buChar char="•"/>
            </a:pPr>
            <a:r>
              <a:rPr lang="en-US" dirty="0"/>
              <a:t>Set boundaries/limits if necessary</a:t>
            </a:r>
          </a:p>
          <a:p>
            <a:pPr>
              <a:buFont typeface="Arial" panose="020B0604020202020204" pitchFamily="34" charset="0"/>
              <a:buChar char="•"/>
            </a:pPr>
            <a:r>
              <a:rPr lang="en-US" dirty="0"/>
              <a:t>Direct and redirect by... </a:t>
            </a:r>
          </a:p>
        </p:txBody>
      </p:sp>
      <p:pic>
        <p:nvPicPr>
          <p:cNvPr id="6" name="Audio 5">
            <a:hlinkClick r:id="" action="ppaction://media"/>
            <a:extLst>
              <a:ext uri="{FF2B5EF4-FFF2-40B4-BE49-F238E27FC236}">
                <a16:creationId xmlns:a16="http://schemas.microsoft.com/office/drawing/2014/main" id="{B92845BD-FAF8-4883-A4CD-BCD093EE34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7712071"/>
      </p:ext>
    </p:extLst>
  </p:cSld>
  <p:clrMapOvr>
    <a:masterClrMapping/>
  </p:clrMapOvr>
  <p:transition spd="slow" advTm="6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877CA-3B06-4661-B292-41A3DAE31CB6}"/>
              </a:ext>
            </a:extLst>
          </p:cNvPr>
          <p:cNvSpPr>
            <a:spLocks noGrp="1"/>
          </p:cNvSpPr>
          <p:nvPr>
            <p:ph type="title"/>
          </p:nvPr>
        </p:nvSpPr>
        <p:spPr>
          <a:xfrm>
            <a:off x="1069848" y="484632"/>
            <a:ext cx="10058400" cy="1609344"/>
          </a:xfrm>
        </p:spPr>
        <p:txBody>
          <a:bodyPr>
            <a:normAutofit/>
          </a:bodyPr>
          <a:lstStyle/>
          <a:p>
            <a:pPr algn="ctr"/>
            <a:r>
              <a:rPr lang="en-US" dirty="0"/>
              <a:t>The importance of Building Rapport with residents </a:t>
            </a:r>
          </a:p>
        </p:txBody>
      </p:sp>
      <p:graphicFrame>
        <p:nvGraphicFramePr>
          <p:cNvPr id="5" name="Content Placeholder 2">
            <a:extLst>
              <a:ext uri="{FF2B5EF4-FFF2-40B4-BE49-F238E27FC236}">
                <a16:creationId xmlns:a16="http://schemas.microsoft.com/office/drawing/2014/main" id="{23251A8F-3CEA-430C-B81C-B2FEB53AFA47}"/>
              </a:ext>
            </a:extLst>
          </p:cNvPr>
          <p:cNvGraphicFramePr>
            <a:graphicFrameLocks noGrp="1"/>
          </p:cNvGraphicFramePr>
          <p:nvPr>
            <p:ph idx="1"/>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Audio 11">
            <a:hlinkClick r:id="" action="ppaction://media"/>
            <a:extLst>
              <a:ext uri="{FF2B5EF4-FFF2-40B4-BE49-F238E27FC236}">
                <a16:creationId xmlns:a16="http://schemas.microsoft.com/office/drawing/2014/main" id="{F7A272D6-5E6E-473D-9883-0D2713A7470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5081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5000">
        <p159:morph option="byObject"/>
      </p:transition>
    </mc:Choice>
    <mc:Fallback xmlns="">
      <p:transition spd="slow" advTm="17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56AC-915D-4AFF-9F30-46C29CBCB1A7}"/>
              </a:ext>
            </a:extLst>
          </p:cNvPr>
          <p:cNvSpPr>
            <a:spLocks noGrp="1"/>
          </p:cNvSpPr>
          <p:nvPr>
            <p:ph type="title"/>
          </p:nvPr>
        </p:nvSpPr>
        <p:spPr>
          <a:xfrm>
            <a:off x="337930" y="172742"/>
            <a:ext cx="10790318" cy="1026116"/>
          </a:xfrm>
        </p:spPr>
        <p:txBody>
          <a:bodyPr/>
          <a:lstStyle/>
          <a:p>
            <a:pPr algn="ctr"/>
            <a:r>
              <a:rPr lang="en-US" dirty="0"/>
              <a:t>Takeaways </a:t>
            </a:r>
          </a:p>
        </p:txBody>
      </p:sp>
      <p:sp>
        <p:nvSpPr>
          <p:cNvPr id="3" name="Content Placeholder 2">
            <a:extLst>
              <a:ext uri="{FF2B5EF4-FFF2-40B4-BE49-F238E27FC236}">
                <a16:creationId xmlns:a16="http://schemas.microsoft.com/office/drawing/2014/main" id="{320B1945-852C-4731-9FF1-4A4925045EA5}"/>
              </a:ext>
            </a:extLst>
          </p:cNvPr>
          <p:cNvSpPr>
            <a:spLocks noGrp="1"/>
          </p:cNvSpPr>
          <p:nvPr>
            <p:ph idx="1"/>
          </p:nvPr>
        </p:nvSpPr>
        <p:spPr>
          <a:xfrm>
            <a:off x="337930" y="1198859"/>
            <a:ext cx="10790318" cy="4973342"/>
          </a:xfrm>
        </p:spPr>
        <p:txBody>
          <a:bodyPr>
            <a:normAutofit/>
          </a:bodyPr>
          <a:lstStyle/>
          <a:p>
            <a:r>
              <a:rPr lang="en-US" sz="2400" dirty="0"/>
              <a:t>Caregiving is hard work </a:t>
            </a:r>
          </a:p>
          <a:p>
            <a:r>
              <a:rPr lang="en-US" sz="2400" dirty="0"/>
              <a:t>Caregivers do a great job </a:t>
            </a:r>
          </a:p>
          <a:p>
            <a:r>
              <a:rPr lang="en-US" sz="2400" dirty="0"/>
              <a:t>“Problem” or “challenging” behaviors always need to be defined before being addressed</a:t>
            </a:r>
          </a:p>
          <a:p>
            <a:r>
              <a:rPr lang="en-US" sz="2400" dirty="0"/>
              <a:t>Changes in the environment and personal responses can have a ripple effect on the behaviors of others</a:t>
            </a:r>
          </a:p>
          <a:p>
            <a:r>
              <a:rPr lang="en-US" sz="2400" dirty="0"/>
              <a:t>Remember behaviors are not always easy to address </a:t>
            </a:r>
          </a:p>
          <a:p>
            <a:r>
              <a:rPr lang="en-US" sz="2400" dirty="0"/>
              <a:t>Remember what works today might not work tomorrow </a:t>
            </a:r>
          </a:p>
          <a:p>
            <a:r>
              <a:rPr lang="en-US" sz="2400" dirty="0"/>
              <a:t>Remember don’t take it personal!!!</a:t>
            </a:r>
          </a:p>
          <a:p>
            <a:pPr marL="0" indent="0">
              <a:buNone/>
            </a:pPr>
            <a:endParaRPr lang="en-US" dirty="0"/>
          </a:p>
        </p:txBody>
      </p:sp>
      <p:pic>
        <p:nvPicPr>
          <p:cNvPr id="4" name="Audio 3">
            <a:hlinkClick r:id="" action="ppaction://media"/>
            <a:extLst>
              <a:ext uri="{FF2B5EF4-FFF2-40B4-BE49-F238E27FC236}">
                <a16:creationId xmlns:a16="http://schemas.microsoft.com/office/drawing/2014/main" id="{D158A8C0-49AC-475F-BC27-006B935814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0609329"/>
      </p:ext>
    </p:extLst>
  </p:cSld>
  <p:clrMapOvr>
    <a:masterClrMapping/>
  </p:clrMapOvr>
  <mc:AlternateContent xmlns:mc="http://schemas.openxmlformats.org/markup-compatibility/2006" xmlns:p14="http://schemas.microsoft.com/office/powerpoint/2010/main">
    <mc:Choice Requires="p14">
      <p:transition spd="slow" p14:dur="1600" advTm="45000">
        <p:blinds dir="vert"/>
      </p:transition>
    </mc:Choice>
    <mc:Fallback xmlns="">
      <p:transition spd="slow" advTm="4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0" name="Rectangle 1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99ED1A-B3D2-4A74-B942-55DB3C74A28A}"/>
              </a:ext>
            </a:extLst>
          </p:cNvPr>
          <p:cNvSpPr>
            <a:spLocks noGrp="1"/>
          </p:cNvSpPr>
          <p:nvPr>
            <p:ph type="title"/>
          </p:nvPr>
        </p:nvSpPr>
        <p:spPr>
          <a:xfrm>
            <a:off x="6472339" y="453449"/>
            <a:ext cx="4972511" cy="3106732"/>
          </a:xfrm>
        </p:spPr>
        <p:txBody>
          <a:bodyPr vert="horz" lIns="91440" tIns="45720" rIns="91440" bIns="45720" rtlCol="0" anchor="b">
            <a:normAutofit/>
          </a:bodyPr>
          <a:lstStyle/>
          <a:p>
            <a:pPr algn="ctr">
              <a:lnSpc>
                <a:spcPct val="80000"/>
              </a:lnSpc>
            </a:pPr>
            <a:r>
              <a:rPr lang="en-US" sz="7200" dirty="0">
                <a:solidFill>
                  <a:schemeClr val="tx1"/>
                </a:solidFill>
              </a:rPr>
              <a:t>Most importantly </a:t>
            </a:r>
          </a:p>
        </p:txBody>
      </p:sp>
      <p:sp>
        <p:nvSpPr>
          <p:cNvPr id="3" name="Content Placeholder 2">
            <a:extLst>
              <a:ext uri="{FF2B5EF4-FFF2-40B4-BE49-F238E27FC236}">
                <a16:creationId xmlns:a16="http://schemas.microsoft.com/office/drawing/2014/main" id="{0328EE08-3A11-40DA-9390-115DC0726451}"/>
              </a:ext>
            </a:extLst>
          </p:cNvPr>
          <p:cNvSpPr>
            <a:spLocks noGrp="1"/>
          </p:cNvSpPr>
          <p:nvPr>
            <p:ph idx="1"/>
          </p:nvPr>
        </p:nvSpPr>
        <p:spPr>
          <a:xfrm>
            <a:off x="6556100" y="4336069"/>
            <a:ext cx="4972512" cy="1868335"/>
          </a:xfrm>
        </p:spPr>
        <p:txBody>
          <a:bodyPr vert="horz" lIns="91440" tIns="45720" rIns="91440" bIns="45720" rtlCol="0">
            <a:normAutofit/>
          </a:bodyPr>
          <a:lstStyle/>
          <a:p>
            <a:pPr marL="0" indent="0" algn="ctr">
              <a:buNone/>
            </a:pPr>
            <a:endParaRPr lang="en-US" sz="2200" dirty="0">
              <a:solidFill>
                <a:srgbClr val="FFFFFF"/>
              </a:solidFill>
            </a:endParaRPr>
          </a:p>
          <a:p>
            <a:pPr marL="0" indent="0" algn="ctr">
              <a:buNone/>
            </a:pPr>
            <a:r>
              <a:rPr lang="en-US" sz="4000" dirty="0">
                <a:solidFill>
                  <a:srgbClr val="FFFFFF"/>
                </a:solidFill>
              </a:rPr>
              <a:t>Don’t forget self-care!!!!!</a:t>
            </a:r>
          </a:p>
        </p:txBody>
      </p:sp>
      <p:sp>
        <p:nvSpPr>
          <p:cNvPr id="22" name="Freeform: Shape 21">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Love Letter">
            <a:extLst>
              <a:ext uri="{FF2B5EF4-FFF2-40B4-BE49-F238E27FC236}">
                <a16:creationId xmlns:a16="http://schemas.microsoft.com/office/drawing/2014/main" id="{22B853BF-C39C-4203-99A6-70AB9763B2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150" y="1526651"/>
            <a:ext cx="3804698" cy="3804698"/>
          </a:xfrm>
          <a:prstGeom prst="rect">
            <a:avLst/>
          </a:prstGeom>
        </p:spPr>
      </p:pic>
      <p:pic>
        <p:nvPicPr>
          <p:cNvPr id="5" name="Audio 4">
            <a:hlinkClick r:id="" action="ppaction://media"/>
            <a:extLst>
              <a:ext uri="{FF2B5EF4-FFF2-40B4-BE49-F238E27FC236}">
                <a16:creationId xmlns:a16="http://schemas.microsoft.com/office/drawing/2014/main" id="{01DE88F2-E3BF-4947-BC66-759FD1D6521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1718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advTm="45000">
        <p14:glitter pattern="hexagon"/>
      </p:transition>
    </mc:Choice>
    <mc:Fallback xmlns="">
      <p:transition spd="slow"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23" name="Content Placeholder 2">
            <a:extLst>
              <a:ext uri="{FF2B5EF4-FFF2-40B4-BE49-F238E27FC236}">
                <a16:creationId xmlns:a16="http://schemas.microsoft.com/office/drawing/2014/main" id="{5010CE54-D8D5-4D03-96C5-6D4ED2DB3A36}"/>
              </a:ext>
            </a:extLst>
          </p:cNvPr>
          <p:cNvGraphicFramePr>
            <a:graphicFrameLocks noGrp="1"/>
          </p:cNvGraphicFramePr>
          <p:nvPr>
            <p:ph idx="1"/>
            <p:extLst>
              <p:ext uri="{D42A27DB-BD31-4B8C-83A1-F6EECF244321}">
                <p14:modId xmlns:p14="http://schemas.microsoft.com/office/powerpoint/2010/main" val="3032970065"/>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Audio 2">
            <a:hlinkClick r:id="" action="ppaction://media"/>
            <a:extLst>
              <a:ext uri="{FF2B5EF4-FFF2-40B4-BE49-F238E27FC236}">
                <a16:creationId xmlns:a16="http://schemas.microsoft.com/office/drawing/2014/main" id="{4D591DA7-A5A1-4996-B1AF-FCFE8EBD95A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39D6F5EB-9884-4D75-A97C-6995222C7E79}"/>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560521" y="1717815"/>
            <a:ext cx="2857500" cy="2114550"/>
          </a:xfrm>
          <a:prstGeom prst="rect">
            <a:avLst/>
          </a:prstGeom>
        </p:spPr>
      </p:pic>
      <p:sp>
        <p:nvSpPr>
          <p:cNvPr id="6" name="TextBox 5">
            <a:extLst>
              <a:ext uri="{FF2B5EF4-FFF2-40B4-BE49-F238E27FC236}">
                <a16:creationId xmlns:a16="http://schemas.microsoft.com/office/drawing/2014/main" id="{D585CBE0-624B-4479-9462-D7C8CFD524DB}"/>
              </a:ext>
            </a:extLst>
          </p:cNvPr>
          <p:cNvSpPr txBox="1"/>
          <p:nvPr/>
        </p:nvSpPr>
        <p:spPr>
          <a:xfrm>
            <a:off x="8560521" y="3832365"/>
            <a:ext cx="2857500" cy="369332"/>
          </a:xfrm>
          <a:prstGeom prst="rect">
            <a:avLst/>
          </a:prstGeom>
          <a:noFill/>
        </p:spPr>
        <p:txBody>
          <a:bodyPr wrap="square" rtlCol="0">
            <a:spAutoFit/>
          </a:bodyPr>
          <a:lstStyle/>
          <a:p>
            <a:r>
              <a:rPr lang="en-US" sz="900" dirty="0">
                <a:hlinkClick r:id="rId15" tooltip="https://skepchick.org/2010/02/what-pregnant-women-wont-tell-you-ever/"/>
              </a:rPr>
              <a:t>This Photo</a:t>
            </a:r>
            <a:r>
              <a:rPr lang="en-US" sz="900" dirty="0"/>
              <a:t> by Unknown Author is licensed under </a:t>
            </a:r>
            <a:r>
              <a:rPr lang="en-US" sz="900" dirty="0">
                <a:hlinkClick r:id="rId16" tooltip="https://creativecommons.org/licenses/by-nc-nd/3.0/"/>
              </a:rPr>
              <a:t>CC BY-NC-ND</a:t>
            </a:r>
            <a:endParaRPr lang="en-US" sz="900" dirty="0"/>
          </a:p>
        </p:txBody>
      </p:sp>
    </p:spTree>
    <p:extLst>
      <p:ext uri="{BB962C8B-B14F-4D97-AF65-F5344CB8AC3E}">
        <p14:creationId xmlns:p14="http://schemas.microsoft.com/office/powerpoint/2010/main" val="318717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20000">
        <p15:prstTrans prst="origami"/>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86648D-901F-431C-8FFE-6455ADDAC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 y="0"/>
            <a:ext cx="1218865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C9C52056-5CE0-4067-9927-D2A38FA75269}"/>
              </a:ext>
            </a:extLst>
          </p:cNvPr>
          <p:cNvSpPr>
            <a:spLocks noGrp="1"/>
          </p:cNvSpPr>
          <p:nvPr>
            <p:ph type="title"/>
          </p:nvPr>
        </p:nvSpPr>
        <p:spPr>
          <a:xfrm>
            <a:off x="1069848" y="484632"/>
            <a:ext cx="10058400" cy="1609344"/>
          </a:xfrm>
        </p:spPr>
        <p:txBody>
          <a:bodyPr>
            <a:normAutofit/>
          </a:bodyPr>
          <a:lstStyle/>
          <a:p>
            <a:r>
              <a:rPr lang="en-US">
                <a:solidFill>
                  <a:srgbClr val="FFFFFF"/>
                </a:solidFill>
              </a:rPr>
              <a:t>Resources</a:t>
            </a:r>
          </a:p>
        </p:txBody>
      </p:sp>
      <p:sp>
        <p:nvSpPr>
          <p:cNvPr id="3" name="Content Placeholder 2">
            <a:extLst>
              <a:ext uri="{FF2B5EF4-FFF2-40B4-BE49-F238E27FC236}">
                <a16:creationId xmlns:a16="http://schemas.microsoft.com/office/drawing/2014/main" id="{C5FC1DD5-5566-48BA-9952-B366FB471B07}"/>
              </a:ext>
            </a:extLst>
          </p:cNvPr>
          <p:cNvSpPr>
            <a:spLocks noGrp="1"/>
          </p:cNvSpPr>
          <p:nvPr>
            <p:ph idx="1"/>
          </p:nvPr>
        </p:nvSpPr>
        <p:spPr>
          <a:xfrm>
            <a:off x="1069848" y="2121408"/>
            <a:ext cx="10058400" cy="4050792"/>
          </a:xfrm>
        </p:spPr>
        <p:txBody>
          <a:bodyPr>
            <a:normAutofit/>
          </a:bodyPr>
          <a:lstStyle/>
          <a:p>
            <a:r>
              <a:rPr lang="en-US" dirty="0">
                <a:hlinkClick r:id="rId4"/>
              </a:rPr>
              <a:t>https://www.naminh.org/</a:t>
            </a:r>
            <a:endParaRPr lang="en-US" dirty="0"/>
          </a:p>
          <a:p>
            <a:r>
              <a:rPr lang="en-US" dirty="0">
                <a:hlinkClick r:id="rId5"/>
              </a:rPr>
              <a:t>https://www.alz.org/national/documents/brochure_behaviors.pdf</a:t>
            </a:r>
            <a:endParaRPr lang="en-US" dirty="0"/>
          </a:p>
          <a:p>
            <a:r>
              <a:rPr lang="es-US" dirty="0">
                <a:hlinkClick r:id="rId6"/>
              </a:rPr>
              <a:t>https://www.crisisprevention.com</a:t>
            </a:r>
            <a:endParaRPr lang="es-US" dirty="0"/>
          </a:p>
          <a:p>
            <a:r>
              <a:rPr lang="en-US" dirty="0">
                <a:hlinkClick r:id="rId7"/>
              </a:rPr>
              <a:t>https://eldercareissues.blogspot.com/2016/12/how-to-win-elderly-persons-trust-tips.html</a:t>
            </a:r>
            <a:endParaRPr lang="en-US" dirty="0"/>
          </a:p>
          <a:p>
            <a:endParaRPr lang="en-US" dirty="0"/>
          </a:p>
          <a:p>
            <a:endParaRPr lang="es-US" dirty="0"/>
          </a:p>
          <a:p>
            <a:endParaRPr lang="en-US" dirty="0">
              <a:solidFill>
                <a:srgbClr val="FFFFFF"/>
              </a:solidFill>
            </a:endParaRPr>
          </a:p>
          <a:p>
            <a:endParaRPr lang="en-US" dirty="0">
              <a:solidFill>
                <a:srgbClr val="FFFFFF"/>
              </a:solidFill>
            </a:endParaRPr>
          </a:p>
        </p:txBody>
      </p:sp>
      <p:sp>
        <p:nvSpPr>
          <p:cNvPr id="10" name="Oval 9">
            <a:extLst>
              <a:ext uri="{FF2B5EF4-FFF2-40B4-BE49-F238E27FC236}">
                <a16:creationId xmlns:a16="http://schemas.microsoft.com/office/drawing/2014/main" id="{328E7ECE-D1D9-4A45-83E3-B3AAC21AF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F2299C5D-8E7A-4F30-B5A0-E61C1AF51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9876571"/>
      </p:ext>
    </p:extLst>
  </p:cSld>
  <p:clrMapOvr>
    <a:overrideClrMapping bg1="dk1" tx1="lt1" bg2="dk2" tx2="lt2" accent1="accent1" accent2="accent2" accent3="accent3" accent4="accent4" accent5="accent5" accent6="accent6" hlink="hlink" folHlink="folHlink"/>
  </p:clrMapOvr>
  <p:transition spd="med" advClick="0" advTm="2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4BC7-9B5A-4FD3-B41E-16222E35F16B}"/>
              </a:ext>
            </a:extLst>
          </p:cNvPr>
          <p:cNvSpPr>
            <a:spLocks noGrp="1"/>
          </p:cNvSpPr>
          <p:nvPr>
            <p:ph type="title"/>
          </p:nvPr>
        </p:nvSpPr>
        <p:spPr>
          <a:xfrm>
            <a:off x="1069848" y="484632"/>
            <a:ext cx="10058400" cy="1196207"/>
          </a:xfrm>
        </p:spPr>
        <p:txBody>
          <a:bodyPr/>
          <a:lstStyle/>
          <a:p>
            <a:pPr algn="ctr"/>
            <a:r>
              <a:rPr lang="en-US" dirty="0"/>
              <a:t>What sort of behaviors do you see?</a:t>
            </a:r>
          </a:p>
        </p:txBody>
      </p:sp>
      <p:pic>
        <p:nvPicPr>
          <p:cNvPr id="8" name="Picture 7">
            <a:extLst>
              <a:ext uri="{FF2B5EF4-FFF2-40B4-BE49-F238E27FC236}">
                <a16:creationId xmlns:a16="http://schemas.microsoft.com/office/drawing/2014/main" id="{23A6BF57-125E-40B6-842F-A0ECB83B005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172805" y="1486727"/>
            <a:ext cx="2460395" cy="2821652"/>
          </a:xfrm>
          <a:prstGeom prst="rect">
            <a:avLst/>
          </a:prstGeom>
        </p:spPr>
      </p:pic>
      <p:sp>
        <p:nvSpPr>
          <p:cNvPr id="9" name="TextBox 8">
            <a:extLst>
              <a:ext uri="{FF2B5EF4-FFF2-40B4-BE49-F238E27FC236}">
                <a16:creationId xmlns:a16="http://schemas.microsoft.com/office/drawing/2014/main" id="{7E7DDFDE-7559-41CE-A925-CA10B18D7450}"/>
              </a:ext>
            </a:extLst>
          </p:cNvPr>
          <p:cNvSpPr txBox="1"/>
          <p:nvPr/>
        </p:nvSpPr>
        <p:spPr>
          <a:xfrm>
            <a:off x="9054552" y="6188702"/>
            <a:ext cx="1965382" cy="369332"/>
          </a:xfrm>
          <a:prstGeom prst="rect">
            <a:avLst/>
          </a:prstGeom>
          <a:noFill/>
        </p:spPr>
        <p:txBody>
          <a:bodyPr wrap="square" rtlCol="0">
            <a:spAutoFit/>
          </a:bodyPr>
          <a:lstStyle/>
          <a:p>
            <a:r>
              <a:rPr lang="en-US" sz="900" dirty="0">
                <a:hlinkClick r:id="rId7" tooltip="http://lucidcreations.deviantart.com/art/grumpy-old-man-logo-332902939"/>
              </a:rPr>
              <a:t>This Photo</a:t>
            </a:r>
            <a:r>
              <a:rPr lang="en-US" sz="900" dirty="0"/>
              <a:t> by Unknown Author is licensed under </a:t>
            </a:r>
            <a:r>
              <a:rPr lang="en-US" sz="900" dirty="0">
                <a:hlinkClick r:id="rId8" tooltip="https://creativecommons.org/licenses/by-nc-nd/3.0/"/>
              </a:rPr>
              <a:t>CC BY-NC-ND</a:t>
            </a:r>
            <a:endParaRPr lang="en-US" sz="900" dirty="0"/>
          </a:p>
        </p:txBody>
      </p:sp>
      <p:pic>
        <p:nvPicPr>
          <p:cNvPr id="1026" name="Picture 2" descr="Transparent Old Age Clipart - Old People Clipart Png , Free ...">
            <a:extLst>
              <a:ext uri="{FF2B5EF4-FFF2-40B4-BE49-F238E27FC236}">
                <a16:creationId xmlns:a16="http://schemas.microsoft.com/office/drawing/2014/main" id="{456F015A-5A48-4BAE-83A8-3D7E7DE0D4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790" y="1486727"/>
            <a:ext cx="2782956" cy="2932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derly Depression Clipart">
            <a:extLst>
              <a:ext uri="{FF2B5EF4-FFF2-40B4-BE49-F238E27FC236}">
                <a16:creationId xmlns:a16="http://schemas.microsoft.com/office/drawing/2014/main" id="{D86208DA-0192-45CC-BFEC-AFBA553FD6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9746" y="1989086"/>
            <a:ext cx="1852331" cy="3188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derly People Crying Assaulted Family Illustration Elderly Who Beaten Family — Stock Vector">
            <a:extLst>
              <a:ext uri="{FF2B5EF4-FFF2-40B4-BE49-F238E27FC236}">
                <a16:creationId xmlns:a16="http://schemas.microsoft.com/office/drawing/2014/main" id="{DFED1DA3-29A6-46CA-A62A-DC0F329FB9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3169" y="3749094"/>
            <a:ext cx="2613309" cy="21897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lderly people refusing to eat">
            <a:extLst>
              <a:ext uri="{FF2B5EF4-FFF2-40B4-BE49-F238E27FC236}">
                <a16:creationId xmlns:a16="http://schemas.microsoft.com/office/drawing/2014/main" id="{9738081F-FD32-428C-9B33-339EC6B52B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7330" y="1989086"/>
            <a:ext cx="2802270" cy="18389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34AF5CD-06A6-4AEE-A0F4-348742A5838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46637863"/>
      </p:ext>
    </p:extLst>
  </p:cSld>
  <p:clrMapOvr>
    <a:masterClrMapping/>
  </p:clrMapOvr>
  <p:transition spd="slow" advTm="51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wipe(down)">
                                      <p:cBhvr>
                                        <p:cTn id="21" dur="500"/>
                                        <p:tgtEl>
                                          <p:spTgt spid="103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 calcmode="lin" valueType="num">
                                      <p:cBhvr additive="base">
                                        <p:cTn id="26" dur="500" fill="hold"/>
                                        <p:tgtEl>
                                          <p:spTgt spid="1030"/>
                                        </p:tgtEl>
                                        <p:attrNameLst>
                                          <p:attrName>ppt_x</p:attrName>
                                        </p:attrNameLst>
                                      </p:cBhvr>
                                      <p:tavLst>
                                        <p:tav tm="0">
                                          <p:val>
                                            <p:strVal val="#ppt_x"/>
                                          </p:val>
                                        </p:tav>
                                        <p:tav tm="100000">
                                          <p:val>
                                            <p:strVal val="#ppt_x"/>
                                          </p:val>
                                        </p:tav>
                                      </p:tavLst>
                                    </p:anim>
                                    <p:anim calcmode="lin" valueType="num">
                                      <p:cBhvr additive="base">
                                        <p:cTn id="27"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6026-B86F-4A1B-9E00-3D0C55C59590}"/>
              </a:ext>
            </a:extLst>
          </p:cNvPr>
          <p:cNvSpPr>
            <a:spLocks noGrp="1"/>
          </p:cNvSpPr>
          <p:nvPr>
            <p:ph type="ctrTitle"/>
          </p:nvPr>
        </p:nvSpPr>
        <p:spPr>
          <a:xfrm>
            <a:off x="1069848" y="484632"/>
            <a:ext cx="10058400" cy="1471504"/>
          </a:xfrm>
        </p:spPr>
        <p:txBody>
          <a:bodyPr vert="horz" lIns="91440" tIns="45720" rIns="91440" bIns="45720" rtlCol="0" anchor="ctr">
            <a:normAutofit/>
          </a:bodyPr>
          <a:lstStyle/>
          <a:p>
            <a:pPr>
              <a:lnSpc>
                <a:spcPct val="90000"/>
              </a:lnSpc>
            </a:pPr>
            <a:r>
              <a:rPr lang="en-US" sz="5400" dirty="0">
                <a:blipFill>
                  <a:blip r:embed="rId6">
                    <a:extLst>
                      <a:ext uri="{28A0092B-C50C-407E-A947-70E740481C1C}">
                        <a14:useLocalDpi xmlns:a14="http://schemas.microsoft.com/office/drawing/2010/main" val="0"/>
                      </a:ext>
                    </a:extLst>
                  </a:blip>
                  <a:tile tx="6350" ty="-127000" sx="65000" sy="64000" flip="none" algn="tl"/>
                </a:blipFill>
              </a:rPr>
              <a:t>Definitions to keep in mind: </a:t>
            </a:r>
          </a:p>
        </p:txBody>
      </p:sp>
      <p:pic>
        <p:nvPicPr>
          <p:cNvPr id="4" name="Picture 3">
            <a:extLst>
              <a:ext uri="{FF2B5EF4-FFF2-40B4-BE49-F238E27FC236}">
                <a16:creationId xmlns:a16="http://schemas.microsoft.com/office/drawing/2014/main" id="{D3730786-C4AD-4D08-866B-06AE88720960}"/>
              </a:ext>
            </a:extLst>
          </p:cNvPr>
          <p:cNvPicPr>
            <a:picLocks noChangeAspect="1"/>
          </p:cNvPicPr>
          <p:nvPr/>
        </p:nvPicPr>
        <p:blipFill rotWithShape="1">
          <a:blip r:embed="rId7"/>
          <a:srcRect t="16732"/>
          <a:stretch/>
        </p:blipFill>
        <p:spPr>
          <a:xfrm>
            <a:off x="749808" y="2253006"/>
            <a:ext cx="10681110" cy="4278186"/>
          </a:xfrm>
          <a:prstGeom prst="rect">
            <a:avLst/>
          </a:prstGeom>
        </p:spPr>
      </p:pic>
      <p:pic>
        <p:nvPicPr>
          <p:cNvPr id="7" name="Graphic 6" descr="Brain in head">
            <a:extLst>
              <a:ext uri="{FF2B5EF4-FFF2-40B4-BE49-F238E27FC236}">
                <a16:creationId xmlns:a16="http://schemas.microsoft.com/office/drawing/2014/main" id="{913B0101-CB3A-44E5-AE12-6D0E383BCA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413" y="246125"/>
            <a:ext cx="1450055" cy="1024635"/>
          </a:xfrm>
          <a:prstGeom prst="rect">
            <a:avLst/>
          </a:prstGeom>
        </p:spPr>
      </p:pic>
      <p:sp>
        <p:nvSpPr>
          <p:cNvPr id="5" name="TextBox 4">
            <a:extLst>
              <a:ext uri="{FF2B5EF4-FFF2-40B4-BE49-F238E27FC236}">
                <a16:creationId xmlns:a16="http://schemas.microsoft.com/office/drawing/2014/main" id="{FBCAB9C9-C42A-426F-AFEC-682666876826}"/>
              </a:ext>
            </a:extLst>
          </p:cNvPr>
          <p:cNvSpPr txBox="1"/>
          <p:nvPr/>
        </p:nvSpPr>
        <p:spPr>
          <a:xfrm>
            <a:off x="602600" y="4359055"/>
            <a:ext cx="1951736" cy="1384995"/>
          </a:xfrm>
          <a:prstGeom prst="rect">
            <a:avLst/>
          </a:prstGeom>
          <a:noFill/>
        </p:spPr>
        <p:txBody>
          <a:bodyPr wrap="square" rtlCol="0">
            <a:spAutoFit/>
          </a:bodyPr>
          <a:lstStyle/>
          <a:p>
            <a:pPr lvl="1" algn="ctr"/>
            <a:r>
              <a:rPr lang="en-US" sz="1200" dirty="0"/>
              <a:t>Things that we do not see.</a:t>
            </a:r>
          </a:p>
          <a:p>
            <a:pPr lvl="1" algn="ctr"/>
            <a:r>
              <a:rPr lang="en-US" sz="1200" dirty="0"/>
              <a:t>Some examples are medication reactions, history of trauma/abuse, etc.</a:t>
            </a:r>
          </a:p>
        </p:txBody>
      </p:sp>
      <p:sp>
        <p:nvSpPr>
          <p:cNvPr id="11" name="TextBox 10">
            <a:extLst>
              <a:ext uri="{FF2B5EF4-FFF2-40B4-BE49-F238E27FC236}">
                <a16:creationId xmlns:a16="http://schemas.microsoft.com/office/drawing/2014/main" id="{CAEAB386-4EF2-4674-82F7-1C1DC21182DE}"/>
              </a:ext>
            </a:extLst>
          </p:cNvPr>
          <p:cNvSpPr txBox="1"/>
          <p:nvPr/>
        </p:nvSpPr>
        <p:spPr>
          <a:xfrm>
            <a:off x="3418395" y="4461664"/>
            <a:ext cx="1508288" cy="553998"/>
          </a:xfrm>
          <a:prstGeom prst="rect">
            <a:avLst/>
          </a:prstGeom>
          <a:noFill/>
        </p:spPr>
        <p:txBody>
          <a:bodyPr wrap="square" rtlCol="0">
            <a:spAutoFit/>
          </a:bodyPr>
          <a:lstStyle/>
          <a:p>
            <a:pPr algn="ctr"/>
            <a:r>
              <a:rPr lang="en-US" sz="1200" dirty="0"/>
              <a:t>Stressors that stack up</a:t>
            </a:r>
            <a:r>
              <a:rPr lang="en-US" dirty="0"/>
              <a:t>.</a:t>
            </a:r>
          </a:p>
        </p:txBody>
      </p:sp>
      <p:sp>
        <p:nvSpPr>
          <p:cNvPr id="15" name="TextBox 14">
            <a:extLst>
              <a:ext uri="{FF2B5EF4-FFF2-40B4-BE49-F238E27FC236}">
                <a16:creationId xmlns:a16="http://schemas.microsoft.com/office/drawing/2014/main" id="{9779D685-49E8-4382-8855-E6F3887E081A}"/>
              </a:ext>
            </a:extLst>
          </p:cNvPr>
          <p:cNvSpPr txBox="1"/>
          <p:nvPr/>
        </p:nvSpPr>
        <p:spPr>
          <a:xfrm>
            <a:off x="5709291" y="3989723"/>
            <a:ext cx="1508288" cy="2123658"/>
          </a:xfrm>
          <a:prstGeom prst="rect">
            <a:avLst/>
          </a:prstGeom>
          <a:noFill/>
        </p:spPr>
        <p:txBody>
          <a:bodyPr wrap="square" rtlCol="0">
            <a:spAutoFit/>
          </a:bodyPr>
          <a:lstStyle/>
          <a:p>
            <a:pPr algn="ctr"/>
            <a:r>
              <a:rPr lang="en-US" sz="1200" dirty="0"/>
              <a:t>Anything, as an act or event, which serves as a stimulus and initiates or precipitates a reaction or series of reactions. Typically occur before the targeted behavior.</a:t>
            </a:r>
          </a:p>
        </p:txBody>
      </p:sp>
      <p:sp>
        <p:nvSpPr>
          <p:cNvPr id="17" name="TextBox 16">
            <a:extLst>
              <a:ext uri="{FF2B5EF4-FFF2-40B4-BE49-F238E27FC236}">
                <a16:creationId xmlns:a16="http://schemas.microsoft.com/office/drawing/2014/main" id="{73A7C90B-7066-4ADF-9863-BCDFC0D6E64A}"/>
              </a:ext>
            </a:extLst>
          </p:cNvPr>
          <p:cNvSpPr txBox="1"/>
          <p:nvPr/>
        </p:nvSpPr>
        <p:spPr>
          <a:xfrm>
            <a:off x="7978661" y="4392099"/>
            <a:ext cx="1083734" cy="1015663"/>
          </a:xfrm>
          <a:prstGeom prst="rect">
            <a:avLst/>
          </a:prstGeom>
          <a:noFill/>
        </p:spPr>
        <p:txBody>
          <a:bodyPr wrap="square" rtlCol="0">
            <a:spAutoFit/>
          </a:bodyPr>
          <a:lstStyle/>
          <a:p>
            <a:pPr algn="ctr"/>
            <a:r>
              <a:rPr lang="en-US" sz="1200" dirty="0"/>
              <a:t>The manner of behaving or acting. Observable activity. </a:t>
            </a:r>
          </a:p>
        </p:txBody>
      </p:sp>
      <p:sp>
        <p:nvSpPr>
          <p:cNvPr id="19" name="TextBox 18">
            <a:extLst>
              <a:ext uri="{FF2B5EF4-FFF2-40B4-BE49-F238E27FC236}">
                <a16:creationId xmlns:a16="http://schemas.microsoft.com/office/drawing/2014/main" id="{B3229E9F-9256-47E7-A8F1-E4776B54093A}"/>
              </a:ext>
            </a:extLst>
          </p:cNvPr>
          <p:cNvSpPr txBox="1"/>
          <p:nvPr/>
        </p:nvSpPr>
        <p:spPr>
          <a:xfrm>
            <a:off x="9601199" y="4419601"/>
            <a:ext cx="1729819" cy="1015663"/>
          </a:xfrm>
          <a:prstGeom prst="rect">
            <a:avLst/>
          </a:prstGeom>
          <a:noFill/>
        </p:spPr>
        <p:txBody>
          <a:bodyPr wrap="square" rtlCol="0">
            <a:spAutoFit/>
          </a:bodyPr>
          <a:lstStyle/>
          <a:p>
            <a:pPr algn="ctr"/>
            <a:r>
              <a:rPr lang="en-US" sz="1200" dirty="0"/>
              <a:t>Whatever occurs immediately following a behavior, or as an immediate result of the behavior.</a:t>
            </a:r>
          </a:p>
        </p:txBody>
      </p:sp>
      <p:sp>
        <p:nvSpPr>
          <p:cNvPr id="6" name="TextBox 5">
            <a:extLst>
              <a:ext uri="{FF2B5EF4-FFF2-40B4-BE49-F238E27FC236}">
                <a16:creationId xmlns:a16="http://schemas.microsoft.com/office/drawing/2014/main" id="{25A5DA2D-8D35-4CE9-870D-F7DE103E02EA}"/>
              </a:ext>
            </a:extLst>
          </p:cNvPr>
          <p:cNvSpPr txBox="1"/>
          <p:nvPr/>
        </p:nvSpPr>
        <p:spPr>
          <a:xfrm>
            <a:off x="1659118" y="2146185"/>
            <a:ext cx="5052767" cy="369332"/>
          </a:xfrm>
          <a:prstGeom prst="rect">
            <a:avLst/>
          </a:prstGeom>
          <a:noFill/>
        </p:spPr>
        <p:txBody>
          <a:bodyPr wrap="square" rtlCol="0">
            <a:spAutoFit/>
          </a:bodyPr>
          <a:lstStyle/>
          <a:p>
            <a:pPr algn="ctr"/>
            <a:r>
              <a:rPr lang="en-US" dirty="0"/>
              <a:t>Antecedents</a:t>
            </a:r>
          </a:p>
        </p:txBody>
      </p:sp>
      <p:pic>
        <p:nvPicPr>
          <p:cNvPr id="21" name="Audio 20">
            <a:hlinkClick r:id="" action="ppaction://media"/>
            <a:extLst>
              <a:ext uri="{FF2B5EF4-FFF2-40B4-BE49-F238E27FC236}">
                <a16:creationId xmlns:a16="http://schemas.microsoft.com/office/drawing/2014/main" id="{0E342C16-6EE8-4E17-9A99-1D43BEBDB10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2759568"/>
      </p:ext>
    </p:extLst>
  </p:cSld>
  <p:clrMapOvr>
    <a:masterClrMapping/>
  </p:clrMapOvr>
  <mc:AlternateContent xmlns:mc="http://schemas.openxmlformats.org/markup-compatibility/2006" xmlns:p14="http://schemas.microsoft.com/office/powerpoint/2010/main">
    <mc:Choice Requires="p14">
      <p:transition p14:dur="0" advTm="85000"/>
    </mc:Choice>
    <mc:Fallback xmlns="">
      <p:transition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1"/>
                </p:tgtEl>
              </p:cMediaNode>
            </p:audio>
          </p:childTnLst>
        </p:cTn>
      </p:par>
    </p:tnLst>
    <p:bldLst>
      <p:bldP spid="5" grpId="0"/>
      <p:bldP spid="11" grpId="0"/>
      <p:bldP spid="15" grpId="0"/>
      <p:bldP spid="17" grpId="0"/>
      <p:bldP spid="1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83D0-003B-4E61-BD64-42F8C83759E6}"/>
              </a:ext>
            </a:extLst>
          </p:cNvPr>
          <p:cNvSpPr>
            <a:spLocks noGrp="1"/>
          </p:cNvSpPr>
          <p:nvPr>
            <p:ph type="title"/>
          </p:nvPr>
        </p:nvSpPr>
        <p:spPr>
          <a:xfrm>
            <a:off x="7836311" y="639763"/>
            <a:ext cx="4135730" cy="5177377"/>
          </a:xfrm>
          <a:ln>
            <a:noFill/>
          </a:ln>
        </p:spPr>
        <p:txBody>
          <a:bodyPr>
            <a:normAutofit/>
          </a:bodyPr>
          <a:lstStyle/>
          <a:p>
            <a:pPr algn="ctr"/>
            <a:r>
              <a:rPr lang="en-US" sz="4000" dirty="0"/>
              <a:t>Behavioral Causes or Influences</a:t>
            </a:r>
            <a:br>
              <a:rPr lang="en-US" sz="4000" dirty="0"/>
            </a:br>
            <a:r>
              <a:rPr lang="en-US" sz="4000" dirty="0"/>
              <a:t>(triggers): </a:t>
            </a:r>
          </a:p>
        </p:txBody>
      </p:sp>
      <p:graphicFrame>
        <p:nvGraphicFramePr>
          <p:cNvPr id="5" name="Content Placeholder 2">
            <a:extLst>
              <a:ext uri="{FF2B5EF4-FFF2-40B4-BE49-F238E27FC236}">
                <a16:creationId xmlns:a16="http://schemas.microsoft.com/office/drawing/2014/main" id="{2763173E-30A1-4533-8C20-E7022AF5902D}"/>
              </a:ext>
            </a:extLst>
          </p:cNvPr>
          <p:cNvGraphicFramePr>
            <a:graphicFrameLocks noGrp="1"/>
          </p:cNvGraphicFramePr>
          <p:nvPr>
            <p:ph idx="1"/>
            <p:extLst>
              <p:ext uri="{D42A27DB-BD31-4B8C-83A1-F6EECF244321}">
                <p14:modId xmlns:p14="http://schemas.microsoft.com/office/powerpoint/2010/main" val="1267342827"/>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84774B58-09A4-470F-B71B-F33B3E9A5F8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4455220"/>
      </p:ext>
    </p:extLst>
  </p:cSld>
  <p:clrMapOvr>
    <a:masterClrMapping/>
  </p:clrMapOvr>
  <p:transition spd="slow" advTm="102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A9FCDB-3CA5-44E2-805F-422420C0D86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35266" y="881445"/>
            <a:ext cx="10534650" cy="5409186"/>
          </a:xfrm>
          <a:prstGeom prst="rect">
            <a:avLst/>
          </a:prstGeom>
        </p:spPr>
      </p:pic>
      <p:sp>
        <p:nvSpPr>
          <p:cNvPr id="6" name="TextBox 5">
            <a:extLst>
              <a:ext uri="{FF2B5EF4-FFF2-40B4-BE49-F238E27FC236}">
                <a16:creationId xmlns:a16="http://schemas.microsoft.com/office/drawing/2014/main" id="{6158D6BB-EAA2-45F6-9694-7EE5EBFCAC36}"/>
              </a:ext>
            </a:extLst>
          </p:cNvPr>
          <p:cNvSpPr txBox="1"/>
          <p:nvPr/>
        </p:nvSpPr>
        <p:spPr>
          <a:xfrm>
            <a:off x="5068168" y="5869325"/>
            <a:ext cx="2719713"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7" tooltip="https://courses.lumenlearning.com/waymaker-psychology/chapter/psych-in-real-life-consciousness-and-blindsight/">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7" name="TextBox 6">
            <a:extLst>
              <a:ext uri="{FF2B5EF4-FFF2-40B4-BE49-F238E27FC236}">
                <a16:creationId xmlns:a16="http://schemas.microsoft.com/office/drawing/2014/main" id="{8C58DEC2-84F9-4147-B148-F97114D3D4CB}"/>
              </a:ext>
            </a:extLst>
          </p:cNvPr>
          <p:cNvSpPr txBox="1"/>
          <p:nvPr/>
        </p:nvSpPr>
        <p:spPr>
          <a:xfrm>
            <a:off x="5962650" y="1864410"/>
            <a:ext cx="2230098" cy="369332"/>
          </a:xfrm>
          <a:prstGeom prst="rect">
            <a:avLst/>
          </a:prstGeom>
          <a:noFill/>
        </p:spPr>
        <p:txBody>
          <a:bodyPr wrap="square" rtlCol="0">
            <a:spAutoFit/>
          </a:bodyPr>
          <a:lstStyle/>
          <a:p>
            <a:r>
              <a:rPr lang="en-US" dirty="0"/>
              <a:t>WHAT WE SEE</a:t>
            </a:r>
          </a:p>
        </p:txBody>
      </p:sp>
      <p:sp>
        <p:nvSpPr>
          <p:cNvPr id="9" name="TextBox 8">
            <a:extLst>
              <a:ext uri="{FF2B5EF4-FFF2-40B4-BE49-F238E27FC236}">
                <a16:creationId xmlns:a16="http://schemas.microsoft.com/office/drawing/2014/main" id="{C238524A-CF09-47FE-98FD-97477D657000}"/>
              </a:ext>
            </a:extLst>
          </p:cNvPr>
          <p:cNvSpPr txBox="1"/>
          <p:nvPr/>
        </p:nvSpPr>
        <p:spPr>
          <a:xfrm>
            <a:off x="5802591" y="3586038"/>
            <a:ext cx="2230098" cy="646331"/>
          </a:xfrm>
          <a:prstGeom prst="rect">
            <a:avLst/>
          </a:prstGeom>
          <a:noFill/>
        </p:spPr>
        <p:txBody>
          <a:bodyPr wrap="square" rtlCol="0">
            <a:spAutoFit/>
          </a:bodyPr>
          <a:lstStyle/>
          <a:p>
            <a:pPr algn="ctr"/>
            <a:r>
              <a:rPr lang="en-US" dirty="0"/>
              <a:t>WHAT WE DON’T SEE</a:t>
            </a:r>
          </a:p>
        </p:txBody>
      </p:sp>
      <p:pic>
        <p:nvPicPr>
          <p:cNvPr id="11" name="Audio 10">
            <a:hlinkClick r:id="" action="ppaction://media"/>
            <a:extLst>
              <a:ext uri="{FF2B5EF4-FFF2-40B4-BE49-F238E27FC236}">
                <a16:creationId xmlns:a16="http://schemas.microsoft.com/office/drawing/2014/main" id="{74D778C2-C763-452F-9EF1-6CBDFF24F40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4490739"/>
      </p:ext>
    </p:extLst>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C5512-084B-405D-BD27-23A471DBDED0}"/>
              </a:ext>
            </a:extLst>
          </p:cNvPr>
          <p:cNvSpPr>
            <a:spLocks noGrp="1"/>
          </p:cNvSpPr>
          <p:nvPr>
            <p:ph type="title"/>
          </p:nvPr>
        </p:nvSpPr>
        <p:spPr/>
        <p:txBody>
          <a:bodyPr/>
          <a:lstStyle/>
          <a:p>
            <a:pPr algn="ctr"/>
            <a:r>
              <a:rPr lang="en-US" dirty="0"/>
              <a:t>Three-step approach: </a:t>
            </a:r>
          </a:p>
        </p:txBody>
      </p:sp>
      <p:sp>
        <p:nvSpPr>
          <p:cNvPr id="3" name="Content Placeholder 2">
            <a:extLst>
              <a:ext uri="{FF2B5EF4-FFF2-40B4-BE49-F238E27FC236}">
                <a16:creationId xmlns:a16="http://schemas.microsoft.com/office/drawing/2014/main" id="{55F05C6B-92D9-4B05-9070-33B536121524}"/>
              </a:ext>
            </a:extLst>
          </p:cNvPr>
          <p:cNvSpPr>
            <a:spLocks noGrp="1"/>
          </p:cNvSpPr>
          <p:nvPr>
            <p:ph idx="1"/>
          </p:nvPr>
        </p:nvSpPr>
        <p:spPr/>
        <p:txBody>
          <a:bodyPr>
            <a:normAutofit/>
          </a:bodyPr>
          <a:lstStyle/>
          <a:p>
            <a:pPr marL="457200" indent="-457200">
              <a:buFont typeface="+mj-lt"/>
              <a:buAutoNum type="arabicPeriod"/>
            </a:pPr>
            <a:r>
              <a:rPr lang="en-US" sz="3600" dirty="0"/>
              <a:t>Examine the behaviors and triggers</a:t>
            </a:r>
          </a:p>
          <a:p>
            <a:pPr marL="457200" indent="-457200">
              <a:buFont typeface="+mj-lt"/>
              <a:buAutoNum type="arabicPeriod"/>
            </a:pPr>
            <a:r>
              <a:rPr lang="en-US" sz="3600" dirty="0"/>
              <a:t>Explore potential solutions</a:t>
            </a:r>
          </a:p>
          <a:p>
            <a:pPr marL="457200" indent="-457200">
              <a:buFont typeface="+mj-lt"/>
              <a:buAutoNum type="arabicPeriod"/>
            </a:pPr>
            <a:r>
              <a:rPr lang="en-US" sz="3600" dirty="0"/>
              <a:t>Try different responses </a:t>
            </a:r>
          </a:p>
        </p:txBody>
      </p:sp>
      <p:pic>
        <p:nvPicPr>
          <p:cNvPr id="9" name="Audio 8">
            <a:hlinkClick r:id="" action="ppaction://media"/>
            <a:extLst>
              <a:ext uri="{FF2B5EF4-FFF2-40B4-BE49-F238E27FC236}">
                <a16:creationId xmlns:a16="http://schemas.microsoft.com/office/drawing/2014/main" id="{A3DAD9A2-4D26-4FD2-A5CD-F9BD3EC21C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8618823"/>
      </p:ext>
    </p:extLst>
  </p:cSld>
  <p:clrMapOvr>
    <a:masterClrMapping/>
  </p:clrMapOvr>
  <mc:AlternateContent xmlns:mc="http://schemas.openxmlformats.org/markup-compatibility/2006" xmlns:p14="http://schemas.microsoft.com/office/powerpoint/2010/main">
    <mc:Choice Requires="p14">
      <p:transition spd="slow" p14:dur="1250" advTm="51000">
        <p14:flip dir="r"/>
      </p:transition>
    </mc:Choice>
    <mc:Fallback xmlns="">
      <p:transition spd="slow" advTm="5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67B852-7CE6-4165-B6D8-0F90ED72B3B9}"/>
              </a:ext>
            </a:extLst>
          </p:cNvPr>
          <p:cNvSpPr>
            <a:spLocks noGrp="1"/>
          </p:cNvSpPr>
          <p:nvPr>
            <p:ph type="title"/>
          </p:nvPr>
        </p:nvSpPr>
        <p:spPr>
          <a:xfrm>
            <a:off x="6550924" y="685800"/>
            <a:ext cx="4920019" cy="2021553"/>
          </a:xfrm>
        </p:spPr>
        <p:txBody>
          <a:bodyPr>
            <a:normAutofit/>
          </a:bodyPr>
          <a:lstStyle/>
          <a:p>
            <a:r>
              <a:rPr lang="en-US" dirty="0">
                <a:solidFill>
                  <a:schemeClr val="tx1"/>
                </a:solidFill>
              </a:rPr>
              <a:t>Behavior and possible causes</a:t>
            </a:r>
          </a:p>
        </p:txBody>
      </p:sp>
      <p:sp>
        <p:nvSpPr>
          <p:cNvPr id="13" name="Freeform: Shape 1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DEC6837-3BF3-434A-AC02-4DAE11E226C2}"/>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2" b="993"/>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61428F26-FE72-433F-B135-5A7F37D684D4}"/>
              </a:ext>
            </a:extLst>
          </p:cNvPr>
          <p:cNvSpPr>
            <a:spLocks noGrp="1"/>
          </p:cNvSpPr>
          <p:nvPr>
            <p:ph idx="1"/>
          </p:nvPr>
        </p:nvSpPr>
        <p:spPr>
          <a:xfrm>
            <a:off x="6550924" y="2927444"/>
            <a:ext cx="4920019" cy="3244755"/>
          </a:xfrm>
        </p:spPr>
        <p:txBody>
          <a:bodyPr>
            <a:normAutofit/>
          </a:bodyPr>
          <a:lstStyle/>
          <a:p>
            <a:r>
              <a:rPr lang="en-US" sz="3200" dirty="0"/>
              <a:t>Aggression and bathing </a:t>
            </a:r>
          </a:p>
          <a:p>
            <a:r>
              <a:rPr lang="en-US" sz="3200" dirty="0"/>
              <a:t>Sexual Behaviors</a:t>
            </a:r>
          </a:p>
          <a:p>
            <a:r>
              <a:rPr lang="en-US" sz="3200" dirty="0"/>
              <a:t>Refusal of medication</a:t>
            </a:r>
          </a:p>
        </p:txBody>
      </p:sp>
      <p:sp>
        <p:nvSpPr>
          <p:cNvPr id="6" name="TextBox 5">
            <a:extLst>
              <a:ext uri="{FF2B5EF4-FFF2-40B4-BE49-F238E27FC236}">
                <a16:creationId xmlns:a16="http://schemas.microsoft.com/office/drawing/2014/main" id="{6FF136CE-2475-4733-BF72-1D4C963B96EF}"/>
              </a:ext>
            </a:extLst>
          </p:cNvPr>
          <p:cNvSpPr txBox="1"/>
          <p:nvPr/>
        </p:nvSpPr>
        <p:spPr>
          <a:xfrm>
            <a:off x="9388027" y="6657945"/>
            <a:ext cx="280397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gowrink.wordpress.com/tag/maid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9" name="Audio 8">
            <a:hlinkClick r:id="" action="ppaction://media"/>
            <a:extLst>
              <a:ext uri="{FF2B5EF4-FFF2-40B4-BE49-F238E27FC236}">
                <a16:creationId xmlns:a16="http://schemas.microsoft.com/office/drawing/2014/main" id="{1F7FFA8F-A6D7-4801-BC23-85652DABDB7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953783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Tm="135000">
        <p15:prstTrans prst="wind"/>
      </p:transition>
    </mc:Choice>
    <mc:Fallback xmlns="">
      <p:transition spd="slow" advTm="1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ADBA-BADC-4655-B950-6BB0E95F87F7}"/>
              </a:ext>
            </a:extLst>
          </p:cNvPr>
          <p:cNvSpPr>
            <a:spLocks noGrp="1"/>
          </p:cNvSpPr>
          <p:nvPr>
            <p:ph type="title"/>
          </p:nvPr>
        </p:nvSpPr>
        <p:spPr>
          <a:xfrm>
            <a:off x="1158240" y="510208"/>
            <a:ext cx="9875520" cy="1356360"/>
          </a:xfrm>
        </p:spPr>
        <p:txBody>
          <a:bodyPr>
            <a:normAutofit/>
          </a:bodyPr>
          <a:lstStyle/>
          <a:p>
            <a:r>
              <a:rPr lang="en-US" dirty="0"/>
              <a:t>ACTIVITY: Behavior as communication</a:t>
            </a:r>
          </a:p>
        </p:txBody>
      </p:sp>
      <p:sp>
        <p:nvSpPr>
          <p:cNvPr id="8" name="Content Placeholder 7">
            <a:extLst>
              <a:ext uri="{FF2B5EF4-FFF2-40B4-BE49-F238E27FC236}">
                <a16:creationId xmlns:a16="http://schemas.microsoft.com/office/drawing/2014/main" id="{D629C395-D9CD-4D62-9892-48BDD150C018}"/>
              </a:ext>
            </a:extLst>
          </p:cNvPr>
          <p:cNvSpPr>
            <a:spLocks noGrp="1"/>
          </p:cNvSpPr>
          <p:nvPr>
            <p:ph idx="1"/>
          </p:nvPr>
        </p:nvSpPr>
        <p:spPr>
          <a:xfrm>
            <a:off x="1069848" y="1715678"/>
            <a:ext cx="4473113" cy="4456522"/>
          </a:xfrm>
        </p:spPr>
        <p:txBody>
          <a:bodyPr/>
          <a:lstStyle/>
          <a:p>
            <a:r>
              <a:rPr lang="en-US" dirty="0"/>
              <a:t>How do they communicate when requesting affection, help, a need such as hunger, thirst? </a:t>
            </a:r>
          </a:p>
          <a:p>
            <a:r>
              <a:rPr lang="en-US" dirty="0"/>
              <a:t>When experiencing pain or discomfort? </a:t>
            </a:r>
          </a:p>
          <a:p>
            <a:r>
              <a:rPr lang="en-US" dirty="0"/>
              <a:t>Feelings-happiness, sadness, frustration? </a:t>
            </a:r>
          </a:p>
          <a:p>
            <a:r>
              <a:rPr lang="en-US" dirty="0"/>
              <a:t>What types of information do they  understand and/or how must that information be presented in-order for them to understand? </a:t>
            </a:r>
          </a:p>
        </p:txBody>
      </p:sp>
      <p:pic>
        <p:nvPicPr>
          <p:cNvPr id="1026" name="Picture 2" descr="Asking for help by Unlimited Possibilities | Teachers Pay Teachers">
            <a:extLst>
              <a:ext uri="{FF2B5EF4-FFF2-40B4-BE49-F238E27FC236}">
                <a16:creationId xmlns:a16="http://schemas.microsoft.com/office/drawing/2014/main" id="{E1AA0B19-C6AD-45D6-8C2D-7B3D5CE87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7105" y="1517029"/>
            <a:ext cx="1659118" cy="2055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698A0134-B748-4B9D-BA1C-629B05AC30C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377214" y="1574689"/>
            <a:ext cx="1143100" cy="18543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003396C5-971B-471D-A99B-45E094E94C9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818793" y="4034671"/>
            <a:ext cx="2275219" cy="1964457"/>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FF8A143F-7225-4055-BCDB-1C22343AB2B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389856" y="4126142"/>
            <a:ext cx="3458326" cy="2046058"/>
          </a:xfrm>
          <a:prstGeom prst="rect">
            <a:avLst/>
          </a:prstGeom>
        </p:spPr>
      </p:pic>
      <p:sp>
        <p:nvSpPr>
          <p:cNvPr id="15" name="TextBox 14">
            <a:extLst>
              <a:ext uri="{FF2B5EF4-FFF2-40B4-BE49-F238E27FC236}">
                <a16:creationId xmlns:a16="http://schemas.microsoft.com/office/drawing/2014/main" id="{E8ECBE8D-B7EA-49CA-BB68-793D12967BD0}"/>
              </a:ext>
            </a:extLst>
          </p:cNvPr>
          <p:cNvSpPr txBox="1"/>
          <p:nvPr/>
        </p:nvSpPr>
        <p:spPr>
          <a:xfrm>
            <a:off x="7126664" y="6347792"/>
            <a:ext cx="2882084" cy="369332"/>
          </a:xfrm>
          <a:prstGeom prst="rect">
            <a:avLst/>
          </a:prstGeom>
          <a:noFill/>
        </p:spPr>
        <p:txBody>
          <a:bodyPr wrap="square" rtlCol="0">
            <a:spAutoFit/>
          </a:bodyPr>
          <a:lstStyle/>
          <a:p>
            <a:r>
              <a:rPr lang="en-US" sz="900" dirty="0">
                <a:hlinkClick r:id="rId12" tooltip="https://brewminate.com/mindful-communication-8-ways-to-master-the-art/"/>
              </a:rPr>
              <a:t>This Photo</a:t>
            </a:r>
            <a:r>
              <a:rPr lang="en-US" sz="900" dirty="0"/>
              <a:t> by Unknown Author is licensed under </a:t>
            </a:r>
            <a:r>
              <a:rPr lang="en-US" sz="900" dirty="0">
                <a:hlinkClick r:id="rId13" tooltip="https://creativecommons.org/licenses/by-nc-sa/3.0/"/>
              </a:rPr>
              <a:t>CC BY-SA-NC</a:t>
            </a:r>
            <a:endParaRPr lang="en-US" sz="900" dirty="0"/>
          </a:p>
        </p:txBody>
      </p:sp>
      <p:pic>
        <p:nvPicPr>
          <p:cNvPr id="18" name="Audio 17">
            <a:hlinkClick r:id="" action="ppaction://media"/>
            <a:extLst>
              <a:ext uri="{FF2B5EF4-FFF2-40B4-BE49-F238E27FC236}">
                <a16:creationId xmlns:a16="http://schemas.microsoft.com/office/drawing/2014/main" id="{69BF2020-B220-426D-9EE7-0F754B59F60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95721202"/>
      </p:ext>
    </p:extLst>
  </p:cSld>
  <p:clrMapOvr>
    <a:masterClrMapping/>
  </p:clrMapOvr>
  <mc:AlternateContent xmlns:mc="http://schemas.openxmlformats.org/markup-compatibility/2006">
    <mc:Choice xmlns:p14="http://schemas.microsoft.com/office/powerpoint/2010/main" Requires="p14">
      <p:transition spd="slow" p14:dur="800" advTm="70000">
        <p:circle/>
      </p:transition>
    </mc:Choice>
    <mc:Fallback>
      <p:transition spd="slow" advTm="70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anim calcmode="lin" valueType="num">
                                      <p:cBhvr>
                                        <p:cTn id="22" dur="2000" fill="hold"/>
                                        <p:tgtEl>
                                          <p:spTgt spid="12"/>
                                        </p:tgtEl>
                                        <p:attrNameLst>
                                          <p:attrName>ppt_w</p:attrName>
                                        </p:attrNameLst>
                                      </p:cBhvr>
                                      <p:tavLst>
                                        <p:tav tm="0" fmla="#ppt_w*sin(2.5*pi*$)">
                                          <p:val>
                                            <p:fltVal val="0"/>
                                          </p:val>
                                        </p:tav>
                                        <p:tav tm="100000">
                                          <p:val>
                                            <p:fltVal val="1"/>
                                          </p:val>
                                        </p:tav>
                                      </p:tavLst>
                                    </p:anim>
                                    <p:anim calcmode="lin" valueType="num">
                                      <p:cBhvr>
                                        <p:cTn id="23"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27.2"/>
</p:tagLst>
</file>

<file path=ppt/tags/tag10.xml><?xml version="1.0" encoding="utf-8"?>
<p:tagLst xmlns:a="http://schemas.openxmlformats.org/drawingml/2006/main" xmlns:r="http://schemas.openxmlformats.org/officeDocument/2006/relationships" xmlns:p="http://schemas.openxmlformats.org/presentationml/2006/main">
  <p:tag name="TIMING" val="|6.1|3.8|3.6|3.2|7.4|6.3"/>
</p:tagLst>
</file>

<file path=ppt/tags/tag11.xml><?xml version="1.0" encoding="utf-8"?>
<p:tagLst xmlns:a="http://schemas.openxmlformats.org/drawingml/2006/main" xmlns:r="http://schemas.openxmlformats.org/officeDocument/2006/relationships" xmlns:p="http://schemas.openxmlformats.org/presentationml/2006/main">
  <p:tag name="TIMING" val="|29.5|5.4"/>
</p:tagLst>
</file>

<file path=ppt/tags/tag2.xml><?xml version="1.0" encoding="utf-8"?>
<p:tagLst xmlns:a="http://schemas.openxmlformats.org/drawingml/2006/main" xmlns:r="http://schemas.openxmlformats.org/officeDocument/2006/relationships" xmlns:p="http://schemas.openxmlformats.org/presentationml/2006/main">
  <p:tag name="TIMING" val="|26.4|1.8|2.4|0.8|2.9"/>
</p:tagLst>
</file>

<file path=ppt/tags/tag3.xml><?xml version="1.0" encoding="utf-8"?>
<p:tagLst xmlns:a="http://schemas.openxmlformats.org/drawingml/2006/main" xmlns:r="http://schemas.openxmlformats.org/officeDocument/2006/relationships" xmlns:p="http://schemas.openxmlformats.org/presentationml/2006/main">
  <p:tag name="TIMING" val="|4.5|15.6|6.3|10.8|3.5|11.7|6.4"/>
</p:tagLst>
</file>

<file path=ppt/tags/tag4.xml><?xml version="1.0" encoding="utf-8"?>
<p:tagLst xmlns:a="http://schemas.openxmlformats.org/drawingml/2006/main" xmlns:r="http://schemas.openxmlformats.org/officeDocument/2006/relationships" xmlns:p="http://schemas.openxmlformats.org/presentationml/2006/main">
  <p:tag name="TIMING" val="|7.4|5.8"/>
</p:tagLst>
</file>

<file path=ppt/tags/tag5.xml><?xml version="1.0" encoding="utf-8"?>
<p:tagLst xmlns:a="http://schemas.openxmlformats.org/drawingml/2006/main" xmlns:r="http://schemas.openxmlformats.org/officeDocument/2006/relationships" xmlns:p="http://schemas.openxmlformats.org/presentationml/2006/main">
  <p:tag name="TIMING" val="|8.2|35.7|19.6"/>
</p:tagLst>
</file>

<file path=ppt/tags/tag6.xml><?xml version="1.0" encoding="utf-8"?>
<p:tagLst xmlns:a="http://schemas.openxmlformats.org/drawingml/2006/main" xmlns:r="http://schemas.openxmlformats.org/officeDocument/2006/relationships" xmlns:p="http://schemas.openxmlformats.org/presentationml/2006/main">
  <p:tag name="TIMING" val="|14.2|7.1|6.8|10.2"/>
</p:tagLst>
</file>

<file path=ppt/tags/tag7.xml><?xml version="1.0" encoding="utf-8"?>
<p:tagLst xmlns:a="http://schemas.openxmlformats.org/drawingml/2006/main" xmlns:r="http://schemas.openxmlformats.org/officeDocument/2006/relationships" xmlns:p="http://schemas.openxmlformats.org/presentationml/2006/main">
  <p:tag name="TIMING" val="|9.4|2.9|7.1"/>
</p:tagLst>
</file>

<file path=ppt/tags/tag8.xml><?xml version="1.0" encoding="utf-8"?>
<p:tagLst xmlns:a="http://schemas.openxmlformats.org/drawingml/2006/main" xmlns:r="http://schemas.openxmlformats.org/officeDocument/2006/relationships" xmlns:p="http://schemas.openxmlformats.org/presentationml/2006/main">
  <p:tag name="TIMING" val="|1.5|3.1"/>
</p:tagLst>
</file>

<file path=ppt/tags/tag9.xml><?xml version="1.0" encoding="utf-8"?>
<p:tagLst xmlns:a="http://schemas.openxmlformats.org/drawingml/2006/main" xmlns:r="http://schemas.openxmlformats.org/officeDocument/2006/relationships" xmlns:p="http://schemas.openxmlformats.org/presentationml/2006/main">
  <p:tag name="TIMING" val="|36.2|9.2|6.4|11.9|27.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3076</Words>
  <Application>Microsoft Office PowerPoint</Application>
  <PresentationFormat>Widescreen</PresentationFormat>
  <Paragraphs>193</Paragraphs>
  <Slides>26</Slides>
  <Notes>20</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Rockwell</vt:lpstr>
      <vt:lpstr>Rockwell Condensed</vt:lpstr>
      <vt:lpstr>Rockwell Extra Bold</vt:lpstr>
      <vt:lpstr>Wingdings</vt:lpstr>
      <vt:lpstr>Wood Type</vt:lpstr>
      <vt:lpstr>Understanding Behaviors</vt:lpstr>
      <vt:lpstr>What are behaviors? </vt:lpstr>
      <vt:lpstr>What sort of behaviors do you see?</vt:lpstr>
      <vt:lpstr>Definitions to keep in mind: </vt:lpstr>
      <vt:lpstr>Behavioral Causes or Influences (triggers): </vt:lpstr>
      <vt:lpstr>PowerPoint Presentation</vt:lpstr>
      <vt:lpstr>Three-step approach: </vt:lpstr>
      <vt:lpstr>Behavior and possible causes</vt:lpstr>
      <vt:lpstr>ACTIVITY: Behavior as communication</vt:lpstr>
      <vt:lpstr>ACTIVITY: Behavior as communication</vt:lpstr>
      <vt:lpstr>Describing Behavior</vt:lpstr>
      <vt:lpstr>Staff Role in Monitoring for Effectiveness</vt:lpstr>
      <vt:lpstr>Test your knowledge  </vt:lpstr>
      <vt:lpstr>Pause to gather your materials</vt:lpstr>
      <vt:lpstr>Case example</vt:lpstr>
      <vt:lpstr>Pause to write down thoughts and complete the handout</vt:lpstr>
      <vt:lpstr>PowerPoint Presentation</vt:lpstr>
      <vt:lpstr>Helpful to know:</vt:lpstr>
      <vt:lpstr>What could be done differently?</vt:lpstr>
      <vt:lpstr>Behavior Support Process </vt:lpstr>
      <vt:lpstr>How to respond to behaviors </vt:lpstr>
      <vt:lpstr>The importance of Building Rapport with residents </vt:lpstr>
      <vt:lpstr>Takeaways </vt:lpstr>
      <vt:lpstr>Most importantly </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Behaviors</dc:title>
  <dc:creator>Stephanie Arciga</dc:creator>
  <cp:lastModifiedBy>Stephanie Arciga</cp:lastModifiedBy>
  <cp:revision>3</cp:revision>
  <dcterms:created xsi:type="dcterms:W3CDTF">2020-06-09T20:23:32Z</dcterms:created>
  <dcterms:modified xsi:type="dcterms:W3CDTF">2020-06-09T22:50:37Z</dcterms:modified>
</cp:coreProperties>
</file>