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35"/>
  </p:notesMasterIdLst>
  <p:sldIdLst>
    <p:sldId id="256" r:id="rId2"/>
    <p:sldId id="271" r:id="rId3"/>
    <p:sldId id="299" r:id="rId4"/>
    <p:sldId id="272" r:id="rId5"/>
    <p:sldId id="258" r:id="rId6"/>
    <p:sldId id="273" r:id="rId7"/>
    <p:sldId id="275" r:id="rId8"/>
    <p:sldId id="294" r:id="rId9"/>
    <p:sldId id="295" r:id="rId10"/>
    <p:sldId id="296" r:id="rId11"/>
    <p:sldId id="297" r:id="rId12"/>
    <p:sldId id="298" r:id="rId13"/>
    <p:sldId id="281" r:id="rId14"/>
    <p:sldId id="282" r:id="rId15"/>
    <p:sldId id="285" r:id="rId16"/>
    <p:sldId id="283" r:id="rId17"/>
    <p:sldId id="277" r:id="rId18"/>
    <p:sldId id="279" r:id="rId19"/>
    <p:sldId id="291" r:id="rId20"/>
    <p:sldId id="280" r:id="rId21"/>
    <p:sldId id="292" r:id="rId22"/>
    <p:sldId id="278" r:id="rId23"/>
    <p:sldId id="293" r:id="rId24"/>
    <p:sldId id="300" r:id="rId25"/>
    <p:sldId id="286" r:id="rId26"/>
    <p:sldId id="259" r:id="rId27"/>
    <p:sldId id="260" r:id="rId28"/>
    <p:sldId id="261" r:id="rId29"/>
    <p:sldId id="262" r:id="rId30"/>
    <p:sldId id="263" r:id="rId31"/>
    <p:sldId id="264" r:id="rId32"/>
    <p:sldId id="267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283" autoAdjust="0"/>
  </p:normalViewPr>
  <p:slideViewPr>
    <p:cSldViewPr snapToGrid="0">
      <p:cViewPr varScale="1">
        <p:scale>
          <a:sx n="81" d="100"/>
          <a:sy n="81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71AFD-265E-48DD-90BB-025AEB67DFB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6F5FE4-C49D-4F64-B316-CC3A708898A8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Active refusal </a:t>
          </a:r>
        </a:p>
      </dgm:t>
    </dgm:pt>
    <dgm:pt modelId="{EEB98CF1-B3CC-4787-955D-D77953B4CB8B}" type="parTrans" cxnId="{CC9E490D-7D26-4E54-9959-ABF81FCAE2C3}">
      <dgm:prSet/>
      <dgm:spPr/>
      <dgm:t>
        <a:bodyPr/>
        <a:lstStyle/>
        <a:p>
          <a:endParaRPr lang="en-US"/>
        </a:p>
      </dgm:t>
    </dgm:pt>
    <dgm:pt modelId="{0C9CBAC1-811E-4F37-B201-A86B93E3B091}" type="sibTrans" cxnId="{CC9E490D-7D26-4E54-9959-ABF81FCAE2C3}">
      <dgm:prSet/>
      <dgm:spPr/>
      <dgm:t>
        <a:bodyPr/>
        <a:lstStyle/>
        <a:p>
          <a:endParaRPr lang="en-US"/>
        </a:p>
      </dgm:t>
    </dgm:pt>
    <dgm:pt modelId="{0D79F771-6E44-409A-9FC3-1A9CD68C4D7F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Passive refusal  </a:t>
          </a:r>
        </a:p>
      </dgm:t>
    </dgm:pt>
    <dgm:pt modelId="{92322511-7DC0-44F1-B085-0F0B7FC2EB13}" type="parTrans" cxnId="{EE941A45-3893-4E81-A4A0-3C337C55D3F7}">
      <dgm:prSet/>
      <dgm:spPr/>
      <dgm:t>
        <a:bodyPr/>
        <a:lstStyle/>
        <a:p>
          <a:endParaRPr lang="en-US"/>
        </a:p>
      </dgm:t>
    </dgm:pt>
    <dgm:pt modelId="{6014C037-78B6-4619-8D62-470BBC87C1C0}" type="sibTrans" cxnId="{EE941A45-3893-4E81-A4A0-3C337C55D3F7}">
      <dgm:prSet/>
      <dgm:spPr/>
      <dgm:t>
        <a:bodyPr/>
        <a:lstStyle/>
        <a:p>
          <a:endParaRPr lang="en-US"/>
        </a:p>
      </dgm:t>
    </dgm:pt>
    <dgm:pt modelId="{AA10EEEF-89AA-4DDE-972D-4A117B01252F}" type="pres">
      <dgm:prSet presAssocID="{0B871AFD-265E-48DD-90BB-025AEB67DFB8}" presName="linear" presStyleCnt="0">
        <dgm:presLayoutVars>
          <dgm:animLvl val="lvl"/>
          <dgm:resizeHandles val="exact"/>
        </dgm:presLayoutVars>
      </dgm:prSet>
      <dgm:spPr/>
    </dgm:pt>
    <dgm:pt modelId="{DE91EE95-5241-477C-BCA9-C515DE264B4F}" type="pres">
      <dgm:prSet presAssocID="{856F5FE4-C49D-4F64-B316-CC3A708898A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79CF01-CDC4-4765-9EED-73F40FAA744F}" type="pres">
      <dgm:prSet presAssocID="{0C9CBAC1-811E-4F37-B201-A86B93E3B091}" presName="spacer" presStyleCnt="0"/>
      <dgm:spPr/>
    </dgm:pt>
    <dgm:pt modelId="{9BB798A3-71B1-4485-81C6-8508C5808CF6}" type="pres">
      <dgm:prSet presAssocID="{0D79F771-6E44-409A-9FC3-1A9CD68C4D7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C9E490D-7D26-4E54-9959-ABF81FCAE2C3}" srcId="{0B871AFD-265E-48DD-90BB-025AEB67DFB8}" destId="{856F5FE4-C49D-4F64-B316-CC3A708898A8}" srcOrd="0" destOrd="0" parTransId="{EEB98CF1-B3CC-4787-955D-D77953B4CB8B}" sibTransId="{0C9CBAC1-811E-4F37-B201-A86B93E3B091}"/>
    <dgm:cxn modelId="{30397B15-C83B-4440-964E-732A1E9E5806}" type="presOf" srcId="{856F5FE4-C49D-4F64-B316-CC3A708898A8}" destId="{DE91EE95-5241-477C-BCA9-C515DE264B4F}" srcOrd="0" destOrd="0" presId="urn:microsoft.com/office/officeart/2005/8/layout/vList2"/>
    <dgm:cxn modelId="{37EDBB26-2995-436A-BD79-68941BB4EF60}" type="presOf" srcId="{0D79F771-6E44-409A-9FC3-1A9CD68C4D7F}" destId="{9BB798A3-71B1-4485-81C6-8508C5808CF6}" srcOrd="0" destOrd="0" presId="urn:microsoft.com/office/officeart/2005/8/layout/vList2"/>
    <dgm:cxn modelId="{EE941A45-3893-4E81-A4A0-3C337C55D3F7}" srcId="{0B871AFD-265E-48DD-90BB-025AEB67DFB8}" destId="{0D79F771-6E44-409A-9FC3-1A9CD68C4D7F}" srcOrd="1" destOrd="0" parTransId="{92322511-7DC0-44F1-B085-0F0B7FC2EB13}" sibTransId="{6014C037-78B6-4619-8D62-470BBC87C1C0}"/>
    <dgm:cxn modelId="{61EA9586-E55D-41C6-A4CA-836F400BFAA1}" type="presOf" srcId="{0B871AFD-265E-48DD-90BB-025AEB67DFB8}" destId="{AA10EEEF-89AA-4DDE-972D-4A117B01252F}" srcOrd="0" destOrd="0" presId="urn:microsoft.com/office/officeart/2005/8/layout/vList2"/>
    <dgm:cxn modelId="{260ED5B4-10DF-4FD3-8DF9-D1A28240978D}" type="presParOf" srcId="{AA10EEEF-89AA-4DDE-972D-4A117B01252F}" destId="{DE91EE95-5241-477C-BCA9-C515DE264B4F}" srcOrd="0" destOrd="0" presId="urn:microsoft.com/office/officeart/2005/8/layout/vList2"/>
    <dgm:cxn modelId="{7F536964-233F-41F8-B5FB-ECA5E1D7FBFB}" type="presParOf" srcId="{AA10EEEF-89AA-4DDE-972D-4A117B01252F}" destId="{3D79CF01-CDC4-4765-9EED-73F40FAA744F}" srcOrd="1" destOrd="0" presId="urn:microsoft.com/office/officeart/2005/8/layout/vList2"/>
    <dgm:cxn modelId="{BF01A52C-67EC-4F08-8D22-0E15A41D679A}" type="presParOf" srcId="{AA10EEEF-89AA-4DDE-972D-4A117B01252F}" destId="{9BB798A3-71B1-4485-81C6-8508C5808CF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4EEAD-B6FF-461E-B430-42E9C82CBCD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46773F0-B114-4E43-84BB-D3E6B75B7280}">
      <dgm:prSet/>
      <dgm:spPr/>
      <dgm:t>
        <a:bodyPr/>
        <a:lstStyle/>
        <a:p>
          <a:r>
            <a:rPr lang="en-US" dirty="0"/>
            <a:t>Identify the routine </a:t>
          </a:r>
        </a:p>
      </dgm:t>
    </dgm:pt>
    <dgm:pt modelId="{5595B760-B54B-4634-912A-0973DBB2750B}" type="parTrans" cxnId="{89D292FB-55CE-4E73-8BEA-FA6457E42F65}">
      <dgm:prSet/>
      <dgm:spPr/>
      <dgm:t>
        <a:bodyPr/>
        <a:lstStyle/>
        <a:p>
          <a:endParaRPr lang="en-US"/>
        </a:p>
      </dgm:t>
    </dgm:pt>
    <dgm:pt modelId="{17F25992-B2B2-4E8B-BBFB-E3D6E81D20E0}" type="sibTrans" cxnId="{89D292FB-55CE-4E73-8BEA-FA6457E42F65}">
      <dgm:prSet/>
      <dgm:spPr/>
      <dgm:t>
        <a:bodyPr/>
        <a:lstStyle/>
        <a:p>
          <a:endParaRPr lang="en-US" dirty="0"/>
        </a:p>
      </dgm:t>
    </dgm:pt>
    <dgm:pt modelId="{62C547BA-4D80-4573-8A04-4A7858330ED0}">
      <dgm:prSet/>
      <dgm:spPr/>
      <dgm:t>
        <a:bodyPr/>
        <a:lstStyle/>
        <a:p>
          <a:r>
            <a:rPr lang="en-US" dirty="0"/>
            <a:t>Retain important rituals </a:t>
          </a:r>
        </a:p>
      </dgm:t>
    </dgm:pt>
    <dgm:pt modelId="{DCDE1E8C-C6E0-4750-B676-4DEAF4605F0E}" type="parTrans" cxnId="{7AF7CDE6-9C7B-4180-ACD5-B656EDC96E69}">
      <dgm:prSet/>
      <dgm:spPr/>
      <dgm:t>
        <a:bodyPr/>
        <a:lstStyle/>
        <a:p>
          <a:endParaRPr lang="en-US"/>
        </a:p>
      </dgm:t>
    </dgm:pt>
    <dgm:pt modelId="{F6D28CD2-77F6-4324-9783-D6EA08F6F254}" type="sibTrans" cxnId="{7AF7CDE6-9C7B-4180-ACD5-B656EDC96E69}">
      <dgm:prSet/>
      <dgm:spPr/>
      <dgm:t>
        <a:bodyPr/>
        <a:lstStyle/>
        <a:p>
          <a:endParaRPr lang="en-US" dirty="0"/>
        </a:p>
      </dgm:t>
    </dgm:pt>
    <dgm:pt modelId="{C0A053CA-6E2D-4F7A-9F32-45D28F5863B2}">
      <dgm:prSet/>
      <dgm:spPr/>
      <dgm:t>
        <a:bodyPr/>
        <a:lstStyle/>
        <a:p>
          <a:r>
            <a:rPr lang="en-US" dirty="0"/>
            <a:t>Remove distractions and limit choices </a:t>
          </a:r>
        </a:p>
      </dgm:t>
    </dgm:pt>
    <dgm:pt modelId="{733AE713-8D2E-4925-956D-E7079D050229}" type="parTrans" cxnId="{2CE4A614-AB78-49FD-AA46-A75AC3770719}">
      <dgm:prSet/>
      <dgm:spPr/>
      <dgm:t>
        <a:bodyPr/>
        <a:lstStyle/>
        <a:p>
          <a:endParaRPr lang="en-US"/>
        </a:p>
      </dgm:t>
    </dgm:pt>
    <dgm:pt modelId="{358B1600-F433-46BF-BB1F-2FC3620655C7}" type="sibTrans" cxnId="{2CE4A614-AB78-49FD-AA46-A75AC3770719}">
      <dgm:prSet/>
      <dgm:spPr/>
      <dgm:t>
        <a:bodyPr/>
        <a:lstStyle/>
        <a:p>
          <a:endParaRPr lang="en-US" dirty="0"/>
        </a:p>
      </dgm:t>
    </dgm:pt>
    <dgm:pt modelId="{3FE30991-544A-4824-BA46-B5A168184DC1}">
      <dgm:prSet/>
      <dgm:spPr/>
      <dgm:t>
        <a:bodyPr/>
        <a:lstStyle/>
        <a:p>
          <a:r>
            <a:rPr lang="en-US" dirty="0"/>
            <a:t>Recognize that change may be necessary </a:t>
          </a:r>
        </a:p>
      </dgm:t>
    </dgm:pt>
    <dgm:pt modelId="{D50B81BE-29EE-4794-AFCC-D4FCBD08B76B}" type="parTrans" cxnId="{4228BFBC-EC34-4AF1-B0AF-FAD7EAB52B11}">
      <dgm:prSet/>
      <dgm:spPr/>
      <dgm:t>
        <a:bodyPr/>
        <a:lstStyle/>
        <a:p>
          <a:endParaRPr lang="en-US"/>
        </a:p>
      </dgm:t>
    </dgm:pt>
    <dgm:pt modelId="{7B06859C-B03D-4B6B-BE75-3F2F3D7C56FE}" type="sibTrans" cxnId="{4228BFBC-EC34-4AF1-B0AF-FAD7EAB52B11}">
      <dgm:prSet/>
      <dgm:spPr/>
      <dgm:t>
        <a:bodyPr/>
        <a:lstStyle/>
        <a:p>
          <a:endParaRPr lang="en-US" dirty="0"/>
        </a:p>
      </dgm:t>
    </dgm:pt>
    <dgm:pt modelId="{A6B81CE1-D57F-49B4-996B-B83C8C2B80F5}">
      <dgm:prSet/>
      <dgm:spPr/>
      <dgm:t>
        <a:bodyPr/>
        <a:lstStyle/>
        <a:p>
          <a:r>
            <a:rPr lang="en-US" dirty="0"/>
            <a:t>STAY FLEXIBLE </a:t>
          </a:r>
        </a:p>
      </dgm:t>
    </dgm:pt>
    <dgm:pt modelId="{5F0BA693-6E2E-43A4-B79B-8A4E05248328}" type="parTrans" cxnId="{E33AD609-C50C-414A-AE2E-CD505940E1D3}">
      <dgm:prSet/>
      <dgm:spPr/>
      <dgm:t>
        <a:bodyPr/>
        <a:lstStyle/>
        <a:p>
          <a:endParaRPr lang="en-US"/>
        </a:p>
      </dgm:t>
    </dgm:pt>
    <dgm:pt modelId="{AB51653C-310D-4FFF-BF7F-111AD5B3CF21}" type="sibTrans" cxnId="{E33AD609-C50C-414A-AE2E-CD505940E1D3}">
      <dgm:prSet/>
      <dgm:spPr/>
      <dgm:t>
        <a:bodyPr/>
        <a:lstStyle/>
        <a:p>
          <a:endParaRPr lang="en-US"/>
        </a:p>
      </dgm:t>
    </dgm:pt>
    <dgm:pt modelId="{0267BB69-C369-49B6-ADA9-2C6A6881FEBA}" type="pres">
      <dgm:prSet presAssocID="{A7D4EEAD-B6FF-461E-B430-42E9C82CBCDA}" presName="Name0" presStyleCnt="0">
        <dgm:presLayoutVars>
          <dgm:dir/>
          <dgm:resizeHandles val="exact"/>
        </dgm:presLayoutVars>
      </dgm:prSet>
      <dgm:spPr/>
    </dgm:pt>
    <dgm:pt modelId="{B07925C5-12CC-4890-A3E4-0507ABDE83D8}" type="pres">
      <dgm:prSet presAssocID="{F46773F0-B114-4E43-84BB-D3E6B75B7280}" presName="node" presStyleLbl="node1" presStyleIdx="0" presStyleCnt="5">
        <dgm:presLayoutVars>
          <dgm:bulletEnabled val="1"/>
        </dgm:presLayoutVars>
      </dgm:prSet>
      <dgm:spPr/>
    </dgm:pt>
    <dgm:pt modelId="{3454ADCE-02A1-4851-AB68-EF60DDAB2FD4}" type="pres">
      <dgm:prSet presAssocID="{17F25992-B2B2-4E8B-BBFB-E3D6E81D20E0}" presName="sibTrans" presStyleLbl="sibTrans1D1" presStyleIdx="0" presStyleCnt="4"/>
      <dgm:spPr/>
    </dgm:pt>
    <dgm:pt modelId="{034365D4-1D6A-40D6-AEE3-BFF65204E6BC}" type="pres">
      <dgm:prSet presAssocID="{17F25992-B2B2-4E8B-BBFB-E3D6E81D20E0}" presName="connectorText" presStyleLbl="sibTrans1D1" presStyleIdx="0" presStyleCnt="4"/>
      <dgm:spPr/>
    </dgm:pt>
    <dgm:pt modelId="{75789D6F-4B72-47AA-AD45-BFA8AF2B4B9E}" type="pres">
      <dgm:prSet presAssocID="{62C547BA-4D80-4573-8A04-4A7858330ED0}" presName="node" presStyleLbl="node1" presStyleIdx="1" presStyleCnt="5">
        <dgm:presLayoutVars>
          <dgm:bulletEnabled val="1"/>
        </dgm:presLayoutVars>
      </dgm:prSet>
      <dgm:spPr/>
    </dgm:pt>
    <dgm:pt modelId="{6E4D77E7-E943-4F64-823E-905397723713}" type="pres">
      <dgm:prSet presAssocID="{F6D28CD2-77F6-4324-9783-D6EA08F6F254}" presName="sibTrans" presStyleLbl="sibTrans1D1" presStyleIdx="1" presStyleCnt="4"/>
      <dgm:spPr/>
    </dgm:pt>
    <dgm:pt modelId="{06C1A1C0-F917-456D-B3FD-CBCB75C8838E}" type="pres">
      <dgm:prSet presAssocID="{F6D28CD2-77F6-4324-9783-D6EA08F6F254}" presName="connectorText" presStyleLbl="sibTrans1D1" presStyleIdx="1" presStyleCnt="4"/>
      <dgm:spPr/>
    </dgm:pt>
    <dgm:pt modelId="{6125D39D-C3EA-4EA4-A1F6-98CCE6ECCA3C}" type="pres">
      <dgm:prSet presAssocID="{C0A053CA-6E2D-4F7A-9F32-45D28F5863B2}" presName="node" presStyleLbl="node1" presStyleIdx="2" presStyleCnt="5">
        <dgm:presLayoutVars>
          <dgm:bulletEnabled val="1"/>
        </dgm:presLayoutVars>
      </dgm:prSet>
      <dgm:spPr/>
    </dgm:pt>
    <dgm:pt modelId="{FEA881DA-2260-48A5-A906-BACA207ABDB5}" type="pres">
      <dgm:prSet presAssocID="{358B1600-F433-46BF-BB1F-2FC3620655C7}" presName="sibTrans" presStyleLbl="sibTrans1D1" presStyleIdx="2" presStyleCnt="4"/>
      <dgm:spPr/>
    </dgm:pt>
    <dgm:pt modelId="{4803AAD5-5018-49E3-8016-C0513BD1C315}" type="pres">
      <dgm:prSet presAssocID="{358B1600-F433-46BF-BB1F-2FC3620655C7}" presName="connectorText" presStyleLbl="sibTrans1D1" presStyleIdx="2" presStyleCnt="4"/>
      <dgm:spPr/>
    </dgm:pt>
    <dgm:pt modelId="{A2C1F555-DA73-41A9-A392-6620EADBAC45}" type="pres">
      <dgm:prSet presAssocID="{3FE30991-544A-4824-BA46-B5A168184DC1}" presName="node" presStyleLbl="node1" presStyleIdx="3" presStyleCnt="5">
        <dgm:presLayoutVars>
          <dgm:bulletEnabled val="1"/>
        </dgm:presLayoutVars>
      </dgm:prSet>
      <dgm:spPr/>
    </dgm:pt>
    <dgm:pt modelId="{D111824F-596B-4E01-B99E-3E2CCBA5DC92}" type="pres">
      <dgm:prSet presAssocID="{7B06859C-B03D-4B6B-BE75-3F2F3D7C56FE}" presName="sibTrans" presStyleLbl="sibTrans1D1" presStyleIdx="3" presStyleCnt="4"/>
      <dgm:spPr/>
    </dgm:pt>
    <dgm:pt modelId="{B07B46B0-FEFA-43E6-B6D2-794E7C5D30CA}" type="pres">
      <dgm:prSet presAssocID="{7B06859C-B03D-4B6B-BE75-3F2F3D7C56FE}" presName="connectorText" presStyleLbl="sibTrans1D1" presStyleIdx="3" presStyleCnt="4"/>
      <dgm:spPr/>
    </dgm:pt>
    <dgm:pt modelId="{3EC08B5E-E09F-4D58-AC75-A79B90B75621}" type="pres">
      <dgm:prSet presAssocID="{A6B81CE1-D57F-49B4-996B-B83C8C2B80F5}" presName="node" presStyleLbl="node1" presStyleIdx="4" presStyleCnt="5">
        <dgm:presLayoutVars>
          <dgm:bulletEnabled val="1"/>
        </dgm:presLayoutVars>
      </dgm:prSet>
      <dgm:spPr/>
    </dgm:pt>
  </dgm:ptLst>
  <dgm:cxnLst>
    <dgm:cxn modelId="{E7A81905-93DD-41EE-A9E5-BEBB063AE2DB}" type="presOf" srcId="{F6D28CD2-77F6-4324-9783-D6EA08F6F254}" destId="{6E4D77E7-E943-4F64-823E-905397723713}" srcOrd="0" destOrd="0" presId="urn:microsoft.com/office/officeart/2016/7/layout/RepeatingBendingProcessNew"/>
    <dgm:cxn modelId="{E33AD609-C50C-414A-AE2E-CD505940E1D3}" srcId="{A7D4EEAD-B6FF-461E-B430-42E9C82CBCDA}" destId="{A6B81CE1-D57F-49B4-996B-B83C8C2B80F5}" srcOrd="4" destOrd="0" parTransId="{5F0BA693-6E2E-43A4-B79B-8A4E05248328}" sibTransId="{AB51653C-310D-4FFF-BF7F-111AD5B3CF21}"/>
    <dgm:cxn modelId="{2CE4A614-AB78-49FD-AA46-A75AC3770719}" srcId="{A7D4EEAD-B6FF-461E-B430-42E9C82CBCDA}" destId="{C0A053CA-6E2D-4F7A-9F32-45D28F5863B2}" srcOrd="2" destOrd="0" parTransId="{733AE713-8D2E-4925-956D-E7079D050229}" sibTransId="{358B1600-F433-46BF-BB1F-2FC3620655C7}"/>
    <dgm:cxn modelId="{3F24B01C-59F4-4757-9520-E4E771271581}" type="presOf" srcId="{7B06859C-B03D-4B6B-BE75-3F2F3D7C56FE}" destId="{B07B46B0-FEFA-43E6-B6D2-794E7C5D30CA}" srcOrd="1" destOrd="0" presId="urn:microsoft.com/office/officeart/2016/7/layout/RepeatingBendingProcessNew"/>
    <dgm:cxn modelId="{BFA8EE28-F376-426E-A5EB-A71E0D30A466}" type="presOf" srcId="{358B1600-F433-46BF-BB1F-2FC3620655C7}" destId="{FEA881DA-2260-48A5-A906-BACA207ABDB5}" srcOrd="0" destOrd="0" presId="urn:microsoft.com/office/officeart/2016/7/layout/RepeatingBendingProcessNew"/>
    <dgm:cxn modelId="{0344C82B-8B2C-454F-B682-888E03763D4B}" type="presOf" srcId="{62C547BA-4D80-4573-8A04-4A7858330ED0}" destId="{75789D6F-4B72-47AA-AD45-BFA8AF2B4B9E}" srcOrd="0" destOrd="0" presId="urn:microsoft.com/office/officeart/2016/7/layout/RepeatingBendingProcessNew"/>
    <dgm:cxn modelId="{6F54913A-1177-4C1F-B78D-F15607D0A9DC}" type="presOf" srcId="{17F25992-B2B2-4E8B-BBFB-E3D6E81D20E0}" destId="{3454ADCE-02A1-4851-AB68-EF60DDAB2FD4}" srcOrd="0" destOrd="0" presId="urn:microsoft.com/office/officeart/2016/7/layout/RepeatingBendingProcessNew"/>
    <dgm:cxn modelId="{ED272F68-C0D1-4350-9D42-30E764D60398}" type="presOf" srcId="{17F25992-B2B2-4E8B-BBFB-E3D6E81D20E0}" destId="{034365D4-1D6A-40D6-AEE3-BFF65204E6BC}" srcOrd="1" destOrd="0" presId="urn:microsoft.com/office/officeart/2016/7/layout/RepeatingBendingProcessNew"/>
    <dgm:cxn modelId="{B8D89677-67FD-488B-A707-A413903495B2}" type="presOf" srcId="{C0A053CA-6E2D-4F7A-9F32-45D28F5863B2}" destId="{6125D39D-C3EA-4EA4-A1F6-98CCE6ECCA3C}" srcOrd="0" destOrd="0" presId="urn:microsoft.com/office/officeart/2016/7/layout/RepeatingBendingProcessNew"/>
    <dgm:cxn modelId="{438423A4-E0C8-4386-951E-35AAF19FC717}" type="presOf" srcId="{F6D28CD2-77F6-4324-9783-D6EA08F6F254}" destId="{06C1A1C0-F917-456D-B3FD-CBCB75C8838E}" srcOrd="1" destOrd="0" presId="urn:microsoft.com/office/officeart/2016/7/layout/RepeatingBendingProcessNew"/>
    <dgm:cxn modelId="{4228BFBC-EC34-4AF1-B0AF-FAD7EAB52B11}" srcId="{A7D4EEAD-B6FF-461E-B430-42E9C82CBCDA}" destId="{3FE30991-544A-4824-BA46-B5A168184DC1}" srcOrd="3" destOrd="0" parTransId="{D50B81BE-29EE-4794-AFCC-D4FCBD08B76B}" sibTransId="{7B06859C-B03D-4B6B-BE75-3F2F3D7C56FE}"/>
    <dgm:cxn modelId="{683CB9D2-B649-44DB-A035-A2046224C4E1}" type="presOf" srcId="{A7D4EEAD-B6FF-461E-B430-42E9C82CBCDA}" destId="{0267BB69-C369-49B6-ADA9-2C6A6881FEBA}" srcOrd="0" destOrd="0" presId="urn:microsoft.com/office/officeart/2016/7/layout/RepeatingBendingProcessNew"/>
    <dgm:cxn modelId="{7AF7CDE6-9C7B-4180-ACD5-B656EDC96E69}" srcId="{A7D4EEAD-B6FF-461E-B430-42E9C82CBCDA}" destId="{62C547BA-4D80-4573-8A04-4A7858330ED0}" srcOrd="1" destOrd="0" parTransId="{DCDE1E8C-C6E0-4750-B676-4DEAF4605F0E}" sibTransId="{F6D28CD2-77F6-4324-9783-D6EA08F6F254}"/>
    <dgm:cxn modelId="{1C12B2EA-A6FB-469E-9AF6-D2A38E735BC9}" type="presOf" srcId="{7B06859C-B03D-4B6B-BE75-3F2F3D7C56FE}" destId="{D111824F-596B-4E01-B99E-3E2CCBA5DC92}" srcOrd="0" destOrd="0" presId="urn:microsoft.com/office/officeart/2016/7/layout/RepeatingBendingProcessNew"/>
    <dgm:cxn modelId="{DA4AEDEA-1D06-463E-AFDF-D096E3C65260}" type="presOf" srcId="{3FE30991-544A-4824-BA46-B5A168184DC1}" destId="{A2C1F555-DA73-41A9-A392-6620EADBAC45}" srcOrd="0" destOrd="0" presId="urn:microsoft.com/office/officeart/2016/7/layout/RepeatingBendingProcessNew"/>
    <dgm:cxn modelId="{414088F2-29FA-4FF8-9C04-DAA71C5D77BA}" type="presOf" srcId="{358B1600-F433-46BF-BB1F-2FC3620655C7}" destId="{4803AAD5-5018-49E3-8016-C0513BD1C315}" srcOrd="1" destOrd="0" presId="urn:microsoft.com/office/officeart/2016/7/layout/RepeatingBendingProcessNew"/>
    <dgm:cxn modelId="{F4DBFCF4-7423-4A5B-8842-BE642494D769}" type="presOf" srcId="{A6B81CE1-D57F-49B4-996B-B83C8C2B80F5}" destId="{3EC08B5E-E09F-4D58-AC75-A79B90B75621}" srcOrd="0" destOrd="0" presId="urn:microsoft.com/office/officeart/2016/7/layout/RepeatingBendingProcessNew"/>
    <dgm:cxn modelId="{129E73F8-FC93-4399-B412-4EAD4B3D05A0}" type="presOf" srcId="{F46773F0-B114-4E43-84BB-D3E6B75B7280}" destId="{B07925C5-12CC-4890-A3E4-0507ABDE83D8}" srcOrd="0" destOrd="0" presId="urn:microsoft.com/office/officeart/2016/7/layout/RepeatingBendingProcessNew"/>
    <dgm:cxn modelId="{89D292FB-55CE-4E73-8BEA-FA6457E42F65}" srcId="{A7D4EEAD-B6FF-461E-B430-42E9C82CBCDA}" destId="{F46773F0-B114-4E43-84BB-D3E6B75B7280}" srcOrd="0" destOrd="0" parTransId="{5595B760-B54B-4634-912A-0973DBB2750B}" sibTransId="{17F25992-B2B2-4E8B-BBFB-E3D6E81D20E0}"/>
    <dgm:cxn modelId="{BC167381-661C-4FD0-93BC-E90FBFD46D59}" type="presParOf" srcId="{0267BB69-C369-49B6-ADA9-2C6A6881FEBA}" destId="{B07925C5-12CC-4890-A3E4-0507ABDE83D8}" srcOrd="0" destOrd="0" presId="urn:microsoft.com/office/officeart/2016/7/layout/RepeatingBendingProcessNew"/>
    <dgm:cxn modelId="{098F458B-E961-46CA-A46D-4A1E284772B7}" type="presParOf" srcId="{0267BB69-C369-49B6-ADA9-2C6A6881FEBA}" destId="{3454ADCE-02A1-4851-AB68-EF60DDAB2FD4}" srcOrd="1" destOrd="0" presId="urn:microsoft.com/office/officeart/2016/7/layout/RepeatingBendingProcessNew"/>
    <dgm:cxn modelId="{5EE94736-595D-4203-884E-5B7B6163C6A8}" type="presParOf" srcId="{3454ADCE-02A1-4851-AB68-EF60DDAB2FD4}" destId="{034365D4-1D6A-40D6-AEE3-BFF65204E6BC}" srcOrd="0" destOrd="0" presId="urn:microsoft.com/office/officeart/2016/7/layout/RepeatingBendingProcessNew"/>
    <dgm:cxn modelId="{4251A4B5-5074-4E1D-AA43-9DF930498BAA}" type="presParOf" srcId="{0267BB69-C369-49B6-ADA9-2C6A6881FEBA}" destId="{75789D6F-4B72-47AA-AD45-BFA8AF2B4B9E}" srcOrd="2" destOrd="0" presId="urn:microsoft.com/office/officeart/2016/7/layout/RepeatingBendingProcessNew"/>
    <dgm:cxn modelId="{3B765280-29A2-4F02-8BFA-B1B0624D4C6B}" type="presParOf" srcId="{0267BB69-C369-49B6-ADA9-2C6A6881FEBA}" destId="{6E4D77E7-E943-4F64-823E-905397723713}" srcOrd="3" destOrd="0" presId="urn:microsoft.com/office/officeart/2016/7/layout/RepeatingBendingProcessNew"/>
    <dgm:cxn modelId="{5E9DC274-7E26-4FC4-8AB0-CD2685DFEF03}" type="presParOf" srcId="{6E4D77E7-E943-4F64-823E-905397723713}" destId="{06C1A1C0-F917-456D-B3FD-CBCB75C8838E}" srcOrd="0" destOrd="0" presId="urn:microsoft.com/office/officeart/2016/7/layout/RepeatingBendingProcessNew"/>
    <dgm:cxn modelId="{8F29673C-5339-4C06-8BC4-B8618BFC03A6}" type="presParOf" srcId="{0267BB69-C369-49B6-ADA9-2C6A6881FEBA}" destId="{6125D39D-C3EA-4EA4-A1F6-98CCE6ECCA3C}" srcOrd="4" destOrd="0" presId="urn:microsoft.com/office/officeart/2016/7/layout/RepeatingBendingProcessNew"/>
    <dgm:cxn modelId="{D3E580E6-A822-4240-9320-9B3B89056E3C}" type="presParOf" srcId="{0267BB69-C369-49B6-ADA9-2C6A6881FEBA}" destId="{FEA881DA-2260-48A5-A906-BACA207ABDB5}" srcOrd="5" destOrd="0" presId="urn:microsoft.com/office/officeart/2016/7/layout/RepeatingBendingProcessNew"/>
    <dgm:cxn modelId="{F08911B5-41CD-4B37-ADDC-A8D6B2875AD2}" type="presParOf" srcId="{FEA881DA-2260-48A5-A906-BACA207ABDB5}" destId="{4803AAD5-5018-49E3-8016-C0513BD1C315}" srcOrd="0" destOrd="0" presId="urn:microsoft.com/office/officeart/2016/7/layout/RepeatingBendingProcessNew"/>
    <dgm:cxn modelId="{324EB61E-49CD-471C-8A54-BA9B3D372F52}" type="presParOf" srcId="{0267BB69-C369-49B6-ADA9-2C6A6881FEBA}" destId="{A2C1F555-DA73-41A9-A392-6620EADBAC45}" srcOrd="6" destOrd="0" presId="urn:microsoft.com/office/officeart/2016/7/layout/RepeatingBendingProcessNew"/>
    <dgm:cxn modelId="{3075B990-522E-422C-A887-3EC53D397676}" type="presParOf" srcId="{0267BB69-C369-49B6-ADA9-2C6A6881FEBA}" destId="{D111824F-596B-4E01-B99E-3E2CCBA5DC92}" srcOrd="7" destOrd="0" presId="urn:microsoft.com/office/officeart/2016/7/layout/RepeatingBendingProcessNew"/>
    <dgm:cxn modelId="{81D5D740-2D70-4F48-85E5-C7F20142CF6D}" type="presParOf" srcId="{D111824F-596B-4E01-B99E-3E2CCBA5DC92}" destId="{B07B46B0-FEFA-43E6-B6D2-794E7C5D30CA}" srcOrd="0" destOrd="0" presId="urn:microsoft.com/office/officeart/2016/7/layout/RepeatingBendingProcessNew"/>
    <dgm:cxn modelId="{5E0B8D0A-DBEE-44E8-92F8-DBF7761F73EF}" type="presParOf" srcId="{0267BB69-C369-49B6-ADA9-2C6A6881FEBA}" destId="{3EC08B5E-E09F-4D58-AC75-A79B90B75621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1EE95-5241-477C-BCA9-C515DE264B4F}">
      <dsp:nvSpPr>
        <dsp:cNvPr id="0" name=""/>
        <dsp:cNvSpPr/>
      </dsp:nvSpPr>
      <dsp:spPr>
        <a:xfrm>
          <a:off x="0" y="73043"/>
          <a:ext cx="5257800" cy="2585700"/>
        </a:xfrm>
        <a:prstGeom prst="roundRect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Active refusal </a:t>
          </a:r>
        </a:p>
      </dsp:txBody>
      <dsp:txXfrm>
        <a:off x="126223" y="199266"/>
        <a:ext cx="5005354" cy="2333254"/>
      </dsp:txXfrm>
    </dsp:sp>
    <dsp:sp modelId="{9BB798A3-71B1-4485-81C6-8508C5808CF6}">
      <dsp:nvSpPr>
        <dsp:cNvPr id="0" name=""/>
        <dsp:cNvSpPr/>
      </dsp:nvSpPr>
      <dsp:spPr>
        <a:xfrm>
          <a:off x="0" y="2845943"/>
          <a:ext cx="5257800" cy="258570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Passive refusal  </a:t>
          </a:r>
        </a:p>
      </dsp:txBody>
      <dsp:txXfrm>
        <a:off x="126223" y="2972166"/>
        <a:ext cx="5005354" cy="2333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4ADCE-02A1-4851-AB68-EF60DDAB2FD4}">
      <dsp:nvSpPr>
        <dsp:cNvPr id="0" name=""/>
        <dsp:cNvSpPr/>
      </dsp:nvSpPr>
      <dsp:spPr>
        <a:xfrm>
          <a:off x="2767295" y="712675"/>
          <a:ext cx="548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545" y="45720"/>
              </a:lnTo>
            </a:path>
          </a:pathLst>
        </a:custGeom>
        <a:noFill/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027089" y="755499"/>
        <a:ext cx="28957" cy="5791"/>
      </dsp:txXfrm>
    </dsp:sp>
    <dsp:sp modelId="{B07925C5-12CC-4890-A3E4-0507ABDE83D8}">
      <dsp:nvSpPr>
        <dsp:cNvPr id="0" name=""/>
        <dsp:cNvSpPr/>
      </dsp:nvSpPr>
      <dsp:spPr>
        <a:xfrm>
          <a:off x="251070" y="2988"/>
          <a:ext cx="2518024" cy="15108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Identify the routine </a:t>
          </a:r>
        </a:p>
      </dsp:txBody>
      <dsp:txXfrm>
        <a:off x="251070" y="2988"/>
        <a:ext cx="2518024" cy="1510814"/>
      </dsp:txXfrm>
    </dsp:sp>
    <dsp:sp modelId="{6E4D77E7-E943-4F64-823E-905397723713}">
      <dsp:nvSpPr>
        <dsp:cNvPr id="0" name=""/>
        <dsp:cNvSpPr/>
      </dsp:nvSpPr>
      <dsp:spPr>
        <a:xfrm>
          <a:off x="1510082" y="1512002"/>
          <a:ext cx="3097170" cy="548545"/>
        </a:xfrm>
        <a:custGeom>
          <a:avLst/>
          <a:gdLst/>
          <a:ahLst/>
          <a:cxnLst/>
          <a:rect l="0" t="0" r="0" b="0"/>
          <a:pathLst>
            <a:path>
              <a:moveTo>
                <a:pt x="3097170" y="0"/>
              </a:moveTo>
              <a:lnTo>
                <a:pt x="3097170" y="291372"/>
              </a:lnTo>
              <a:lnTo>
                <a:pt x="0" y="291372"/>
              </a:lnTo>
              <a:lnTo>
                <a:pt x="0" y="548545"/>
              </a:lnTo>
            </a:path>
          </a:pathLst>
        </a:custGeom>
        <a:noFill/>
        <a:ln w="10000" cap="flat" cmpd="sng" algn="ctr">
          <a:solidFill>
            <a:schemeClr val="accent5">
              <a:hueOff val="785595"/>
              <a:satOff val="-3757"/>
              <a:lumOff val="411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979896" y="1783380"/>
        <a:ext cx="157542" cy="5791"/>
      </dsp:txXfrm>
    </dsp:sp>
    <dsp:sp modelId="{75789D6F-4B72-47AA-AD45-BFA8AF2B4B9E}">
      <dsp:nvSpPr>
        <dsp:cNvPr id="0" name=""/>
        <dsp:cNvSpPr/>
      </dsp:nvSpPr>
      <dsp:spPr>
        <a:xfrm>
          <a:off x="3348240" y="2988"/>
          <a:ext cx="2518024" cy="1510814"/>
        </a:xfrm>
        <a:prstGeom prst="rect">
          <a:avLst/>
        </a:prstGeom>
        <a:solidFill>
          <a:schemeClr val="accent5">
            <a:hueOff val="589196"/>
            <a:satOff val="-2817"/>
            <a:lumOff val="30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Retain important rituals </a:t>
          </a:r>
        </a:p>
      </dsp:txBody>
      <dsp:txXfrm>
        <a:off x="3348240" y="2988"/>
        <a:ext cx="2518024" cy="1510814"/>
      </dsp:txXfrm>
    </dsp:sp>
    <dsp:sp modelId="{FEA881DA-2260-48A5-A906-BACA207ABDB5}">
      <dsp:nvSpPr>
        <dsp:cNvPr id="0" name=""/>
        <dsp:cNvSpPr/>
      </dsp:nvSpPr>
      <dsp:spPr>
        <a:xfrm>
          <a:off x="2767295" y="2802635"/>
          <a:ext cx="548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545" y="45720"/>
              </a:lnTo>
            </a:path>
          </a:pathLst>
        </a:custGeom>
        <a:noFill/>
        <a:ln w="10000" cap="flat" cmpd="sng" algn="ctr">
          <a:solidFill>
            <a:schemeClr val="accent5">
              <a:hueOff val="1571189"/>
              <a:satOff val="-7513"/>
              <a:lumOff val="823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027089" y="2845460"/>
        <a:ext cx="28957" cy="5791"/>
      </dsp:txXfrm>
    </dsp:sp>
    <dsp:sp modelId="{6125D39D-C3EA-4EA4-A1F6-98CCE6ECCA3C}">
      <dsp:nvSpPr>
        <dsp:cNvPr id="0" name=""/>
        <dsp:cNvSpPr/>
      </dsp:nvSpPr>
      <dsp:spPr>
        <a:xfrm>
          <a:off x="251070" y="2092948"/>
          <a:ext cx="2518024" cy="1510814"/>
        </a:xfrm>
        <a:prstGeom prst="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Remove distractions and limit choices </a:t>
          </a:r>
        </a:p>
      </dsp:txBody>
      <dsp:txXfrm>
        <a:off x="251070" y="2092948"/>
        <a:ext cx="2518024" cy="1510814"/>
      </dsp:txXfrm>
    </dsp:sp>
    <dsp:sp modelId="{D111824F-596B-4E01-B99E-3E2CCBA5DC92}">
      <dsp:nvSpPr>
        <dsp:cNvPr id="0" name=""/>
        <dsp:cNvSpPr/>
      </dsp:nvSpPr>
      <dsp:spPr>
        <a:xfrm>
          <a:off x="1510082" y="3601963"/>
          <a:ext cx="3097170" cy="548545"/>
        </a:xfrm>
        <a:custGeom>
          <a:avLst/>
          <a:gdLst/>
          <a:ahLst/>
          <a:cxnLst/>
          <a:rect l="0" t="0" r="0" b="0"/>
          <a:pathLst>
            <a:path>
              <a:moveTo>
                <a:pt x="3097170" y="0"/>
              </a:moveTo>
              <a:lnTo>
                <a:pt x="3097170" y="291372"/>
              </a:lnTo>
              <a:lnTo>
                <a:pt x="0" y="291372"/>
              </a:lnTo>
              <a:lnTo>
                <a:pt x="0" y="548545"/>
              </a:lnTo>
            </a:path>
          </a:pathLst>
        </a:custGeom>
        <a:noFill/>
        <a:ln w="10000" cap="flat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979896" y="3873340"/>
        <a:ext cx="157542" cy="5791"/>
      </dsp:txXfrm>
    </dsp:sp>
    <dsp:sp modelId="{A2C1F555-DA73-41A9-A392-6620EADBAC45}">
      <dsp:nvSpPr>
        <dsp:cNvPr id="0" name=""/>
        <dsp:cNvSpPr/>
      </dsp:nvSpPr>
      <dsp:spPr>
        <a:xfrm>
          <a:off x="3348240" y="2092948"/>
          <a:ext cx="2518024" cy="1510814"/>
        </a:xfrm>
        <a:prstGeom prst="rect">
          <a:avLst/>
        </a:prstGeom>
        <a:solidFill>
          <a:schemeClr val="accent5">
            <a:hueOff val="1767588"/>
            <a:satOff val="-8452"/>
            <a:lumOff val="92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Recognize that change may be necessary </a:t>
          </a:r>
        </a:p>
      </dsp:txBody>
      <dsp:txXfrm>
        <a:off x="3348240" y="2092948"/>
        <a:ext cx="2518024" cy="1510814"/>
      </dsp:txXfrm>
    </dsp:sp>
    <dsp:sp modelId="{3EC08B5E-E09F-4D58-AC75-A79B90B75621}">
      <dsp:nvSpPr>
        <dsp:cNvPr id="0" name=""/>
        <dsp:cNvSpPr/>
      </dsp:nvSpPr>
      <dsp:spPr>
        <a:xfrm>
          <a:off x="251070" y="4182909"/>
          <a:ext cx="2518024" cy="1510814"/>
        </a:xfrm>
        <a:prstGeom prst="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STAY FLEXIBLE </a:t>
          </a:r>
        </a:p>
      </dsp:txBody>
      <dsp:txXfrm>
        <a:off x="251070" y="4182909"/>
        <a:ext cx="2518024" cy="1510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B424-88E1-4A99-86F6-63EEE96B40B7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65359-5543-4398-A77F-8B4274A137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9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7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11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762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12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8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58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57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62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91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8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0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62F86-0C7B-472E-B2B5-DB151DF11D3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55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65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64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08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20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86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97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14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05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90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9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7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5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9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0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9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65359-5543-4398-A77F-8B4274A1377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180D-A58F-45BA-9ADD-F628B4540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76273-8559-451E-BD81-BB7721D64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72485-7AE5-4D7D-8DA4-94D94908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71B53-2370-4FF7-BB71-B718E32B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73658-BF93-4443-A44F-054AC53A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4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BE68-5045-4AAF-9C6C-EFC7294A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FEC95-1EF2-4142-8E66-94999A2E8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9F3E-83C4-46FE-9D97-3ACFC1A0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CA713-E9E4-4A86-AC31-97C3B2DE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6D40D-A16F-4AF2-B886-6E503378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4067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99F4F-F33D-4E8A-A7DE-78616F17A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B4E8E-6DDA-4128-9FAD-675C6B565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EACF7-D510-4019-88BF-05B8027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FD2A4-B945-4F11-99CD-FD733D1B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7FAEC-8172-4E1F-AE5D-BEAB6B5A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273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615D4-4A81-4DE3-ABDA-F97D2962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54DF9-4749-4DC8-B5B3-1CD20AA2D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F7D0C-2BA3-4BA8-A24E-A89D3D71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4BCB1-2C14-4B99-845E-FC61434E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B2807-1A6F-44F5-AD7F-55C48CAD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210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5C8DF-A355-4BE1-846B-FE2912A4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5FF1D-0270-47C8-9A47-91AFA579F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CDE9D-6C5F-4E4A-9298-4D61CA0D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AA4E9-9998-4DDB-8F99-64EEDFCA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7C91B-7191-4A13-A7A4-62D3E1AF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9267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4072-D286-4A2E-B82B-8AEB84A5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7FFA-1B00-42E4-B0C7-C35551B9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38C52-4A08-4E66-B0B9-81EADFB0E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045A7-6883-4D0D-922A-790FF9614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F3903-9D20-41FE-9566-FAB01793C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CCF80-4590-4F0B-BD79-9862BA1C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1508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26D-7187-43B8-9443-3E33EFBD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5CEDD-FC11-49D5-A5EE-5F3400E2D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D7562-1EF7-4DB6-AFFC-30A04AB58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93C054-D5E8-48E1-955E-4CCBA5447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A11E7-A6B5-46D9-AF74-157BBFB92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B93E7-DD13-445A-86AC-C6F8D8CC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D2420-EF43-4DCD-AC7C-54A697EC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7A872-8BD5-4E29-A0F3-58A102BE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170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6EF9-A45C-4DEE-935D-9BD742C15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F355C-651D-4026-BB55-687CCB42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4C569-5361-4F52-8851-34862BF8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8247C-66FD-4049-A48C-D16101A0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921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60BB9-91AA-483E-A6C3-BF83FCB3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F2222-1F42-4D78-A88D-3E7C024A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B1CEA-F708-47BF-A319-725548C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9464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8505A-4CEB-4C89-AFB7-B7B2078E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649CA-7C87-43D6-84EF-D34BD6748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CAA68-D2BB-41D3-A606-C7AA7A96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D5D10-D328-4EF9-A5AA-254404B0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7EC95-D978-4EB3-BE67-DABE2EB6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246E3-B2A4-4EF2-B4D8-BE0F2BED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512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027F-2E17-4DB4-97EC-2585589B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AC321-288D-4756-935B-EAEEBCA66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89728-A3FA-414E-82F0-A4D03D19E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4AEFC-A624-4805-BE33-980A4B84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3D83-CCE5-4831-B0C7-580739B0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8665D-9782-406B-8741-0C9B0CF3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163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EF6B7-B124-4353-885C-96B399218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21487-0B8F-421F-8B74-1622A64A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E97D1-D3FC-4405-8A5A-C8C918A66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3EDD-D0D2-447F-B24F-3717AF4B109D}" type="datetime1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86DA3-69A4-4FF4-A69A-3571C99E5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6BB99-BB1B-4529-94F8-3E380891A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pixabay.com/en/grandmother-woman-grandma-153657/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freestockphotos.biz/stockphoto/14944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freestockphotos.biz/stockphoto/14944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drdeborahserani.blogspot.com/2015/09/are-you-medicine-smart.html" TargetMode="Externa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pngall.com/medicine-png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sv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sv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2.m4a"/><Relationship Id="rId7" Type="http://schemas.openxmlformats.org/officeDocument/2006/relationships/image" Target="../media/image23.svg"/><Relationship Id="rId2" Type="http://schemas.microsoft.com/office/2007/relationships/media" Target="../media/media22.m4a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audio" Target="../media/media23.m4a"/><Relationship Id="rId7" Type="http://schemas.openxmlformats.org/officeDocument/2006/relationships/hyperlink" Target="http://blogs.leeward.hawaii.edu/teachonline/tag/tomooc13-2/page/3/" TargetMode="External"/><Relationship Id="rId2" Type="http://schemas.microsoft.com/office/2007/relationships/media" Target="../media/media23.m4a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10" Type="http://schemas.openxmlformats.org/officeDocument/2006/relationships/hyperlink" Target="http://observatoriodelcoaching.com/?colaboradores=del-rapport-al-insight-en-un-proceso-de-coachin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myedmondsnews.com/2017/10/sponsor-spotlight-live-work-dementia-patients-training-oct-24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hyperlink" Target="https://teepasnow.com/blog/responding-to-someone-who-says-no/" TargetMode="External"/><Relationship Id="rId4" Type="http://schemas.openxmlformats.org/officeDocument/2006/relationships/notesSlide" Target="../notesSlides/notesSlide23.xml"/><Relationship Id="rId9" Type="http://schemas.openxmlformats.org/officeDocument/2006/relationships/hyperlink" Target="https://creativecommons.org/licenses/by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eepasnow.com/blog/responding-to-someone-who-says-no/" TargetMode="Externa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s://healthcareassociates.net/tips-caregivers-can-use-to-deepen-rapport/" TargetMode="External"/><Relationship Id="rId5" Type="http://schemas.openxmlformats.org/officeDocument/2006/relationships/hyperlink" Target="https://dailycaring.com/11-ways-to-get-someone-with-dementia-to-take-medication/" TargetMode="External"/><Relationship Id="rId4" Type="http://schemas.openxmlformats.org/officeDocument/2006/relationships/hyperlink" Target="https://eldercareissues.blogspot.com/2015/11/how-to-shower-reluctant-elder-part-1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hyperlink" Target="mailto:arcigas@co.yamhill.or.us" TargetMode="External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commons.wikimedia.org/wiki/File:Shower_symbol.svg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DBF838-B6E1-4AAE-9CC8-43491A9CF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12252" b="31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C9F2C-87AE-4FAD-A668-C462477E8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Refusal of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FEE3D-6C4A-488D-BB1B-FB48B1C02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Stephanie Arciga, </a:t>
            </a:r>
          </a:p>
          <a:p>
            <a:pPr algn="l"/>
            <a:r>
              <a:rPr lang="en-US" sz="3200" dirty="0"/>
              <a:t>Behavior Consultant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A947C4-63C7-4636-A069-9ABD94F5F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52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9862">
        <p15:prstTrans prst="origami"/>
      </p:transition>
    </mc:Choice>
    <mc:Fallback xmlns="">
      <p:transition spd="slow" advTm="9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04E1-DA06-49C7-8282-047532DD0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Recommended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F4D59-220B-4CE8-B351-55A82E4E2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Make the restroom more inviting </a:t>
            </a:r>
          </a:p>
          <a:p>
            <a:r>
              <a:rPr lang="en-US" sz="2000" dirty="0"/>
              <a:t>Get the supplies from “home”</a:t>
            </a:r>
          </a:p>
          <a:p>
            <a:pPr marL="0"/>
            <a:r>
              <a:rPr lang="en-US" sz="2000" dirty="0"/>
              <a:t>Respect the need for privacy as much as possible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Toilet Icon On White Background Stock Illustration - Download Image Now -  iStock">
            <a:extLst>
              <a:ext uri="{FF2B5EF4-FFF2-40B4-BE49-F238E27FC236}">
                <a16:creationId xmlns:a16="http://schemas.microsoft.com/office/drawing/2014/main" id="{AE8C76AF-E018-4385-8C6D-DD408F67AA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743" y="807593"/>
            <a:ext cx="5239568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6FE6BF-5290-496B-9336-8751DB9B2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0"/>
    </mc:Choice>
    <mc:Fallback xmlns="">
      <p:transition spd="slow" advTm="3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157A5-07B1-4975-ACA9-9C4CDB3C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Tips to help with Toileting?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AEA7F-3B1A-4EC8-BBAE-2B31F6047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7809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Be consistent with a bathroom schedule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 patient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Smile and don’t frown or show frustration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Give plenty of time for toileting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Don’t rush the individual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Use a calm tone of voice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Be consistent with your approach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 descr="List">
            <a:extLst>
              <a:ext uri="{FF2B5EF4-FFF2-40B4-BE49-F238E27FC236}">
                <a16:creationId xmlns:a16="http://schemas.microsoft.com/office/drawing/2014/main" id="{D5E13E31-0254-4A28-98DF-8E17B49D46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D59DAF-9E3F-4264-BF6A-6BA36BF3D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0"/>
    </mc:Choice>
    <mc:Fallback xmlns="">
      <p:transition spd="slow" advTm="3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C6CF0-4148-4BA3-B3D7-529F884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Tips to help with Toileting? </a:t>
            </a:r>
          </a:p>
        </p:txBody>
      </p:sp>
      <p:sp>
        <p:nvSpPr>
          <p:cNvPr id="20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F7E98-ACAA-4DAF-9EDE-9313F0532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Validate their feelings of embarrassment or confusion</a:t>
            </a:r>
          </a:p>
          <a:p>
            <a:pPr lvl="0"/>
            <a:r>
              <a:rPr lang="en-US" dirty="0"/>
              <a:t>Normalize bathroom use</a:t>
            </a:r>
          </a:p>
          <a:p>
            <a:pPr lvl="0"/>
            <a:r>
              <a:rPr lang="en-US" dirty="0"/>
              <a:t>Stop placing judgement on people and try to put yourself in their shoes, be a detective; why are they acting this way?</a:t>
            </a:r>
          </a:p>
          <a:p>
            <a:pPr lvl="0"/>
            <a:r>
              <a:rPr lang="en-US" dirty="0"/>
              <a:t>Don’t “bark” orders, be sensitive to culture needs</a:t>
            </a:r>
          </a:p>
          <a:p>
            <a:pPr lvl="0"/>
            <a:r>
              <a:rPr lang="en-US" dirty="0"/>
              <a:t>How do you want to be treated when you need help to the bathroom as an older adult?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6D8C87-8FFF-4E6E-8E82-624BE6D95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80"/>
    </mc:Choice>
    <mc:Fallback xmlns="">
      <p:transition spd="slow" advTm="4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D163CF-32A8-4EF4-9415-02712D6C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Why Might Residents Refuse to change their clothes?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DCA03B-4B40-4035-A2FD-85F510DBF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70925" y="492573"/>
            <a:ext cx="4719338" cy="58807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152D1E-49A2-462E-B183-09A0D3891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400">
        <p14:ripple/>
      </p:transition>
    </mc:Choice>
    <mc:Fallback xmlns="">
      <p:transition spd="slow" advTm="19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263A-B19D-4D3D-AEC3-3E970359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2800" dirty="0"/>
              <a:t>Why Might Residents Refuse to change their clothes?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7B27-59CD-4ED5-8D3D-A6A8EBE4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Impaired memory or judgment </a:t>
            </a:r>
          </a:p>
          <a:p>
            <a:r>
              <a:rPr lang="en-US" sz="2000" dirty="0"/>
              <a:t>Need for control</a:t>
            </a:r>
          </a:p>
          <a:p>
            <a:r>
              <a:rPr lang="en-US" sz="2000" dirty="0"/>
              <a:t>Need for comfort and security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E3F5EC7-3351-4D97-9900-A09D1C5AFB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6"/>
          <a:stretch/>
        </p:blipFill>
        <p:spPr>
          <a:xfrm>
            <a:off x="5672133" y="807593"/>
            <a:ext cx="5486788" cy="5239568"/>
          </a:xfrm>
          <a:prstGeom prst="rect">
            <a:avLst/>
          </a:prstGeom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5DF4D44-BFBD-4FB9-AB97-F84FFBFCD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0"/>
    </mc:Choice>
    <mc:Fallback xmlns="">
      <p:transition spd="slow" advTm="4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263A-B19D-4D3D-AEC3-3E970359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2800" dirty="0"/>
              <a:t>Why Might Residents Refuse to change their clothes?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7B27-59CD-4ED5-8D3D-A6A8EBE4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Struggles with everyday tasks </a:t>
            </a:r>
          </a:p>
          <a:p>
            <a:r>
              <a:rPr lang="en-US" sz="2000" dirty="0"/>
              <a:t>Feeling overstimulated or uncomfortable</a:t>
            </a:r>
          </a:p>
          <a:p>
            <a:r>
              <a:rPr lang="en-US" sz="2000" dirty="0"/>
              <a:t>Weakened or dulled senses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83B8A10-B083-41B3-A55D-C4FA6073A7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6"/>
          <a:stretch/>
        </p:blipFill>
        <p:spPr>
          <a:xfrm>
            <a:off x="5672133" y="807593"/>
            <a:ext cx="5486788" cy="5239568"/>
          </a:xfrm>
          <a:prstGeom prst="rect">
            <a:avLst/>
          </a:prstGeom>
          <a:effectLst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1E924D-1004-499E-83FE-3F8C20EE3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30"/>
    </mc:Choice>
    <mc:Fallback xmlns="">
      <p:transition spd="slow" advTm="4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ight Triangle 5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A41DE-31C6-4236-A399-6A94E861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Recommended Response 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F2D5-40ED-4FF6-9583-431CED2ED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Decide if a change of clothing is necessary </a:t>
            </a:r>
          </a:p>
          <a:p>
            <a:r>
              <a:rPr lang="en-US" sz="2400" dirty="0"/>
              <a:t>Consider timing</a:t>
            </a:r>
          </a:p>
          <a:p>
            <a:r>
              <a:rPr lang="en-US" sz="2400" dirty="0"/>
              <a:t>Avoid challenging </a:t>
            </a:r>
          </a:p>
          <a:p>
            <a:r>
              <a:rPr lang="en-US" sz="2400" dirty="0"/>
              <a:t>Be creative in your approach </a:t>
            </a:r>
          </a:p>
          <a:p>
            <a:r>
              <a:rPr lang="en-US" sz="2400" dirty="0"/>
              <a:t>Make dressing easier  </a:t>
            </a:r>
          </a:p>
          <a:p>
            <a:r>
              <a:rPr lang="en-US" sz="2400" dirty="0"/>
              <a:t>Gain perspective on the situation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CA1FF8-81D2-4271-9004-E0A42D00C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54"/>
    </mc:Choice>
    <mc:Fallback xmlns="">
      <p:transition spd="slow" advTm="8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D163CF-32A8-4EF4-9415-02712D6C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Why Might Residents Refuse to take medications?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9FD8B8-D280-47EF-B522-F29EBA01D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91587" y="492573"/>
            <a:ext cx="5278014" cy="5880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9B6EE-2FC0-4B1A-8467-D1EE36600DE0}"/>
              </a:ext>
            </a:extLst>
          </p:cNvPr>
          <p:cNvSpPr txBox="1"/>
          <p:nvPr/>
        </p:nvSpPr>
        <p:spPr>
          <a:xfrm>
            <a:off x="8882785" y="6173314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6" tooltip="http://drdeborahserani.blogspot.com/2015/09/are-you-medicine-smar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6689E4-D2CB-4AFB-95F4-7724FAAE5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4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350">
        <p15:prstTrans prst="crush"/>
      </p:transition>
    </mc:Choice>
    <mc:Fallback xmlns="">
      <p:transition spd="slow" advTm="5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0A0906-8053-4EC3-B1D3-D7F4DE72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6" y="265471"/>
            <a:ext cx="5525931" cy="186341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Why Might Residents Refuse to Take Their Medications? 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D2775-537A-46FD-8865-53AB3FF5F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Environment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May be a response to feeling rushed, afraid, confused about what they are supposed to do.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Loss of control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Overwhelming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Taste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Side effects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Delusional belief that staff is intending to harm (“poison”) him/her.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mplement, sitting, small, table&#10;&#10;Description automatically generated">
            <a:extLst>
              <a:ext uri="{FF2B5EF4-FFF2-40B4-BE49-F238E27FC236}">
                <a16:creationId xmlns:a16="http://schemas.microsoft.com/office/drawing/2014/main" id="{E76A3C33-4FC5-44B9-AA7A-6DA09984D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43" r="3194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863C95-014B-4B35-8BEC-E7B0AC0BBBE5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7" tooltip="http://www.pngall.com/medicine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8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1709B04-E369-4C01-B5AC-6B25CDF49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39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4950"/>
    </mc:Choice>
    <mc:Fallback xmlns="">
      <p:transition spd="slow" advTm="3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C5E2-BF06-4AD8-B588-05BF03740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 dirty="0"/>
              <a:t>Types of Refusal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A94DBE-47B5-4ACC-BD3F-A60581003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719944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526DFC-571B-4967-B49D-D59B099C7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8"/>
    </mc:Choice>
    <mc:Fallback xmlns="">
      <p:transition spd="slow" advTm="3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C5DC6-111E-47F7-9852-7752A669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does ________ refuse  _______ </a:t>
            </a:r>
            <a:r>
              <a:rPr lang="en-US" sz="42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(showers, change of clothing, to take medications) 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 descr="Irritant">
            <a:extLst>
              <a:ext uri="{FF2B5EF4-FFF2-40B4-BE49-F238E27FC236}">
                <a16:creationId xmlns:a16="http://schemas.microsoft.com/office/drawing/2014/main" id="{047FC7F7-F9F2-4970-8074-D6069CD6A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F75483-92FE-43D8-847B-2B706720B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28E0A-AA3D-44D1-A0ED-2E39D838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Recommended Response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A4BDF-6469-4ECE-9B40-75E1FF351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09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900" dirty="0">
                <a:solidFill>
                  <a:srgbClr val="000000"/>
                </a:solidFill>
              </a:rPr>
              <a:t>Ask questions/ observe refusal </a:t>
            </a:r>
          </a:p>
          <a:p>
            <a:r>
              <a:rPr lang="en-US" sz="1900" dirty="0">
                <a:solidFill>
                  <a:srgbClr val="000000"/>
                </a:solidFill>
              </a:rPr>
              <a:t>Notify PCP, prescribing practitioner, etc.</a:t>
            </a:r>
          </a:p>
          <a:p>
            <a:r>
              <a:rPr lang="en-US" sz="1900" dirty="0">
                <a:solidFill>
                  <a:srgbClr val="000000"/>
                </a:solidFill>
              </a:rPr>
              <a:t>Choose a person they want to please (person advised to take medication)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 descr="Medicine">
            <a:extLst>
              <a:ext uri="{FF2B5EF4-FFF2-40B4-BE49-F238E27FC236}">
                <a16:creationId xmlns:a16="http://schemas.microsoft.com/office/drawing/2014/main" id="{7797DE4B-F6E5-487A-A0DA-AC19475DC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16C735-2D5D-424D-9C8C-6BB4074DC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1"/>
    </mc:Choice>
    <mc:Fallback xmlns="">
      <p:transition spd="slow" advTm="8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28E0A-AA3D-44D1-A0ED-2E39D838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Recommended Response cont..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A4BDF-6469-4ECE-9B40-75E1FF351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09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900" dirty="0">
                <a:solidFill>
                  <a:srgbClr val="000000"/>
                </a:solidFill>
              </a:rPr>
              <a:t>Sit down to offer medications</a:t>
            </a:r>
          </a:p>
          <a:p>
            <a:r>
              <a:rPr lang="en-US" sz="1900" dirty="0">
                <a:solidFill>
                  <a:srgbClr val="000000"/>
                </a:solidFill>
              </a:rPr>
              <a:t>Explain importance of meds</a:t>
            </a:r>
          </a:p>
          <a:p>
            <a:r>
              <a:rPr lang="en-US" sz="1900" dirty="0">
                <a:solidFill>
                  <a:srgbClr val="000000"/>
                </a:solidFill>
              </a:rPr>
              <a:t>Be patient and Calm (allow to calm down and try again)</a:t>
            </a:r>
          </a:p>
          <a:p>
            <a:r>
              <a:rPr lang="en-US" sz="1900" dirty="0">
                <a:solidFill>
                  <a:srgbClr val="000000"/>
                </a:solidFill>
              </a:rPr>
              <a:t>Document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 descr="Medicine">
            <a:extLst>
              <a:ext uri="{FF2B5EF4-FFF2-40B4-BE49-F238E27FC236}">
                <a16:creationId xmlns:a16="http://schemas.microsoft.com/office/drawing/2014/main" id="{7797DE4B-F6E5-487A-A0DA-AC19475DC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CBE1CF-08AB-4E6C-9B06-1BA3BA659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30"/>
    </mc:Choice>
    <mc:Fallback xmlns="">
      <p:transition spd="slow" advTm="6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2075A-4CCD-4990-AB90-D5B65333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92" y="1070214"/>
            <a:ext cx="4036334" cy="10877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Tips and Tools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Tools">
            <a:extLst>
              <a:ext uri="{FF2B5EF4-FFF2-40B4-BE49-F238E27FC236}">
                <a16:creationId xmlns:a16="http://schemas.microsoft.com/office/drawing/2014/main" id="{6EA36236-CB1C-477B-824F-82D1FCCEB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843" y="449036"/>
            <a:ext cx="4449307" cy="4745945"/>
          </a:xfrm>
          <a:prstGeom prst="rect">
            <a:avLst/>
          </a:prstGeom>
        </p:spPr>
      </p:pic>
      <p:grpSp>
        <p:nvGrpSpPr>
          <p:cNvPr id="32" name="Group 2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2B10E5-22BE-496E-8316-B8768ACFE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598" y="2345239"/>
            <a:ext cx="6284195" cy="378523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8EA4937-2CFF-46E3-8FE1-5F7EA3E27F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6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8988">
        <p14:shred/>
      </p:transition>
    </mc:Choice>
    <mc:Fallback xmlns="">
      <p:transition spd="slow" advTm="28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877CA-3B06-4661-B292-41A3DAE3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514" y="363343"/>
            <a:ext cx="879321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Tips to Build Rapport with Residents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B61AD-ECDB-40CA-A33D-D09B6A4C7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117" y="2239319"/>
            <a:ext cx="4742793" cy="3597713"/>
          </a:xfrm>
        </p:spPr>
        <p:txBody>
          <a:bodyPr/>
          <a:lstStyle/>
          <a:p>
            <a:r>
              <a:rPr lang="en-US" dirty="0"/>
              <a:t>Break the Ice </a:t>
            </a:r>
          </a:p>
          <a:p>
            <a:r>
              <a:rPr lang="en-US" dirty="0"/>
              <a:t>Be Professional and Personal (set boundaries)</a:t>
            </a:r>
          </a:p>
          <a:p>
            <a:r>
              <a:rPr lang="en-US" dirty="0"/>
              <a:t>Use your “tool belt” </a:t>
            </a:r>
          </a:p>
          <a:p>
            <a:r>
              <a:rPr lang="en-US" dirty="0"/>
              <a:t>Be a GOOD Listener </a:t>
            </a:r>
          </a:p>
          <a:p>
            <a:r>
              <a:rPr lang="en-US" dirty="0"/>
              <a:t>Be Courteous and Respectful </a:t>
            </a:r>
          </a:p>
          <a:p>
            <a:r>
              <a:rPr lang="en-US" dirty="0"/>
              <a:t>Be Positive </a:t>
            </a:r>
          </a:p>
        </p:txBody>
      </p:sp>
      <p:pic>
        <p:nvPicPr>
          <p:cNvPr id="8" name="Content Placeholder 7" descr="Diagram, text&#10;&#10;Description automatically generated">
            <a:extLst>
              <a:ext uri="{FF2B5EF4-FFF2-40B4-BE49-F238E27FC236}">
                <a16:creationId xmlns:a16="http://schemas.microsoft.com/office/drawing/2014/main" id="{4DC499E3-1863-45BE-B88B-3E936FCCA2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90917" y="1825626"/>
            <a:ext cx="5627814" cy="375227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F63339-562A-4006-B844-7EA295A974CD}"/>
              </a:ext>
            </a:extLst>
          </p:cNvPr>
          <p:cNvSpPr txBox="1"/>
          <p:nvPr/>
        </p:nvSpPr>
        <p:spPr>
          <a:xfrm>
            <a:off x="6290917" y="5577901"/>
            <a:ext cx="4944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://blogs.leeward.hawaii.edu/teachonline/tag/tomooc13-2/page/3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-nc-sa/3.0/"/>
              </a:rPr>
              <a:t>CC BY-SA-NC</a:t>
            </a:r>
            <a:endParaRPr lang="en-US" sz="900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4573DD-7DCA-4EB4-9084-47137703D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68014" y="198272"/>
            <a:ext cx="2857500" cy="13811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94DA3CF-8AD9-4931-A569-2120994C58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810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5080">
        <p159:morph option="byObject"/>
      </p:transition>
    </mc:Choice>
    <mc:Fallback xmlns="">
      <p:transition spd="slow" advTm="75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1A29464-1C5E-49E2-A7AF-623BBB9197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25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93376-6B4A-4017-8A59-17DC0C8ED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1800" b="1" dirty="0"/>
              <a:t>Professional</a:t>
            </a:r>
          </a:p>
          <a:p>
            <a:r>
              <a:rPr lang="en-US" sz="1800" b="1" dirty="0"/>
              <a:t>Compassionate</a:t>
            </a:r>
          </a:p>
          <a:p>
            <a:r>
              <a:rPr lang="en-US" sz="1800" b="1" dirty="0"/>
              <a:t>Observer</a:t>
            </a:r>
          </a:p>
          <a:p>
            <a:r>
              <a:rPr lang="en-US" sz="1800" b="1" dirty="0"/>
              <a:t>Organized</a:t>
            </a:r>
          </a:p>
          <a:p>
            <a:r>
              <a:rPr lang="en-US" sz="1800" b="1" dirty="0"/>
              <a:t>Good communicator </a:t>
            </a:r>
          </a:p>
          <a:p>
            <a:r>
              <a:rPr lang="en-US" sz="1800" b="1" dirty="0"/>
              <a:t>Timely</a:t>
            </a:r>
          </a:p>
          <a:p>
            <a:r>
              <a:rPr lang="en-US" sz="1800" b="1" dirty="0"/>
              <a:t>Problem solver</a:t>
            </a:r>
          </a:p>
          <a:p>
            <a:r>
              <a:rPr lang="en-US" sz="1800" b="1" dirty="0"/>
              <a:t>Patient</a:t>
            </a:r>
          </a:p>
          <a:p>
            <a:r>
              <a:rPr lang="en-US" sz="1800" b="1" dirty="0"/>
              <a:t>Interpersonal skills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994D2BF-A102-493F-A96D-F922239A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47"/>
    </mc:Choice>
    <mc:Fallback xmlns="">
      <p:transition spd="slow" advTm="6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18304-91D8-4994-A9EA-E1EF0C49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 dirty="0"/>
              <a:t>Using Routines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725F33-435F-480E-996D-205671CDC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594360" y="73152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07687CC5-056E-447F-A348-E9196E73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B7194FF-E2A4-49A6-A54A-A0B6A1AC2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7ED6E1D0-56BF-487D-9BD1-5D8FD7938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D27C1B6-91C6-4DFC-99E9-F0B83DC5D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B4A16B45-8536-4A38-B36E-A26F7ACED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64F5F52-7BB7-4B43-BB5B-67DB66689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89C00E1-E374-485E-A40E-BCF0E6C8A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AEDDA19-1BE9-4BD1-A087-11071390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9BF3970B-5A82-4527-AB38-536DF5FCF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B0A9D7D8-F150-43E1-83AD-CE553B3BD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5F94325E-CD9B-4404-A2CF-D130B5387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E5DF248-D56C-4D96-920E-D1FC7FDDA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0B1AD48-9001-4AEF-AA30-56CAEC2B7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864399F-6339-4CD7-A92C-52BA2D57A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BA4AC9BF-79DA-4D77-8227-BC5CC756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4310BC6-6BB6-49A0-88BA-4302E8E4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840B5CD-1F12-405E-89D3-92A9D1738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AD8181A7-FF60-4734-B51C-E622917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BF5BAC90-7E94-452F-B85C-17EB7C248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DABFDCB-F31D-4192-A6C4-9841F0E4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D8DBF1-0718-472C-A8B1-26D10B6589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411598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6B9BD0-A4DE-4797-BF62-9A0335119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9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00"/>
    </mc:Choice>
    <mc:Fallback xmlns="">
      <p:transition spd="slow" advTm="7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04E56AC-6625-41E8-9656-0602BCA73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6251"/>
            <a:ext cx="9144000" cy="1266824"/>
          </a:xfrm>
        </p:spPr>
        <p:txBody>
          <a:bodyPr>
            <a:normAutofit/>
          </a:bodyPr>
          <a:lstStyle/>
          <a:p>
            <a:r>
              <a:rPr lang="en-US" sz="8000" dirty="0"/>
              <a:t>Teepa’s 5 A’s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E484086-694D-4C23-8E8E-1A3667B21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657" y="1651758"/>
            <a:ext cx="6378429" cy="424815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5400" u="sng" dirty="0">
                <a:latin typeface="Arial Rounded MT Bold" panose="020F0704030504030204" pitchFamily="34" charset="0"/>
              </a:rPr>
              <a:t>A</a:t>
            </a:r>
            <a:r>
              <a:rPr lang="en-US" sz="5400" dirty="0">
                <a:latin typeface="Arial Rounded MT Bold" panose="020F0704030504030204" pitchFamily="34" charset="0"/>
              </a:rPr>
              <a:t>nticipate</a:t>
            </a:r>
          </a:p>
          <a:p>
            <a:pPr algn="l"/>
            <a:r>
              <a:rPr lang="en-US" sz="5400" u="sng" dirty="0">
                <a:latin typeface="Arial Rounded MT Bold" panose="020F0704030504030204" pitchFamily="34" charset="0"/>
              </a:rPr>
              <a:t>A</a:t>
            </a:r>
            <a:r>
              <a:rPr lang="en-US" sz="5400" dirty="0">
                <a:latin typeface="Arial Rounded MT Bold" panose="020F0704030504030204" pitchFamily="34" charset="0"/>
              </a:rPr>
              <a:t>cknowledge</a:t>
            </a:r>
          </a:p>
          <a:p>
            <a:pPr algn="l"/>
            <a:r>
              <a:rPr lang="en-US" sz="5400" u="sng" dirty="0">
                <a:latin typeface="Arial Rounded MT Bold" panose="020F0704030504030204" pitchFamily="34" charset="0"/>
              </a:rPr>
              <a:t>A</a:t>
            </a:r>
            <a:r>
              <a:rPr lang="en-US" sz="5400" dirty="0">
                <a:latin typeface="Arial Rounded MT Bold" panose="020F0704030504030204" pitchFamily="34" charset="0"/>
              </a:rPr>
              <a:t>lternative</a:t>
            </a:r>
          </a:p>
          <a:p>
            <a:pPr algn="l"/>
            <a:r>
              <a:rPr lang="en-US" sz="5400" u="sng" dirty="0">
                <a:latin typeface="Arial Rounded MT Bold" panose="020F0704030504030204" pitchFamily="34" charset="0"/>
              </a:rPr>
              <a:t>A</a:t>
            </a:r>
            <a:r>
              <a:rPr lang="en-US" sz="5400" dirty="0">
                <a:latin typeface="Arial Rounded MT Bold" panose="020F0704030504030204" pitchFamily="34" charset="0"/>
              </a:rPr>
              <a:t>ccept</a:t>
            </a:r>
          </a:p>
          <a:p>
            <a:pPr algn="l"/>
            <a:r>
              <a:rPr lang="en-US" sz="5400" u="sng" dirty="0">
                <a:latin typeface="Arial Rounded MT Bold" panose="020F0704030504030204" pitchFamily="34" charset="0"/>
              </a:rPr>
              <a:t>A</a:t>
            </a:r>
            <a:r>
              <a:rPr lang="en-US" sz="5400" dirty="0">
                <a:latin typeface="Arial Rounded MT Bold" panose="020F0704030504030204" pitchFamily="34" charset="0"/>
              </a:rPr>
              <a:t>ppreciate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7B206-D88A-4824-B47D-6A2207B65913}"/>
              </a:ext>
            </a:extLst>
          </p:cNvPr>
          <p:cNvSpPr/>
          <p:nvPr/>
        </p:nvSpPr>
        <p:spPr>
          <a:xfrm>
            <a:off x="0" y="6015324"/>
            <a:ext cx="6096000" cy="6719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https://teepasnow.com/blog/responding-to-someone-who-says-no/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E7536C-4B8D-4B9C-A2E2-8A5F42135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A7ADBE4-F8D0-4F85-B072-E5B6381DD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890493" y="1892144"/>
            <a:ext cx="3777508" cy="3734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6DAE4-DB48-4D95-BA5E-AB08728D016E}"/>
              </a:ext>
            </a:extLst>
          </p:cNvPr>
          <p:cNvSpPr txBox="1"/>
          <p:nvPr/>
        </p:nvSpPr>
        <p:spPr>
          <a:xfrm>
            <a:off x="6993789" y="5604252"/>
            <a:ext cx="40206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://myedmondsnews.com/2017/10/sponsor-spotlight-live-work-dementia-patients-training-oct-24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9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5155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458">
        <p15:prstTrans prst="drape"/>
      </p:transition>
    </mc:Choice>
    <mc:Fallback xmlns="">
      <p:transition spd="slow" advTm="12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CB827-F901-43F2-AF6B-A6F0193BB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FFFFFF"/>
                </a:solidFill>
              </a:rPr>
              <a:t>Anticipate</a:t>
            </a:r>
            <a:r>
              <a:rPr lang="en-US" sz="4000" dirty="0">
                <a:solidFill>
                  <a:srgbClr val="FFFFFF"/>
                </a:solidFill>
              </a:rPr>
              <a:t> the “NO”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96E8F-D750-4A86-B2B1-95FB92459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6" y="2261420"/>
            <a:ext cx="9853974" cy="3796190"/>
          </a:xfrm>
        </p:spPr>
        <p:txBody>
          <a:bodyPr anchor="ctr"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Know the history surrounding the “ask”.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Preplan your approach. Consider the use of different phrases that don’t use the words “shower” or “bathroom” such as:</a:t>
            </a:r>
          </a:p>
          <a:p>
            <a:pPr lvl="1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“Hey, how about if we have a spa day today?”</a:t>
            </a:r>
          </a:p>
          <a:p>
            <a:pPr lvl="1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“Good morning, how about if we go get cleaned up?”</a:t>
            </a:r>
          </a:p>
          <a:p>
            <a:pPr lvl="1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“How about if we go freshen up a little bit?”</a:t>
            </a:r>
          </a:p>
          <a:p>
            <a:pPr lvl="1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“Your spa starts at 2pm, I will come in get you in about 10 minutes, so we have everything ready for you today.”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Rehearse for a or prepare for a “no” so it’s not a surprise and it doesn’t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catch you off guard.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A300C0-1D33-40FF-A362-9ED546F09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9"/>
    </mc:Choice>
    <mc:Fallback xmlns="">
      <p:transition spd="slow" advTm="5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41422-16AD-4E6F-AB16-CE553574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Acknowledge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the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E1B9E-DEE9-48EA-B6B4-5249A26AD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Reflect what was said/ heard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D2A7F3-3EE9-4B39-A953-A91287E0B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0"/>
    </mc:Choice>
    <mc:Fallback xmlns="">
      <p:transition spd="slow" advTm="1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4EF96-C80B-43AA-A11C-D53DA3B4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provide </a:t>
            </a:r>
            <a:r>
              <a:rPr lang="en-US" u="sng" dirty="0">
                <a:solidFill>
                  <a:srgbClr val="FFFFFF"/>
                </a:solidFill>
              </a:rPr>
              <a:t>Alternative</a:t>
            </a:r>
            <a:r>
              <a:rPr lang="en-US" dirty="0">
                <a:solidFill>
                  <a:srgbClr val="FFFFFF"/>
                </a:solidFill>
              </a:rPr>
              <a:t> options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F1382-C83F-4ACA-8B30-8B77BF0CB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Provide alternative options (what are they-bed bath, using wipes, etc.)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What is the most vital?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Try to understand what the hardest part of the process for the individual is. Is it getting out of the chair, walking to the bathroom, the cold, etc.? 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8C1F4F-F38C-4D32-B0EA-9862B7E65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0"/>
    </mc:Choice>
    <mc:Fallback xmlns="">
      <p:transition spd="slow" advTm="3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F3F9-E818-49CA-B5C3-FE736696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Objectives</a:t>
            </a:r>
            <a:r>
              <a:rPr lang="en-US" sz="8800" dirty="0"/>
              <a:t>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5C277-4890-4E3A-9C24-63758D223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Understanding the reason behind the “no”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Know when to offer choices when providing personal care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890BF9-F63F-4FF1-9C74-5582EA72A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3433"/>
      </p:ext>
    </p:extLst>
  </p:cSld>
  <p:clrMapOvr>
    <a:masterClrMapping/>
  </p:clrMapOvr>
  <p:transition spd="slow" advTm="127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3F1B21-6B5F-4AFE-B677-9C57C9F7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rgbClr val="FFFFFF"/>
                </a:solidFill>
              </a:rPr>
              <a:t>Accept</a:t>
            </a:r>
            <a:r>
              <a:rPr lang="en-US" sz="4000" dirty="0">
                <a:solidFill>
                  <a:srgbClr val="FFFFFF"/>
                </a:solidFill>
              </a:rPr>
              <a:t> the “NO”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17156-0502-4B32-BE06-D3FB8DC58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If “no” is still the final answer, let it go.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Important to remember- you are giving up on the </a:t>
            </a:r>
            <a:r>
              <a:rPr lang="en-US" sz="3200" i="1" dirty="0">
                <a:ea typeface="Calibri" panose="020F0502020204030204" pitchFamily="34" charset="0"/>
                <a:cs typeface="Times New Roman" panose="02020603050405020304" pitchFamily="18" charset="0"/>
              </a:rPr>
              <a:t>asking 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sz="32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en-US" sz="3200" i="1" dirty="0">
                <a:ea typeface="Calibri" panose="020F0502020204030204" pitchFamily="34" charset="0"/>
                <a:cs typeface="Times New Roman" panose="02020603050405020304" pitchFamily="18" charset="0"/>
              </a:rPr>
              <a:t>person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. It’s important to reconsider and reevaluate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618589-21D5-4A29-A6EB-89A4FD953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0"/>
    </mc:Choice>
    <mc:Fallback xmlns="">
      <p:transition spd="slow" advTm="4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CE041-E0A5-4501-A100-2402D34D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Appreciate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AD12B-94A2-4BDE-B3A2-7519A542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You can say things like: </a:t>
            </a: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  <a:spcBef>
                <a:spcPts val="0"/>
              </a:spcBef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“Thank you for trying.”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  <a:spcBef>
                <a:spcPts val="0"/>
              </a:spcBef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“I appreciate your point of view. I know you said no.”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  <a:spcBef>
                <a:spcPts val="0"/>
              </a:spcBef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“I hear you. I’m not the right person to help you today.”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526865-93FA-4F02-893C-B1019D479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0"/>
    </mc:Choice>
    <mc:Fallback xmlns="">
      <p:transition spd="slow" advTm="2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C1D89-B433-4DE2-990B-CACF8845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Resources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5FC11-20F4-49C6-A42D-28C7F48D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/>
          </a:bodyPr>
          <a:lstStyle/>
          <a:p>
            <a:endParaRPr lang="en-US" sz="2400" dirty="0">
              <a:hlinkClick r:id="rId4"/>
            </a:endParaRPr>
          </a:p>
          <a:p>
            <a:endParaRPr lang="en-US" sz="2400" dirty="0">
              <a:hlinkClick r:id="rId4"/>
            </a:endParaRPr>
          </a:p>
          <a:p>
            <a:r>
              <a:rPr lang="en-US" sz="2400" dirty="0">
                <a:hlinkClick r:id="rId4"/>
              </a:rPr>
              <a:t>https://eldercareissues.blogspot.com/2015/11/how-to-shower-reluctant-elder-part-1.html</a:t>
            </a:r>
            <a:endParaRPr lang="en-US" sz="2400" dirty="0"/>
          </a:p>
          <a:p>
            <a:r>
              <a:rPr lang="en-US" sz="2400" dirty="0">
                <a:hlinkClick r:id="rId5"/>
              </a:rPr>
              <a:t>https://dailycaring.com/11-ways-to-get-someone-with-dementia-to-take-medication/</a:t>
            </a:r>
            <a:endParaRPr lang="en-US" sz="2400" dirty="0"/>
          </a:p>
          <a:p>
            <a:r>
              <a:rPr lang="en-US" sz="2400" dirty="0">
                <a:hlinkClick r:id="rId6"/>
              </a:rPr>
              <a:t>https://healthcareassociates.net/tips-caregivers-can-use-to-deepen-rapport/</a:t>
            </a:r>
            <a:endParaRPr lang="en-US" sz="2400" dirty="0"/>
          </a:p>
          <a:p>
            <a:r>
              <a:rPr lang="en-US" u="sng" dirty="0">
                <a:hlinkClick r:id="rId7"/>
              </a:rPr>
              <a:t>https://teepasnow.com/blog/responding-to-someone-who-says-no/</a:t>
            </a:r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F0DE66-AF46-4628-B678-D6FA005E9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3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450">
        <p15:prstTrans prst="curtains"/>
      </p:transition>
    </mc:Choice>
    <mc:Fallback xmlns="">
      <p:transition spd="slow" advTm="3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45B6C-9E0A-461D-8013-B8F67D6A4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 dirty="0">
                <a:solidFill>
                  <a:srgbClr val="080808"/>
                </a:solidFill>
                <a:latin typeface="+mn-lt"/>
                <a:ea typeface="+mn-ea"/>
                <a:cs typeface="+mn-cs"/>
                <a:hlinkClick r:id="rId5"/>
              </a:rPr>
              <a:t>arcigas@co.yamhill.or.us</a:t>
            </a:r>
            <a:endParaRPr lang="en-US" sz="2000" kern="1200" dirty="0">
              <a:solidFill>
                <a:srgbClr val="080808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2000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971-267-6391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97DFE-55A7-4E1D-A9AD-28D417ED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CA29DA-FED2-46FE-9E96-43088107A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6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989">
        <p15:prstTrans prst="airplane"/>
      </p:transition>
    </mc:Choice>
    <mc:Fallback xmlns="">
      <p:transition spd="slow" advTm="32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D163CF-32A8-4EF4-9415-02712D6C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Why Might Residents Refuse to Shower?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D1B8D6-FC08-4C31-B52F-AE2DF0F74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68254" y="492573"/>
            <a:ext cx="5880796" cy="5880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BB3FCD-BD69-4315-A47B-B71D125BDAAF}"/>
              </a:ext>
            </a:extLst>
          </p:cNvPr>
          <p:cNvSpPr txBox="1"/>
          <p:nvPr/>
        </p:nvSpPr>
        <p:spPr>
          <a:xfrm>
            <a:off x="9063950" y="617331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5" tooltip="http://commons.wikimedia.org/wiki/File:Shower_symbol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3C5175-EA87-4507-BA53-21204A6BE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18802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4E56AC-6625-41E8-9656-0602BCA73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42" y="344177"/>
            <a:ext cx="7409471" cy="1929768"/>
          </a:xfrm>
        </p:spPr>
        <p:txBody>
          <a:bodyPr anchor="b">
            <a:normAutofit/>
          </a:bodyPr>
          <a:lstStyle/>
          <a:p>
            <a:pPr algn="l"/>
            <a:r>
              <a:rPr lang="en-US" sz="5200" b="1" dirty="0"/>
              <a:t>Why Might Resident(s) Refuse Showers: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E484086-694D-4C23-8E8E-1A3667B21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808" y="2529529"/>
            <a:ext cx="6328007" cy="3342637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Fear of injury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Fear in general-think Dementia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Embarrassment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Decreased Olfactory perception / Increased Olfactory perception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Decreased Sense of Time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Loss of Independence </a:t>
            </a:r>
          </a:p>
          <a:p>
            <a:pPr algn="l"/>
            <a:endParaRPr lang="en-US" dirty="0"/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15" name="Graphic 14" descr="Shower">
            <a:extLst>
              <a:ext uri="{FF2B5EF4-FFF2-40B4-BE49-F238E27FC236}">
                <a16:creationId xmlns:a16="http://schemas.microsoft.com/office/drawing/2014/main" id="{526A1156-2659-44EE-939F-88452660A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0E4D12-155A-4F6B-B03C-DC48FFD20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00"/>
    </mc:Choice>
    <mc:Fallback xmlns="">
      <p:transition spd="slow" advTm="11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4E56AC-6625-41E8-9656-0602BCA73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43" y="735283"/>
            <a:ext cx="7002658" cy="1584171"/>
          </a:xfrm>
        </p:spPr>
        <p:txBody>
          <a:bodyPr anchor="b">
            <a:normAutofit/>
          </a:bodyPr>
          <a:lstStyle/>
          <a:p>
            <a:pPr algn="l"/>
            <a:r>
              <a:rPr lang="en-US" sz="5200" b="1" dirty="0"/>
              <a:t>Why Might Resident(s) Refuse Showers: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E484086-694D-4C23-8E8E-1A3667B21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049" y="2609385"/>
            <a:ext cx="6729451" cy="352769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Depression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Physical Pain or Fatigue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Sequencing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Temperature issues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Time of the Day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Sensitive skin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/>
              <a:t>Childhood habits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15" name="Graphic 14" descr="Shower">
            <a:extLst>
              <a:ext uri="{FF2B5EF4-FFF2-40B4-BE49-F238E27FC236}">
                <a16:creationId xmlns:a16="http://schemas.microsoft.com/office/drawing/2014/main" id="{526A1156-2659-44EE-939F-88452660A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446221-B3B1-4C75-A7AB-40CC44F95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00"/>
    </mc:Choice>
    <mc:Fallback xmlns="">
      <p:transition spd="slow" advTm="10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BE827-8EE7-4500-B0E1-082D0B7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Recommended Response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 descr="Bathtub">
            <a:extLst>
              <a:ext uri="{FF2B5EF4-FFF2-40B4-BE49-F238E27FC236}">
                <a16:creationId xmlns:a16="http://schemas.microsoft.com/office/drawing/2014/main" id="{0D871090-2C88-4CF7-BB43-A3C2075EA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D3A8D-E903-4356-A5EA-084D61F84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 fontScale="85000" lnSpcReduction="10000"/>
          </a:bodyPr>
          <a:lstStyle/>
          <a:p>
            <a:r>
              <a:rPr lang="en-US" sz="1700" dirty="0">
                <a:solidFill>
                  <a:srgbClr val="000000"/>
                </a:solidFill>
              </a:rPr>
              <a:t>Check water temperature </a:t>
            </a:r>
          </a:p>
          <a:p>
            <a:r>
              <a:rPr lang="en-US" sz="1700" dirty="0">
                <a:solidFill>
                  <a:srgbClr val="000000"/>
                </a:solidFill>
              </a:rPr>
              <a:t>Be prepared with all supplies</a:t>
            </a:r>
          </a:p>
          <a:p>
            <a:r>
              <a:rPr lang="en-US" sz="1700" dirty="0">
                <a:solidFill>
                  <a:srgbClr val="000000"/>
                </a:solidFill>
              </a:rPr>
              <a:t>Reassure</a:t>
            </a:r>
          </a:p>
          <a:p>
            <a:r>
              <a:rPr lang="en-US" sz="1700" dirty="0">
                <a:solidFill>
                  <a:srgbClr val="000000"/>
                </a:solidFill>
              </a:rPr>
              <a:t>Ask how they feel and prefer to do things</a:t>
            </a:r>
          </a:p>
          <a:p>
            <a:r>
              <a:rPr lang="en-US" sz="1700" dirty="0">
                <a:solidFill>
                  <a:srgbClr val="000000"/>
                </a:solidFill>
              </a:rPr>
              <a:t>Be flexible with the bath time</a:t>
            </a:r>
          </a:p>
          <a:p>
            <a:r>
              <a:rPr lang="en-US" sz="1700" dirty="0">
                <a:solidFill>
                  <a:srgbClr val="000000"/>
                </a:solidFill>
              </a:rPr>
              <a:t>Use more pleasing terms (spa)</a:t>
            </a:r>
          </a:p>
          <a:p>
            <a:r>
              <a:rPr lang="en-US" sz="1700" dirty="0">
                <a:solidFill>
                  <a:srgbClr val="000000"/>
                </a:solidFill>
              </a:rPr>
              <a:t>Create soothing atmosphere </a:t>
            </a:r>
          </a:p>
          <a:p>
            <a:r>
              <a:rPr lang="en-US" sz="1700" dirty="0">
                <a:solidFill>
                  <a:srgbClr val="000000"/>
                </a:solidFill>
              </a:rPr>
              <a:t>Install safety rails and use shower chair </a:t>
            </a:r>
          </a:p>
          <a:p>
            <a:r>
              <a:rPr lang="en-US" sz="1700" dirty="0">
                <a:solidFill>
                  <a:srgbClr val="000000"/>
                </a:solidFill>
              </a:rPr>
              <a:t>Limit bathing to twice a week</a:t>
            </a:r>
          </a:p>
          <a:p>
            <a:r>
              <a:rPr lang="en-US" sz="1700" dirty="0">
                <a:solidFill>
                  <a:srgbClr val="000000"/>
                </a:solidFill>
              </a:rPr>
              <a:t>Communicate what you are doing </a:t>
            </a:r>
          </a:p>
          <a:p>
            <a:r>
              <a:rPr lang="en-US" sz="1700" dirty="0">
                <a:solidFill>
                  <a:srgbClr val="000000"/>
                </a:solidFill>
              </a:rPr>
              <a:t>Provide privacy and warmth for the individual (i.e. towel)</a:t>
            </a:r>
          </a:p>
          <a:p>
            <a:r>
              <a:rPr lang="en-US" sz="1700" dirty="0">
                <a:solidFill>
                  <a:srgbClr val="000000"/>
                </a:solidFill>
              </a:rPr>
              <a:t>Install handheld shower head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68B984-05C5-417B-8A08-3025E713F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0"/>
    </mc:Choice>
    <mc:Fallback xmlns="">
      <p:transition spd="slow" advTm="3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D163CF-32A8-4EF4-9415-02712D6C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Why Might Residents Refuse to use the restroom?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DC1721-BE11-4A92-9161-52E7ABD8778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238" y="311449"/>
            <a:ext cx="6202812" cy="61795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C1B0CF-2E16-4C64-9AEC-2C1A2600B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120">
        <p:blinds dir="vert"/>
      </p:transition>
    </mc:Choice>
    <mc:Fallback xmlns="">
      <p:transition spd="slow" advTm="2812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A14A-265E-4E7D-A457-7CAFF7647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Reasons Why Resident(s) Refuse to use the </a:t>
            </a:r>
            <a:r>
              <a:rPr lang="en-US" sz="2800" dirty="0"/>
              <a:t>restroom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9CB03-DD7D-41C1-9615-EF22B3616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214" y="2443315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Inability to recognize the need to use the restroom</a:t>
            </a:r>
          </a:p>
          <a:p>
            <a:r>
              <a:rPr lang="en-US" sz="2000" dirty="0"/>
              <a:t>Forgetting where the bathroom is located</a:t>
            </a:r>
          </a:p>
          <a:p>
            <a:r>
              <a:rPr lang="en-US" sz="2000" dirty="0"/>
              <a:t>Medical conditions </a:t>
            </a:r>
          </a:p>
          <a:p>
            <a:r>
              <a:rPr lang="en-US" sz="2000" dirty="0"/>
              <a:t>Medications</a:t>
            </a:r>
          </a:p>
          <a:p>
            <a:r>
              <a:rPr lang="en-US" sz="2000" dirty="0"/>
              <a:t>Environment </a:t>
            </a:r>
          </a:p>
          <a:p>
            <a:r>
              <a:rPr lang="en-US" sz="2000" dirty="0"/>
              <a:t>Embarrassing </a:t>
            </a:r>
          </a:p>
          <a:p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327800-B3C2-43DA-BD40-00FA307E8C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A2A236F-CB3B-4FF8-96DB-D93E72A7B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00"/>
    </mc:Choice>
    <mc:Fallback xmlns="">
      <p:transition spd="slow" advTm="7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5.4"/>
</p:tagLst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1052</Words>
  <Application>Microsoft Office PowerPoint</Application>
  <PresentationFormat>Widescreen</PresentationFormat>
  <Paragraphs>197</Paragraphs>
  <Slides>33</Slides>
  <Notes>29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Wingdings</vt:lpstr>
      <vt:lpstr>Office Theme</vt:lpstr>
      <vt:lpstr>Refusal of care</vt:lpstr>
      <vt:lpstr>Why does ________ refuse  _______ (showers, change of clothing, to take medications) ?</vt:lpstr>
      <vt:lpstr>Objectives </vt:lpstr>
      <vt:lpstr>Why Might Residents Refuse to Shower?</vt:lpstr>
      <vt:lpstr>Why Might Resident(s) Refuse Showers: </vt:lpstr>
      <vt:lpstr>Why Might Resident(s) Refuse Showers: </vt:lpstr>
      <vt:lpstr>Recommended Response </vt:lpstr>
      <vt:lpstr>Why Might Residents Refuse to use the restroom?</vt:lpstr>
      <vt:lpstr>Reasons Why Resident(s) Refuse to use the restroom: </vt:lpstr>
      <vt:lpstr>Recommended Response</vt:lpstr>
      <vt:lpstr>Tips to help with Toileting? </vt:lpstr>
      <vt:lpstr>Tips to help with Toileting? </vt:lpstr>
      <vt:lpstr>Why Might Residents Refuse to change their clothes?</vt:lpstr>
      <vt:lpstr>Why Might Residents Refuse to change their clothes?</vt:lpstr>
      <vt:lpstr>Why Might Residents Refuse to change their clothes?</vt:lpstr>
      <vt:lpstr>Recommended Response </vt:lpstr>
      <vt:lpstr>Why Might Residents Refuse to take medications?</vt:lpstr>
      <vt:lpstr>Why Might Residents Refuse to Take Their Medications?  </vt:lpstr>
      <vt:lpstr>Types of Refusal</vt:lpstr>
      <vt:lpstr>Recommended Response </vt:lpstr>
      <vt:lpstr>Recommended Response cont..</vt:lpstr>
      <vt:lpstr>Tips and Tools </vt:lpstr>
      <vt:lpstr>Tips to Build Rapport with Residents </vt:lpstr>
      <vt:lpstr>PowerPoint Presentation</vt:lpstr>
      <vt:lpstr>Using Routines </vt:lpstr>
      <vt:lpstr>Teepa’s 5 A’s</vt:lpstr>
      <vt:lpstr>Anticipate the “NO” </vt:lpstr>
      <vt:lpstr>Acknowledge the message </vt:lpstr>
      <vt:lpstr>provide Alternative options </vt:lpstr>
      <vt:lpstr>Accept the “NO”</vt:lpstr>
      <vt:lpstr>Appreciate </vt:lpstr>
      <vt:lpstr>Resources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Refusal of care</dc:title>
  <dc:creator>Stephanie Arciga</dc:creator>
  <cp:lastModifiedBy>Laura Wood</cp:lastModifiedBy>
  <cp:revision>10</cp:revision>
  <dcterms:created xsi:type="dcterms:W3CDTF">2020-09-30T18:07:55Z</dcterms:created>
  <dcterms:modified xsi:type="dcterms:W3CDTF">2020-10-08T22:38:48Z</dcterms:modified>
</cp:coreProperties>
</file>