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3"/>
  </p:notesMasterIdLst>
  <p:sldIdLst>
    <p:sldId id="256" r:id="rId2"/>
    <p:sldId id="257" r:id="rId3"/>
    <p:sldId id="259" r:id="rId4"/>
    <p:sldId id="260" r:id="rId5"/>
    <p:sldId id="261" r:id="rId6"/>
    <p:sldId id="262" r:id="rId7"/>
    <p:sldId id="263" r:id="rId8"/>
    <p:sldId id="264" r:id="rId9"/>
    <p:sldId id="269" r:id="rId10"/>
    <p:sldId id="266"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E0AD4E-C039-4BCC-AFEE-D7BFB0809199}" type="datetimeFigureOut">
              <a:rPr lang="en-US" smtClean="0"/>
              <a:t>8/2/2019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E7CDEA-5D7D-48F1-ADEE-26515C1B3D3E}" type="slidenum">
              <a:rPr lang="en-US" smtClean="0"/>
              <a:t>‹#›</a:t>
            </a:fld>
            <a:endParaRPr lang="en-US"/>
          </a:p>
        </p:txBody>
      </p:sp>
    </p:spTree>
    <p:extLst>
      <p:ext uri="{BB962C8B-B14F-4D97-AF65-F5344CB8AC3E}">
        <p14:creationId xmlns:p14="http://schemas.microsoft.com/office/powerpoint/2010/main" val="1126550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2F5396C5-8E09-4FC7-AB37-235738051F5A}" type="datetime1">
              <a:rPr lang="en-US" smtClean="0"/>
              <a:t>8/2/2019</a:t>
            </a:fld>
            <a:endParaRPr lang="en-US"/>
          </a:p>
        </p:txBody>
      </p:sp>
      <p:sp>
        <p:nvSpPr>
          <p:cNvPr id="5" name="Footer Placeholder 4"/>
          <p:cNvSpPr>
            <a:spLocks noGrp="1"/>
          </p:cNvSpPr>
          <p:nvPr>
            <p:ph type="ftr" sz="quarter" idx="11"/>
          </p:nvPr>
        </p:nvSpPr>
        <p:spPr>
          <a:xfrm>
            <a:off x="1371600" y="4323845"/>
            <a:ext cx="6400800" cy="365125"/>
          </a:xfrm>
        </p:spPr>
        <p:txBody>
          <a:bodyPr/>
          <a:lstStyle/>
          <a:p>
            <a:r>
              <a:rPr lang="en-US"/>
              <a:t>Yamhill County, Oregon                                             </a:t>
            </a:r>
          </a:p>
        </p:txBody>
      </p:sp>
      <p:sp>
        <p:nvSpPr>
          <p:cNvPr id="6" name="Slide Number Placeholder 5"/>
          <p:cNvSpPr>
            <a:spLocks noGrp="1"/>
          </p:cNvSpPr>
          <p:nvPr>
            <p:ph type="sldNum" sz="quarter" idx="12"/>
          </p:nvPr>
        </p:nvSpPr>
        <p:spPr>
          <a:xfrm>
            <a:off x="8077200" y="1430866"/>
            <a:ext cx="2743200" cy="365125"/>
          </a:xfrm>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329576944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4738FF-8406-410A-ADF3-26B2C79DE419}" type="datetime1">
              <a:rPr lang="en-US" smtClean="0"/>
              <a:t>8/2/2019</a:t>
            </a:fld>
            <a:endParaRPr lang="en-US"/>
          </a:p>
        </p:txBody>
      </p:sp>
      <p:sp>
        <p:nvSpPr>
          <p:cNvPr id="6" name="Footer Placeholder 5"/>
          <p:cNvSpPr>
            <a:spLocks noGrp="1"/>
          </p:cNvSpPr>
          <p:nvPr>
            <p:ph type="ftr" sz="quarter" idx="11"/>
          </p:nvPr>
        </p:nvSpPr>
        <p:spPr/>
        <p:txBody>
          <a:bodyPr/>
          <a:lstStyle/>
          <a:p>
            <a:r>
              <a:rPr lang="en-US"/>
              <a:t>Yamhill County, Oregon                                             </a:t>
            </a:r>
          </a:p>
        </p:txBody>
      </p:sp>
      <p:sp>
        <p:nvSpPr>
          <p:cNvPr id="7" name="Slide Number Placeholder 6"/>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761038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041561C-6394-4967-ACA3-C67E9822AD44}" type="datetime1">
              <a:rPr lang="en-US" smtClean="0"/>
              <a:t>8/2/2019</a:t>
            </a:fld>
            <a:endParaRPr lang="en-US"/>
          </a:p>
        </p:txBody>
      </p:sp>
      <p:sp>
        <p:nvSpPr>
          <p:cNvPr id="6" name="Footer Placeholder 5"/>
          <p:cNvSpPr>
            <a:spLocks noGrp="1"/>
          </p:cNvSpPr>
          <p:nvPr>
            <p:ph type="ftr" sz="quarter" idx="11"/>
          </p:nvPr>
        </p:nvSpPr>
        <p:spPr>
          <a:xfrm>
            <a:off x="685800" y="379941"/>
            <a:ext cx="6991492" cy="365125"/>
          </a:xfrm>
        </p:spPr>
        <p:txBody>
          <a:bodyPr/>
          <a:lstStyle/>
          <a:p>
            <a:r>
              <a:rPr lang="en-US"/>
              <a:t>Yamhill County, Oregon                                             </a:t>
            </a:r>
          </a:p>
        </p:txBody>
      </p:sp>
      <p:sp>
        <p:nvSpPr>
          <p:cNvPr id="7" name="Slide Number Placeholder 6"/>
          <p:cNvSpPr>
            <a:spLocks noGrp="1"/>
          </p:cNvSpPr>
          <p:nvPr>
            <p:ph type="sldNum" sz="quarter" idx="12"/>
          </p:nvPr>
        </p:nvSpPr>
        <p:spPr>
          <a:xfrm>
            <a:off x="10862452" y="381000"/>
            <a:ext cx="643748" cy="365125"/>
          </a:xfrm>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739952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7D58191-8837-4907-9686-FC0E3ABF8BC4}" type="datetime1">
              <a:rPr lang="en-US" smtClean="0"/>
              <a:t>8/2/2019</a:t>
            </a:fld>
            <a:endParaRPr lang="en-US"/>
          </a:p>
        </p:txBody>
      </p:sp>
      <p:sp>
        <p:nvSpPr>
          <p:cNvPr id="6" name="Footer Placeholder 5"/>
          <p:cNvSpPr>
            <a:spLocks noGrp="1"/>
          </p:cNvSpPr>
          <p:nvPr>
            <p:ph type="ftr" sz="quarter" idx="11"/>
          </p:nvPr>
        </p:nvSpPr>
        <p:spPr>
          <a:xfrm>
            <a:off x="685800" y="379941"/>
            <a:ext cx="6991492" cy="365125"/>
          </a:xfrm>
        </p:spPr>
        <p:txBody>
          <a:bodyPr/>
          <a:lstStyle/>
          <a:p>
            <a:r>
              <a:rPr lang="en-US"/>
              <a:t>Yamhill County, Oregon                                             </a:t>
            </a:r>
          </a:p>
        </p:txBody>
      </p:sp>
      <p:sp>
        <p:nvSpPr>
          <p:cNvPr id="7" name="Slide Number Placeholder 6"/>
          <p:cNvSpPr>
            <a:spLocks noGrp="1"/>
          </p:cNvSpPr>
          <p:nvPr>
            <p:ph type="sldNum" sz="quarter" idx="12"/>
          </p:nvPr>
        </p:nvSpPr>
        <p:spPr>
          <a:xfrm>
            <a:off x="10862452" y="381000"/>
            <a:ext cx="643748" cy="365125"/>
          </a:xfrm>
        </p:spPr>
        <p:txBody>
          <a:bodyPr/>
          <a:lstStyle/>
          <a:p>
            <a:fld id="{95BB06A7-4D5B-4241-A910-516C97BA9585}"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10371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83AC5323-B921-4497-99E5-D98655013518}" type="datetime1">
              <a:rPr lang="en-US" smtClean="0"/>
              <a:t>8/2/2019</a:t>
            </a:fld>
            <a:endParaRPr lang="en-US"/>
          </a:p>
        </p:txBody>
      </p:sp>
      <p:sp>
        <p:nvSpPr>
          <p:cNvPr id="6" name="Footer Placeholder 5"/>
          <p:cNvSpPr>
            <a:spLocks noGrp="1"/>
          </p:cNvSpPr>
          <p:nvPr>
            <p:ph type="ftr" sz="quarter" idx="11"/>
          </p:nvPr>
        </p:nvSpPr>
        <p:spPr>
          <a:xfrm>
            <a:off x="685800" y="378883"/>
            <a:ext cx="6991492" cy="365125"/>
          </a:xfrm>
        </p:spPr>
        <p:txBody>
          <a:bodyPr/>
          <a:lstStyle/>
          <a:p>
            <a:r>
              <a:rPr lang="en-US"/>
              <a:t>Yamhill County, Oregon                                             </a:t>
            </a:r>
          </a:p>
        </p:txBody>
      </p:sp>
      <p:sp>
        <p:nvSpPr>
          <p:cNvPr id="7" name="Slide Number Placeholder 6"/>
          <p:cNvSpPr>
            <a:spLocks noGrp="1"/>
          </p:cNvSpPr>
          <p:nvPr>
            <p:ph type="sldNum" sz="quarter" idx="12"/>
          </p:nvPr>
        </p:nvSpPr>
        <p:spPr>
          <a:xfrm>
            <a:off x="10862452" y="381000"/>
            <a:ext cx="643748" cy="365125"/>
          </a:xfrm>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3717100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3D57C4B-5D2A-4306-8479-926CD424121A}" type="datetime1">
              <a:rPr lang="en-US" smtClean="0"/>
              <a:t>8/2/2019</a:t>
            </a:fld>
            <a:endParaRPr lang="en-US"/>
          </a:p>
        </p:txBody>
      </p:sp>
      <p:sp>
        <p:nvSpPr>
          <p:cNvPr id="4" name="Footer Placeholder 3"/>
          <p:cNvSpPr>
            <a:spLocks noGrp="1"/>
          </p:cNvSpPr>
          <p:nvPr>
            <p:ph type="ftr" sz="quarter" idx="11"/>
          </p:nvPr>
        </p:nvSpPr>
        <p:spPr/>
        <p:txBody>
          <a:bodyPr/>
          <a:lstStyle/>
          <a:p>
            <a:r>
              <a:rPr lang="en-US"/>
              <a:t>Yamhill County, Oregon                                             </a:t>
            </a:r>
          </a:p>
        </p:txBody>
      </p:sp>
      <p:sp>
        <p:nvSpPr>
          <p:cNvPr id="5" name="Slide Number Placeholder 4"/>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2414353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0DB1DA4-A791-491B-AE7B-7739DD3CB67C}" type="datetime1">
              <a:rPr lang="en-US" smtClean="0"/>
              <a:t>8/2/2019</a:t>
            </a:fld>
            <a:endParaRPr lang="en-US"/>
          </a:p>
        </p:txBody>
      </p:sp>
      <p:sp>
        <p:nvSpPr>
          <p:cNvPr id="4" name="Footer Placeholder 3"/>
          <p:cNvSpPr>
            <a:spLocks noGrp="1"/>
          </p:cNvSpPr>
          <p:nvPr>
            <p:ph type="ftr" sz="quarter" idx="11"/>
          </p:nvPr>
        </p:nvSpPr>
        <p:spPr/>
        <p:txBody>
          <a:bodyPr/>
          <a:lstStyle/>
          <a:p>
            <a:r>
              <a:rPr lang="en-US"/>
              <a:t>Yamhill County, Oregon                                             </a:t>
            </a:r>
          </a:p>
        </p:txBody>
      </p:sp>
      <p:sp>
        <p:nvSpPr>
          <p:cNvPr id="5" name="Slide Number Placeholder 4"/>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362606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B0EE05-CAE3-4866-B6C1-26FC8BCBFC69}" type="datetime1">
              <a:rPr lang="en-US" smtClean="0"/>
              <a:t>8/2/2019</a:t>
            </a:fld>
            <a:endParaRPr lang="en-US"/>
          </a:p>
        </p:txBody>
      </p:sp>
      <p:sp>
        <p:nvSpPr>
          <p:cNvPr id="5" name="Footer Placeholder 4"/>
          <p:cNvSpPr>
            <a:spLocks noGrp="1"/>
          </p:cNvSpPr>
          <p:nvPr>
            <p:ph type="ftr" sz="quarter" idx="11"/>
          </p:nvPr>
        </p:nvSpPr>
        <p:spPr/>
        <p:txBody>
          <a:bodyPr/>
          <a:lstStyle/>
          <a:p>
            <a:r>
              <a:rPr lang="en-US"/>
              <a:t>Yamhill County, Oregon                                             </a:t>
            </a:r>
          </a:p>
        </p:txBody>
      </p:sp>
      <p:sp>
        <p:nvSpPr>
          <p:cNvPr id="6" name="Slide Number Placeholder 5"/>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29902325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122E5010-77F2-463C-8B43-0EA74D14F1A6}" type="datetime1">
              <a:rPr lang="en-US" smtClean="0"/>
              <a:t>8/2/2019</a:t>
            </a:fld>
            <a:endParaRPr lang="en-US"/>
          </a:p>
        </p:txBody>
      </p:sp>
      <p:sp>
        <p:nvSpPr>
          <p:cNvPr id="5" name="Footer Placeholder 4"/>
          <p:cNvSpPr>
            <a:spLocks noGrp="1"/>
          </p:cNvSpPr>
          <p:nvPr>
            <p:ph type="ftr" sz="quarter" idx="11"/>
          </p:nvPr>
        </p:nvSpPr>
        <p:spPr>
          <a:xfrm>
            <a:off x="685800" y="381000"/>
            <a:ext cx="6991492" cy="365125"/>
          </a:xfrm>
        </p:spPr>
        <p:txBody>
          <a:bodyPr/>
          <a:lstStyle/>
          <a:p>
            <a:r>
              <a:rPr lang="en-US"/>
              <a:t>Yamhill County, Oregon                                             </a:t>
            </a:r>
          </a:p>
        </p:txBody>
      </p:sp>
      <p:sp>
        <p:nvSpPr>
          <p:cNvPr id="6" name="Slide Number Placeholder 5"/>
          <p:cNvSpPr>
            <a:spLocks noGrp="1"/>
          </p:cNvSpPr>
          <p:nvPr>
            <p:ph type="sldNum" sz="quarter" idx="12"/>
          </p:nvPr>
        </p:nvSpPr>
        <p:spPr>
          <a:xfrm>
            <a:off x="10862452" y="381000"/>
            <a:ext cx="643748" cy="365125"/>
          </a:xfrm>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402441198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1273D5-6966-434B-BF33-75CBD802B720}" type="datetime1">
              <a:rPr lang="en-US" smtClean="0"/>
              <a:t>8/2/2019</a:t>
            </a:fld>
            <a:endParaRPr lang="en-US"/>
          </a:p>
        </p:txBody>
      </p:sp>
      <p:sp>
        <p:nvSpPr>
          <p:cNvPr id="5" name="Footer Placeholder 4"/>
          <p:cNvSpPr>
            <a:spLocks noGrp="1"/>
          </p:cNvSpPr>
          <p:nvPr>
            <p:ph type="ftr" sz="quarter" idx="11"/>
          </p:nvPr>
        </p:nvSpPr>
        <p:spPr/>
        <p:txBody>
          <a:bodyPr/>
          <a:lstStyle/>
          <a:p>
            <a:r>
              <a:rPr lang="en-US"/>
              <a:t>Yamhill County, Oregon                                             </a:t>
            </a:r>
          </a:p>
        </p:txBody>
      </p:sp>
      <p:sp>
        <p:nvSpPr>
          <p:cNvPr id="6" name="Slide Number Placeholder 5"/>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1315988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B670637A-C77F-4644-B445-FDFA9D00E048}" type="datetime1">
              <a:rPr lang="en-US" smtClean="0"/>
              <a:t>8/2/2019</a:t>
            </a:fld>
            <a:endParaRPr lang="en-US"/>
          </a:p>
        </p:txBody>
      </p:sp>
      <p:sp>
        <p:nvSpPr>
          <p:cNvPr id="5" name="Footer Placeholder 4"/>
          <p:cNvSpPr>
            <a:spLocks noGrp="1"/>
          </p:cNvSpPr>
          <p:nvPr>
            <p:ph type="ftr" sz="quarter" idx="11"/>
          </p:nvPr>
        </p:nvSpPr>
        <p:spPr>
          <a:xfrm>
            <a:off x="685800" y="381001"/>
            <a:ext cx="6991492" cy="364065"/>
          </a:xfrm>
        </p:spPr>
        <p:txBody>
          <a:bodyPr/>
          <a:lstStyle/>
          <a:p>
            <a:r>
              <a:rPr lang="en-US"/>
              <a:t>Yamhill County, Oregon                                             </a:t>
            </a:r>
          </a:p>
        </p:txBody>
      </p:sp>
      <p:sp>
        <p:nvSpPr>
          <p:cNvPr id="6" name="Slide Number Placeholder 5"/>
          <p:cNvSpPr>
            <a:spLocks noGrp="1"/>
          </p:cNvSpPr>
          <p:nvPr>
            <p:ph type="sldNum" sz="quarter" idx="12"/>
          </p:nvPr>
        </p:nvSpPr>
        <p:spPr>
          <a:xfrm>
            <a:off x="10862452" y="381000"/>
            <a:ext cx="643748" cy="365125"/>
          </a:xfrm>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420836146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9EFE32-4822-4828-8450-8474492915D0}" type="datetime1">
              <a:rPr lang="en-US" smtClean="0"/>
              <a:t>8/2/2019</a:t>
            </a:fld>
            <a:endParaRPr lang="en-US"/>
          </a:p>
        </p:txBody>
      </p:sp>
      <p:sp>
        <p:nvSpPr>
          <p:cNvPr id="6" name="Footer Placeholder 5"/>
          <p:cNvSpPr>
            <a:spLocks noGrp="1"/>
          </p:cNvSpPr>
          <p:nvPr>
            <p:ph type="ftr" sz="quarter" idx="11"/>
          </p:nvPr>
        </p:nvSpPr>
        <p:spPr/>
        <p:txBody>
          <a:bodyPr/>
          <a:lstStyle/>
          <a:p>
            <a:r>
              <a:rPr lang="en-US"/>
              <a:t>Yamhill County, Oregon                                             </a:t>
            </a:r>
          </a:p>
        </p:txBody>
      </p:sp>
      <p:sp>
        <p:nvSpPr>
          <p:cNvPr id="7" name="Slide Number Placeholder 6"/>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930770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9E4BF8-5C7D-45CB-A075-16DED31B4D96}" type="datetime1">
              <a:rPr lang="en-US" smtClean="0"/>
              <a:t>8/2/2019</a:t>
            </a:fld>
            <a:endParaRPr lang="en-US"/>
          </a:p>
        </p:txBody>
      </p:sp>
      <p:sp>
        <p:nvSpPr>
          <p:cNvPr id="8" name="Footer Placeholder 7"/>
          <p:cNvSpPr>
            <a:spLocks noGrp="1"/>
          </p:cNvSpPr>
          <p:nvPr>
            <p:ph type="ftr" sz="quarter" idx="11"/>
          </p:nvPr>
        </p:nvSpPr>
        <p:spPr/>
        <p:txBody>
          <a:bodyPr/>
          <a:lstStyle/>
          <a:p>
            <a:r>
              <a:rPr lang="en-US"/>
              <a:t>Yamhill County, Oregon                                             </a:t>
            </a:r>
          </a:p>
        </p:txBody>
      </p:sp>
      <p:sp>
        <p:nvSpPr>
          <p:cNvPr id="9" name="Slide Number Placeholder 8"/>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348957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4C1D7D-1722-420C-AFCE-7F4AC57C0D8D}" type="datetime1">
              <a:rPr lang="en-US" smtClean="0"/>
              <a:t>8/2/2019</a:t>
            </a:fld>
            <a:endParaRPr lang="en-US"/>
          </a:p>
        </p:txBody>
      </p:sp>
      <p:sp>
        <p:nvSpPr>
          <p:cNvPr id="4" name="Footer Placeholder 3"/>
          <p:cNvSpPr>
            <a:spLocks noGrp="1"/>
          </p:cNvSpPr>
          <p:nvPr>
            <p:ph type="ftr" sz="quarter" idx="11"/>
          </p:nvPr>
        </p:nvSpPr>
        <p:spPr/>
        <p:txBody>
          <a:bodyPr/>
          <a:lstStyle/>
          <a:p>
            <a:r>
              <a:rPr lang="en-US"/>
              <a:t>Yamhill County, Oregon                                             </a:t>
            </a:r>
          </a:p>
        </p:txBody>
      </p:sp>
      <p:sp>
        <p:nvSpPr>
          <p:cNvPr id="5" name="Slide Number Placeholder 4"/>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3342659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D6C74C-778D-491C-91B7-66970AB83525}" type="datetime1">
              <a:rPr lang="en-US" smtClean="0"/>
              <a:t>8/2/2019</a:t>
            </a:fld>
            <a:endParaRPr lang="en-US"/>
          </a:p>
        </p:txBody>
      </p:sp>
      <p:sp>
        <p:nvSpPr>
          <p:cNvPr id="3" name="Footer Placeholder 2"/>
          <p:cNvSpPr>
            <a:spLocks noGrp="1"/>
          </p:cNvSpPr>
          <p:nvPr>
            <p:ph type="ftr" sz="quarter" idx="11"/>
          </p:nvPr>
        </p:nvSpPr>
        <p:spPr/>
        <p:txBody>
          <a:bodyPr/>
          <a:lstStyle/>
          <a:p>
            <a:r>
              <a:rPr lang="en-US"/>
              <a:t>Yamhill County, Oregon                                             </a:t>
            </a:r>
          </a:p>
        </p:txBody>
      </p:sp>
      <p:sp>
        <p:nvSpPr>
          <p:cNvPr id="4" name="Slide Number Placeholder 3"/>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1277665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C8B232-E003-41DA-9F11-AC294D782038}" type="datetime1">
              <a:rPr lang="en-US" smtClean="0"/>
              <a:t>8/2/2019</a:t>
            </a:fld>
            <a:endParaRPr lang="en-US"/>
          </a:p>
        </p:txBody>
      </p:sp>
      <p:sp>
        <p:nvSpPr>
          <p:cNvPr id="6" name="Footer Placeholder 5"/>
          <p:cNvSpPr>
            <a:spLocks noGrp="1"/>
          </p:cNvSpPr>
          <p:nvPr>
            <p:ph type="ftr" sz="quarter" idx="11"/>
          </p:nvPr>
        </p:nvSpPr>
        <p:spPr/>
        <p:txBody>
          <a:bodyPr/>
          <a:lstStyle/>
          <a:p>
            <a:r>
              <a:rPr lang="en-US"/>
              <a:t>Yamhill County, Oregon                                             </a:t>
            </a:r>
          </a:p>
        </p:txBody>
      </p:sp>
      <p:sp>
        <p:nvSpPr>
          <p:cNvPr id="7" name="Slide Number Placeholder 6"/>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4068140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BE7D1CE-1216-462B-9358-F345362711E6}" type="datetime1">
              <a:rPr lang="en-US" smtClean="0"/>
              <a:t>8/2/2019</a:t>
            </a:fld>
            <a:endParaRPr lang="en-US"/>
          </a:p>
        </p:txBody>
      </p:sp>
      <p:sp>
        <p:nvSpPr>
          <p:cNvPr id="6" name="Footer Placeholder 5"/>
          <p:cNvSpPr>
            <a:spLocks noGrp="1"/>
          </p:cNvSpPr>
          <p:nvPr>
            <p:ph type="ftr" sz="quarter" idx="11"/>
          </p:nvPr>
        </p:nvSpPr>
        <p:spPr/>
        <p:txBody>
          <a:bodyPr/>
          <a:lstStyle/>
          <a:p>
            <a:r>
              <a:rPr lang="en-US"/>
              <a:t>Yamhill County, Oregon                                             </a:t>
            </a:r>
          </a:p>
        </p:txBody>
      </p:sp>
      <p:sp>
        <p:nvSpPr>
          <p:cNvPr id="7" name="Slide Number Placeholder 6"/>
          <p:cNvSpPr>
            <a:spLocks noGrp="1"/>
          </p:cNvSpPr>
          <p:nvPr>
            <p:ph type="sldNum" sz="quarter" idx="12"/>
          </p:nvPr>
        </p:nvSpPr>
        <p:spPr/>
        <p:txBody>
          <a:bodyPr/>
          <a:lstStyle/>
          <a:p>
            <a:fld id="{95BB06A7-4D5B-4241-A910-516C97BA9585}" type="slidenum">
              <a:rPr lang="en-US" smtClean="0"/>
              <a:t>‹#›</a:t>
            </a:fld>
            <a:endParaRPr lang="en-US"/>
          </a:p>
        </p:txBody>
      </p:sp>
    </p:spTree>
    <p:extLst>
      <p:ext uri="{BB962C8B-B14F-4D97-AF65-F5344CB8AC3E}">
        <p14:creationId xmlns:p14="http://schemas.microsoft.com/office/powerpoint/2010/main" val="1124701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8CBD83F-2636-4576-9CD4-ED4A25357B9D}" type="datetime1">
              <a:rPr lang="en-US" smtClean="0"/>
              <a:t>8/2/2019</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a:t>Yamhill County, Oregon                                             </a:t>
            </a: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5BB06A7-4D5B-4241-A910-516C97BA9585}" type="slidenum">
              <a:rPr lang="en-US" smtClean="0"/>
              <a:t>‹#›</a:t>
            </a:fld>
            <a:endParaRPr lang="en-US"/>
          </a:p>
        </p:txBody>
      </p:sp>
    </p:spTree>
    <p:extLst>
      <p:ext uri="{BB962C8B-B14F-4D97-AF65-F5344CB8AC3E}">
        <p14:creationId xmlns:p14="http://schemas.microsoft.com/office/powerpoint/2010/main" val="198032985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hd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9EE4F-ACCD-456A-AF03-0FA4096CCD81}"/>
              </a:ext>
            </a:extLst>
          </p:cNvPr>
          <p:cNvSpPr>
            <a:spLocks noGrp="1"/>
          </p:cNvSpPr>
          <p:nvPr>
            <p:ph type="ctrTitle"/>
          </p:nvPr>
        </p:nvSpPr>
        <p:spPr/>
        <p:txBody>
          <a:bodyPr>
            <a:normAutofit/>
          </a:bodyPr>
          <a:lstStyle/>
          <a:p>
            <a:pPr algn="ctr"/>
            <a:r>
              <a:rPr lang="en-US" sz="4800" dirty="0"/>
              <a:t>Purchase Card </a:t>
            </a:r>
            <a:br>
              <a:rPr lang="en-US" sz="4800" dirty="0"/>
            </a:br>
            <a:r>
              <a:rPr lang="en-US" sz="4800" dirty="0"/>
              <a:t>training Program</a:t>
            </a:r>
          </a:p>
        </p:txBody>
      </p:sp>
      <p:sp>
        <p:nvSpPr>
          <p:cNvPr id="3" name="Subtitle 2">
            <a:extLst>
              <a:ext uri="{FF2B5EF4-FFF2-40B4-BE49-F238E27FC236}">
                <a16:creationId xmlns:a16="http://schemas.microsoft.com/office/drawing/2014/main" id="{D6FC097A-42B8-4EF3-A632-D95164D95F7E}"/>
              </a:ext>
            </a:extLst>
          </p:cNvPr>
          <p:cNvSpPr>
            <a:spLocks noGrp="1"/>
          </p:cNvSpPr>
          <p:nvPr>
            <p:ph type="subTitle" idx="1"/>
          </p:nvPr>
        </p:nvSpPr>
        <p:spPr/>
        <p:txBody>
          <a:bodyPr>
            <a:normAutofit fontScale="92500" lnSpcReduction="10000"/>
          </a:bodyPr>
          <a:lstStyle/>
          <a:p>
            <a:endParaRPr lang="en-US" dirty="0"/>
          </a:p>
          <a:p>
            <a:r>
              <a:rPr lang="en-US" dirty="0"/>
              <a:t>Online Training for Cardholders</a:t>
            </a:r>
          </a:p>
        </p:txBody>
      </p:sp>
      <p:sp>
        <p:nvSpPr>
          <p:cNvPr id="8" name="Footer Placeholder 7">
            <a:extLst>
              <a:ext uri="{FF2B5EF4-FFF2-40B4-BE49-F238E27FC236}">
                <a16:creationId xmlns:a16="http://schemas.microsoft.com/office/drawing/2014/main" id="{48B7C209-929A-4B03-BCC0-203C70C86ADF}"/>
              </a:ext>
            </a:extLst>
          </p:cNvPr>
          <p:cNvSpPr>
            <a:spLocks noGrp="1"/>
          </p:cNvSpPr>
          <p:nvPr>
            <p:ph type="ftr" sz="quarter" idx="11"/>
          </p:nvPr>
        </p:nvSpPr>
        <p:spPr>
          <a:xfrm>
            <a:off x="792760" y="6303647"/>
            <a:ext cx="6400800" cy="365125"/>
          </a:xfrm>
        </p:spPr>
        <p:txBody>
          <a:bodyPr/>
          <a:lstStyle/>
          <a:p>
            <a:r>
              <a:rPr lang="en-US" dirty="0"/>
              <a:t>Yamhill County, Oregon                                             </a:t>
            </a:r>
          </a:p>
        </p:txBody>
      </p:sp>
      <p:sp>
        <p:nvSpPr>
          <p:cNvPr id="9" name="Slide Number Placeholder 8">
            <a:extLst>
              <a:ext uri="{FF2B5EF4-FFF2-40B4-BE49-F238E27FC236}">
                <a16:creationId xmlns:a16="http://schemas.microsoft.com/office/drawing/2014/main" id="{B032C29F-49E6-47FC-A958-3681F1943C67}"/>
              </a:ext>
            </a:extLst>
          </p:cNvPr>
          <p:cNvSpPr>
            <a:spLocks noGrp="1"/>
          </p:cNvSpPr>
          <p:nvPr>
            <p:ph type="sldNum" sz="quarter" idx="12"/>
          </p:nvPr>
        </p:nvSpPr>
        <p:spPr>
          <a:xfrm>
            <a:off x="8773486" y="353417"/>
            <a:ext cx="2743200" cy="365125"/>
          </a:xfrm>
        </p:spPr>
        <p:txBody>
          <a:bodyPr/>
          <a:lstStyle/>
          <a:p>
            <a:fld id="{95BB06A7-4D5B-4241-A910-516C97BA9585}" type="slidenum">
              <a:rPr lang="en-US" smtClean="0"/>
              <a:t>1</a:t>
            </a:fld>
            <a:endParaRPr lang="en-US"/>
          </a:p>
        </p:txBody>
      </p:sp>
      <p:pic>
        <p:nvPicPr>
          <p:cNvPr id="1026" name="Picture 2">
            <a:extLst>
              <a:ext uri="{FF2B5EF4-FFF2-40B4-BE49-F238E27FC236}">
                <a16:creationId xmlns:a16="http://schemas.microsoft.com/office/drawing/2014/main" id="{D8804A2E-BD84-4B9B-861B-D774185F329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04" r="364" b="-998"/>
          <a:stretch/>
        </p:blipFill>
        <p:spPr bwMode="auto">
          <a:xfrm>
            <a:off x="10065739" y="4828478"/>
            <a:ext cx="1475169" cy="1475169"/>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2813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4394C-460E-4B91-A184-3DF2A097BB76}"/>
              </a:ext>
            </a:extLst>
          </p:cNvPr>
          <p:cNvSpPr>
            <a:spLocks noGrp="1"/>
          </p:cNvSpPr>
          <p:nvPr>
            <p:ph type="title"/>
          </p:nvPr>
        </p:nvSpPr>
        <p:spPr/>
        <p:txBody>
          <a:bodyPr/>
          <a:lstStyle/>
          <a:p>
            <a:r>
              <a:rPr lang="en-US" dirty="0"/>
              <a:t>Sanctions/violations</a:t>
            </a:r>
          </a:p>
        </p:txBody>
      </p:sp>
      <p:sp>
        <p:nvSpPr>
          <p:cNvPr id="3" name="Content Placeholder 2">
            <a:extLst>
              <a:ext uri="{FF2B5EF4-FFF2-40B4-BE49-F238E27FC236}">
                <a16:creationId xmlns:a16="http://schemas.microsoft.com/office/drawing/2014/main" id="{8AA89B8A-6C46-43CF-83AA-B1E7AC4AF32F}"/>
              </a:ext>
            </a:extLst>
          </p:cNvPr>
          <p:cNvSpPr>
            <a:spLocks noGrp="1"/>
          </p:cNvSpPr>
          <p:nvPr>
            <p:ph sz="half" idx="1"/>
          </p:nvPr>
        </p:nvSpPr>
        <p:spPr/>
        <p:txBody>
          <a:bodyPr/>
          <a:lstStyle/>
          <a:p>
            <a:pPr lvl="0"/>
            <a:r>
              <a:rPr lang="en-US" sz="2400" dirty="0"/>
              <a:t>Sanctions for violations of the Purchase Card Program Policy may result in the following corrective actions:</a:t>
            </a:r>
            <a:endParaRPr lang="en-US" sz="1600" dirty="0"/>
          </a:p>
          <a:p>
            <a:pPr lvl="1"/>
            <a:r>
              <a:rPr lang="en-US" dirty="0"/>
              <a:t>Requiring additional training in the use of Purchase Cards</a:t>
            </a:r>
            <a:endParaRPr lang="en-US" sz="1500" dirty="0"/>
          </a:p>
          <a:p>
            <a:pPr lvl="1"/>
            <a:r>
              <a:rPr lang="en-US" dirty="0"/>
              <a:t>Personal reimbursement for unauthorized purchases</a:t>
            </a:r>
            <a:endParaRPr lang="en-US" sz="1500" dirty="0"/>
          </a:p>
          <a:p>
            <a:pPr lvl="1"/>
            <a:r>
              <a:rPr lang="en-US" dirty="0"/>
              <a:t>Revocation of the Purchase Card</a:t>
            </a:r>
            <a:endParaRPr lang="en-US" sz="1500" dirty="0"/>
          </a:p>
          <a:p>
            <a:pPr lvl="1"/>
            <a:r>
              <a:rPr lang="en-US" dirty="0"/>
              <a:t>Disciplinary Action</a:t>
            </a:r>
            <a:endParaRPr lang="en-US" sz="1500" dirty="0"/>
          </a:p>
          <a:p>
            <a:endParaRPr lang="en-US" dirty="0"/>
          </a:p>
        </p:txBody>
      </p:sp>
      <p:sp>
        <p:nvSpPr>
          <p:cNvPr id="4" name="Content Placeholder 3">
            <a:extLst>
              <a:ext uri="{FF2B5EF4-FFF2-40B4-BE49-F238E27FC236}">
                <a16:creationId xmlns:a16="http://schemas.microsoft.com/office/drawing/2014/main" id="{81A7A6ED-AF78-4260-B56D-5C336ABD673B}"/>
              </a:ext>
            </a:extLst>
          </p:cNvPr>
          <p:cNvSpPr>
            <a:spLocks noGrp="1"/>
          </p:cNvSpPr>
          <p:nvPr>
            <p:ph sz="half" idx="2"/>
          </p:nvPr>
        </p:nvSpPr>
        <p:spPr/>
        <p:txBody>
          <a:bodyPr/>
          <a:lstStyle/>
          <a:p>
            <a:r>
              <a:rPr lang="en-US" dirty="0"/>
              <a:t>Habitually late submissions of monthly reconciliations and/or continual loss of receipts is considered a violation of this policy</a:t>
            </a:r>
          </a:p>
          <a:p>
            <a:endParaRPr lang="en-US" dirty="0"/>
          </a:p>
        </p:txBody>
      </p:sp>
      <p:sp>
        <p:nvSpPr>
          <p:cNvPr id="5" name="Footer Placeholder 4">
            <a:extLst>
              <a:ext uri="{FF2B5EF4-FFF2-40B4-BE49-F238E27FC236}">
                <a16:creationId xmlns:a16="http://schemas.microsoft.com/office/drawing/2014/main" id="{D2D4633F-74F0-47EA-8C22-26DF01974767}"/>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DCB4C34C-605D-485E-8413-851542227905}"/>
              </a:ext>
            </a:extLst>
          </p:cNvPr>
          <p:cNvSpPr>
            <a:spLocks noGrp="1"/>
          </p:cNvSpPr>
          <p:nvPr>
            <p:ph type="sldNum" sz="quarter" idx="12"/>
          </p:nvPr>
        </p:nvSpPr>
        <p:spPr/>
        <p:txBody>
          <a:bodyPr/>
          <a:lstStyle/>
          <a:p>
            <a:fld id="{95BB06A7-4D5B-4241-A910-516C97BA9585}" type="slidenum">
              <a:rPr lang="en-US" smtClean="0"/>
              <a:t>10</a:t>
            </a:fld>
            <a:endParaRPr lang="en-US"/>
          </a:p>
        </p:txBody>
      </p:sp>
    </p:spTree>
    <p:extLst>
      <p:ext uri="{BB962C8B-B14F-4D97-AF65-F5344CB8AC3E}">
        <p14:creationId xmlns:p14="http://schemas.microsoft.com/office/powerpoint/2010/main" val="2072068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alpha val="77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3B011-CF86-4152-8BE6-82101812CC44}"/>
              </a:ext>
            </a:extLst>
          </p:cNvPr>
          <p:cNvSpPr>
            <a:spLocks noGrp="1"/>
          </p:cNvSpPr>
          <p:nvPr>
            <p:ph type="title"/>
          </p:nvPr>
        </p:nvSpPr>
        <p:spPr/>
        <p:txBody>
          <a:bodyPr/>
          <a:lstStyle/>
          <a:p>
            <a:r>
              <a:rPr lang="en-US" dirty="0">
                <a:solidFill>
                  <a:schemeClr val="bg1"/>
                </a:solidFill>
              </a:rPr>
              <a:t>Certification</a:t>
            </a:r>
          </a:p>
        </p:txBody>
      </p:sp>
      <p:sp>
        <p:nvSpPr>
          <p:cNvPr id="3" name="Content Placeholder 2">
            <a:extLst>
              <a:ext uri="{FF2B5EF4-FFF2-40B4-BE49-F238E27FC236}">
                <a16:creationId xmlns:a16="http://schemas.microsoft.com/office/drawing/2014/main" id="{AA96FF75-80E3-4D84-A268-7EDFBFB7C1DE}"/>
              </a:ext>
            </a:extLst>
          </p:cNvPr>
          <p:cNvSpPr>
            <a:spLocks noGrp="1"/>
          </p:cNvSpPr>
          <p:nvPr>
            <p:ph idx="1"/>
          </p:nvPr>
        </p:nvSpPr>
        <p:spPr/>
        <p:txBody>
          <a:bodyPr/>
          <a:lstStyle/>
          <a:p>
            <a:pPr marL="0" indent="0">
              <a:buNone/>
            </a:pPr>
            <a:r>
              <a:rPr lang="en-US" dirty="0">
                <a:solidFill>
                  <a:schemeClr val="bg1"/>
                </a:solidFill>
              </a:rPr>
              <a:t>The undersigned has read the online Purchase Card Training Program as required by the Purchase Card Program Policy.</a:t>
            </a:r>
          </a:p>
          <a:p>
            <a:endParaRPr lang="en-US" dirty="0">
              <a:solidFill>
                <a:schemeClr val="bg1"/>
              </a:solidFill>
            </a:endParaRPr>
          </a:p>
          <a:p>
            <a:endParaRPr lang="en-US" dirty="0">
              <a:solidFill>
                <a:schemeClr val="bg1"/>
              </a:solidFill>
            </a:endParaRPr>
          </a:p>
          <a:p>
            <a:pPr marL="0" indent="0">
              <a:buNone/>
            </a:pPr>
            <a:r>
              <a:rPr lang="en-US" dirty="0">
                <a:solidFill>
                  <a:schemeClr val="bg1"/>
                </a:solidFill>
              </a:rPr>
              <a:t>________________________          _________________________          ____________</a:t>
            </a:r>
          </a:p>
          <a:p>
            <a:pPr marL="0" indent="0">
              <a:buNone/>
            </a:pPr>
            <a:r>
              <a:rPr lang="en-US" dirty="0">
                <a:solidFill>
                  <a:schemeClr val="bg1"/>
                </a:solidFill>
              </a:rPr>
              <a:t>Signature			      Printed Name		              Date</a:t>
            </a:r>
          </a:p>
          <a:p>
            <a:pPr marL="0" indent="0">
              <a:buNone/>
            </a:pPr>
            <a:endParaRPr lang="en-US" dirty="0">
              <a:solidFill>
                <a:schemeClr val="bg1"/>
              </a:solidFill>
            </a:endParaRPr>
          </a:p>
          <a:p>
            <a:pPr marL="0" indent="0">
              <a:buNone/>
            </a:pPr>
            <a:endParaRPr lang="en-US" dirty="0">
              <a:solidFill>
                <a:schemeClr val="bg1"/>
              </a:solidFill>
            </a:endParaRPr>
          </a:p>
          <a:p>
            <a:pPr marL="0" indent="0" algn="ctr">
              <a:buNone/>
            </a:pPr>
            <a:r>
              <a:rPr lang="en-US" sz="1800" b="1" i="1" dirty="0">
                <a:solidFill>
                  <a:schemeClr val="bg1"/>
                </a:solidFill>
              </a:rPr>
              <a:t>*** </a:t>
            </a:r>
            <a:r>
              <a:rPr lang="en-US" sz="1800" b="1" i="1" u="sng" dirty="0">
                <a:solidFill>
                  <a:schemeClr val="bg1"/>
                </a:solidFill>
              </a:rPr>
              <a:t>Please print this page only and turn into Central Finance</a:t>
            </a:r>
            <a:r>
              <a:rPr lang="en-US" sz="1800" b="1" i="1" dirty="0">
                <a:solidFill>
                  <a:schemeClr val="bg1"/>
                </a:solidFill>
              </a:rPr>
              <a:t> ***</a:t>
            </a:r>
          </a:p>
        </p:txBody>
      </p:sp>
      <p:sp>
        <p:nvSpPr>
          <p:cNvPr id="4" name="Footer Placeholder 3">
            <a:extLst>
              <a:ext uri="{FF2B5EF4-FFF2-40B4-BE49-F238E27FC236}">
                <a16:creationId xmlns:a16="http://schemas.microsoft.com/office/drawing/2014/main" id="{AC5B55C5-EC3E-4F5A-A39F-4AE1D2946DE0}"/>
              </a:ext>
            </a:extLst>
          </p:cNvPr>
          <p:cNvSpPr>
            <a:spLocks noGrp="1"/>
          </p:cNvSpPr>
          <p:nvPr>
            <p:ph type="ftr" sz="quarter" idx="11"/>
          </p:nvPr>
        </p:nvSpPr>
        <p:spPr/>
        <p:txBody>
          <a:bodyPr/>
          <a:lstStyle/>
          <a:p>
            <a:r>
              <a:rPr lang="en-US"/>
              <a:t>Yamhill County, Oregon                                             </a:t>
            </a:r>
          </a:p>
        </p:txBody>
      </p:sp>
      <p:sp>
        <p:nvSpPr>
          <p:cNvPr id="5" name="Slide Number Placeholder 4">
            <a:extLst>
              <a:ext uri="{FF2B5EF4-FFF2-40B4-BE49-F238E27FC236}">
                <a16:creationId xmlns:a16="http://schemas.microsoft.com/office/drawing/2014/main" id="{E95967DC-0261-44AF-A6B8-0487DDDE7A22}"/>
              </a:ext>
            </a:extLst>
          </p:cNvPr>
          <p:cNvSpPr>
            <a:spLocks noGrp="1"/>
          </p:cNvSpPr>
          <p:nvPr>
            <p:ph type="sldNum" sz="quarter" idx="12"/>
          </p:nvPr>
        </p:nvSpPr>
        <p:spPr/>
        <p:txBody>
          <a:bodyPr/>
          <a:lstStyle/>
          <a:p>
            <a:fld id="{95BB06A7-4D5B-4241-A910-516C97BA9585}" type="slidenum">
              <a:rPr lang="en-US" smtClean="0"/>
              <a:t>11</a:t>
            </a:fld>
            <a:endParaRPr lang="en-US" dirty="0"/>
          </a:p>
        </p:txBody>
      </p:sp>
    </p:spTree>
    <p:extLst>
      <p:ext uri="{BB962C8B-B14F-4D97-AF65-F5344CB8AC3E}">
        <p14:creationId xmlns:p14="http://schemas.microsoft.com/office/powerpoint/2010/main" val="99637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FECA5-1BD8-4D92-85D4-D077A2B8177A}"/>
              </a:ext>
            </a:extLst>
          </p:cNvPr>
          <p:cNvSpPr>
            <a:spLocks noGrp="1"/>
          </p:cNvSpPr>
          <p:nvPr>
            <p:ph type="title"/>
          </p:nvPr>
        </p:nvSpPr>
        <p:spPr/>
        <p:txBody>
          <a:bodyPr/>
          <a:lstStyle/>
          <a:p>
            <a:r>
              <a:rPr lang="en-US" dirty="0"/>
              <a:t>Contents of this training</a:t>
            </a:r>
          </a:p>
        </p:txBody>
      </p:sp>
      <p:sp>
        <p:nvSpPr>
          <p:cNvPr id="3" name="Content Placeholder 2">
            <a:extLst>
              <a:ext uri="{FF2B5EF4-FFF2-40B4-BE49-F238E27FC236}">
                <a16:creationId xmlns:a16="http://schemas.microsoft.com/office/drawing/2014/main" id="{4374B0C3-38AA-4F9A-93BC-BF66B50F045F}"/>
              </a:ext>
            </a:extLst>
          </p:cNvPr>
          <p:cNvSpPr>
            <a:spLocks noGrp="1"/>
          </p:cNvSpPr>
          <p:nvPr>
            <p:ph idx="1"/>
          </p:nvPr>
        </p:nvSpPr>
        <p:spPr/>
        <p:txBody>
          <a:bodyPr/>
          <a:lstStyle/>
          <a:p>
            <a:r>
              <a:rPr lang="en-US" dirty="0"/>
              <a:t>Criteria to be a Cardholder</a:t>
            </a:r>
          </a:p>
          <a:p>
            <a:r>
              <a:rPr lang="en-US" dirty="0"/>
              <a:t>Responsibility of Cardholders</a:t>
            </a:r>
          </a:p>
          <a:p>
            <a:r>
              <a:rPr lang="en-US" dirty="0"/>
              <a:t>Monthly Reconciliation</a:t>
            </a:r>
          </a:p>
          <a:p>
            <a:r>
              <a:rPr lang="en-US" dirty="0"/>
              <a:t>Management of Receipts</a:t>
            </a:r>
          </a:p>
          <a:p>
            <a:r>
              <a:rPr lang="en-US" dirty="0"/>
              <a:t>Prohibited Transactions</a:t>
            </a:r>
          </a:p>
          <a:p>
            <a:r>
              <a:rPr lang="en-US" dirty="0"/>
              <a:t>Auditing</a:t>
            </a:r>
          </a:p>
          <a:p>
            <a:r>
              <a:rPr lang="en-US" dirty="0"/>
              <a:t>Sanctions/Violations</a:t>
            </a:r>
          </a:p>
          <a:p>
            <a:r>
              <a:rPr lang="en-US" dirty="0"/>
              <a:t>Certification</a:t>
            </a:r>
          </a:p>
          <a:p>
            <a:endParaRPr lang="en-US" dirty="0"/>
          </a:p>
        </p:txBody>
      </p:sp>
      <p:sp>
        <p:nvSpPr>
          <p:cNvPr id="4" name="Footer Placeholder 3">
            <a:extLst>
              <a:ext uri="{FF2B5EF4-FFF2-40B4-BE49-F238E27FC236}">
                <a16:creationId xmlns:a16="http://schemas.microsoft.com/office/drawing/2014/main" id="{86AEDA84-63BC-4C4B-BDC3-B2E4F3E710E9}"/>
              </a:ext>
            </a:extLst>
          </p:cNvPr>
          <p:cNvSpPr>
            <a:spLocks noGrp="1"/>
          </p:cNvSpPr>
          <p:nvPr>
            <p:ph type="ftr" sz="quarter" idx="11"/>
          </p:nvPr>
        </p:nvSpPr>
        <p:spPr/>
        <p:txBody>
          <a:bodyPr/>
          <a:lstStyle/>
          <a:p>
            <a:r>
              <a:rPr lang="en-US"/>
              <a:t>Yamhill County, Oregon                                             </a:t>
            </a:r>
          </a:p>
        </p:txBody>
      </p:sp>
      <p:sp>
        <p:nvSpPr>
          <p:cNvPr id="5" name="Slide Number Placeholder 4">
            <a:extLst>
              <a:ext uri="{FF2B5EF4-FFF2-40B4-BE49-F238E27FC236}">
                <a16:creationId xmlns:a16="http://schemas.microsoft.com/office/drawing/2014/main" id="{2A73CF07-8EB6-4CE6-8A3E-422AF177EEDB}"/>
              </a:ext>
            </a:extLst>
          </p:cNvPr>
          <p:cNvSpPr>
            <a:spLocks noGrp="1"/>
          </p:cNvSpPr>
          <p:nvPr>
            <p:ph type="sldNum" sz="quarter" idx="12"/>
          </p:nvPr>
        </p:nvSpPr>
        <p:spPr/>
        <p:txBody>
          <a:bodyPr/>
          <a:lstStyle/>
          <a:p>
            <a:fld id="{95BB06A7-4D5B-4241-A910-516C97BA9585}" type="slidenum">
              <a:rPr lang="en-US" smtClean="0"/>
              <a:t>2</a:t>
            </a:fld>
            <a:endParaRPr lang="en-US"/>
          </a:p>
        </p:txBody>
      </p:sp>
    </p:spTree>
    <p:extLst>
      <p:ext uri="{BB962C8B-B14F-4D97-AF65-F5344CB8AC3E}">
        <p14:creationId xmlns:p14="http://schemas.microsoft.com/office/powerpoint/2010/main" val="3347995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B2BEA-886C-42B3-8ADE-4C56654C8425}"/>
              </a:ext>
            </a:extLst>
          </p:cNvPr>
          <p:cNvSpPr>
            <a:spLocks noGrp="1"/>
          </p:cNvSpPr>
          <p:nvPr>
            <p:ph type="title"/>
          </p:nvPr>
        </p:nvSpPr>
        <p:spPr/>
        <p:txBody>
          <a:bodyPr/>
          <a:lstStyle/>
          <a:p>
            <a:r>
              <a:rPr lang="en-US" dirty="0"/>
              <a:t>How to become a cardholder</a:t>
            </a:r>
          </a:p>
        </p:txBody>
      </p:sp>
      <p:sp>
        <p:nvSpPr>
          <p:cNvPr id="3" name="Content Placeholder 2">
            <a:extLst>
              <a:ext uri="{FF2B5EF4-FFF2-40B4-BE49-F238E27FC236}">
                <a16:creationId xmlns:a16="http://schemas.microsoft.com/office/drawing/2014/main" id="{DE4A77BE-E94D-4F23-B82F-65DC68B49959}"/>
              </a:ext>
            </a:extLst>
          </p:cNvPr>
          <p:cNvSpPr>
            <a:spLocks noGrp="1"/>
          </p:cNvSpPr>
          <p:nvPr>
            <p:ph sz="half" idx="1"/>
          </p:nvPr>
        </p:nvSpPr>
        <p:spPr/>
        <p:txBody>
          <a:bodyPr>
            <a:normAutofit/>
          </a:bodyPr>
          <a:lstStyle/>
          <a:p>
            <a:r>
              <a:rPr lang="en-US" dirty="0"/>
              <a:t>Be a current, full-time employee</a:t>
            </a:r>
          </a:p>
          <a:p>
            <a:r>
              <a:rPr lang="en-US" dirty="0"/>
              <a:t>Have a legitimate business need to make purchases on behalf of the County</a:t>
            </a:r>
          </a:p>
          <a:p>
            <a:r>
              <a:rPr lang="en-US" dirty="0"/>
              <a:t>Obtain approval from Department Director</a:t>
            </a:r>
          </a:p>
          <a:p>
            <a:r>
              <a:rPr lang="en-US" dirty="0"/>
              <a:t>Complete an Application for Purchase Card</a:t>
            </a:r>
          </a:p>
        </p:txBody>
      </p:sp>
      <p:sp>
        <p:nvSpPr>
          <p:cNvPr id="4" name="Content Placeholder 3">
            <a:extLst>
              <a:ext uri="{FF2B5EF4-FFF2-40B4-BE49-F238E27FC236}">
                <a16:creationId xmlns:a16="http://schemas.microsoft.com/office/drawing/2014/main" id="{2DB3FF8A-54AE-4B13-9A78-8921C479A936}"/>
              </a:ext>
            </a:extLst>
          </p:cNvPr>
          <p:cNvSpPr>
            <a:spLocks noGrp="1"/>
          </p:cNvSpPr>
          <p:nvPr>
            <p:ph sz="half" idx="2"/>
          </p:nvPr>
        </p:nvSpPr>
        <p:spPr/>
        <p:txBody>
          <a:bodyPr>
            <a:normAutofit/>
          </a:bodyPr>
          <a:lstStyle/>
          <a:p>
            <a:r>
              <a:rPr lang="en-US" dirty="0"/>
              <a:t>Agree that your name will appear on the Purchase Card</a:t>
            </a:r>
          </a:p>
          <a:p>
            <a:r>
              <a:rPr lang="en-US" dirty="0"/>
              <a:t>Complete this online training</a:t>
            </a:r>
          </a:p>
          <a:p>
            <a:r>
              <a:rPr lang="en-US" dirty="0"/>
              <a:t>Read the Purchase Card Program Policy</a:t>
            </a:r>
          </a:p>
          <a:p>
            <a:r>
              <a:rPr lang="en-US" dirty="0"/>
              <a:t>Sign a Purchase Card Cardholder Agreement</a:t>
            </a:r>
          </a:p>
          <a:p>
            <a:endParaRPr lang="en-US" dirty="0"/>
          </a:p>
        </p:txBody>
      </p:sp>
      <p:sp>
        <p:nvSpPr>
          <p:cNvPr id="5" name="Footer Placeholder 4">
            <a:extLst>
              <a:ext uri="{FF2B5EF4-FFF2-40B4-BE49-F238E27FC236}">
                <a16:creationId xmlns:a16="http://schemas.microsoft.com/office/drawing/2014/main" id="{281E6BE0-A44A-4E69-8898-2FE7DFB341EE}"/>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BC3D7586-529A-44AD-AD21-EB556CB928BD}"/>
              </a:ext>
            </a:extLst>
          </p:cNvPr>
          <p:cNvSpPr>
            <a:spLocks noGrp="1"/>
          </p:cNvSpPr>
          <p:nvPr>
            <p:ph type="sldNum" sz="quarter" idx="12"/>
          </p:nvPr>
        </p:nvSpPr>
        <p:spPr/>
        <p:txBody>
          <a:bodyPr/>
          <a:lstStyle/>
          <a:p>
            <a:fld id="{95BB06A7-4D5B-4241-A910-516C97BA9585}" type="slidenum">
              <a:rPr lang="en-US" smtClean="0"/>
              <a:t>3</a:t>
            </a:fld>
            <a:endParaRPr lang="en-US"/>
          </a:p>
        </p:txBody>
      </p:sp>
    </p:spTree>
    <p:extLst>
      <p:ext uri="{BB962C8B-B14F-4D97-AF65-F5344CB8AC3E}">
        <p14:creationId xmlns:p14="http://schemas.microsoft.com/office/powerpoint/2010/main" val="528792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358DC-F38D-4278-BD34-09837723239C}"/>
              </a:ext>
            </a:extLst>
          </p:cNvPr>
          <p:cNvSpPr>
            <a:spLocks noGrp="1"/>
          </p:cNvSpPr>
          <p:nvPr>
            <p:ph type="title"/>
          </p:nvPr>
        </p:nvSpPr>
        <p:spPr/>
        <p:txBody>
          <a:bodyPr/>
          <a:lstStyle/>
          <a:p>
            <a:r>
              <a:rPr lang="en-US" dirty="0"/>
              <a:t>Responsibility of cardholders</a:t>
            </a:r>
          </a:p>
        </p:txBody>
      </p:sp>
      <p:sp>
        <p:nvSpPr>
          <p:cNvPr id="3" name="Content Placeholder 2">
            <a:extLst>
              <a:ext uri="{FF2B5EF4-FFF2-40B4-BE49-F238E27FC236}">
                <a16:creationId xmlns:a16="http://schemas.microsoft.com/office/drawing/2014/main" id="{3517CC06-DE26-4B2D-AB32-098070D90994}"/>
              </a:ext>
            </a:extLst>
          </p:cNvPr>
          <p:cNvSpPr>
            <a:spLocks noGrp="1"/>
          </p:cNvSpPr>
          <p:nvPr>
            <p:ph sz="half" idx="1"/>
          </p:nvPr>
        </p:nvSpPr>
        <p:spPr/>
        <p:txBody>
          <a:bodyPr>
            <a:normAutofit/>
          </a:bodyPr>
          <a:lstStyle/>
          <a:p>
            <a:r>
              <a:rPr lang="en-US" dirty="0"/>
              <a:t>Ensure the Purchase Card is used for legitimate business purposes only</a:t>
            </a:r>
            <a:endParaRPr lang="en-US" sz="1700" dirty="0"/>
          </a:p>
          <a:p>
            <a:r>
              <a:rPr lang="en-US" dirty="0"/>
              <a:t>Store the Purchase Card in a secure location </a:t>
            </a:r>
            <a:endParaRPr lang="en-US" sz="1700" dirty="0"/>
          </a:p>
          <a:p>
            <a:r>
              <a:rPr lang="en-US" dirty="0"/>
              <a:t>Store your assigned PIN number in a secure location  </a:t>
            </a:r>
            <a:endParaRPr lang="en-US" sz="1700" dirty="0"/>
          </a:p>
          <a:p>
            <a:r>
              <a:rPr lang="en-US" dirty="0"/>
              <a:t>Do not share or for any reason allow other individuals to use your Purchase Card  </a:t>
            </a:r>
          </a:p>
          <a:p>
            <a:r>
              <a:rPr lang="en-US" dirty="0"/>
              <a:t>Adhering to the purchase limits and restrictions of the Purchase Card</a:t>
            </a:r>
          </a:p>
          <a:p>
            <a:endParaRPr lang="en-US" sz="1700" dirty="0"/>
          </a:p>
          <a:p>
            <a:pPr lvl="6"/>
            <a:endParaRPr lang="en-US" sz="1100" dirty="0"/>
          </a:p>
          <a:p>
            <a:pPr lvl="6"/>
            <a:endParaRPr lang="en-US" sz="1100" dirty="0"/>
          </a:p>
          <a:p>
            <a:endParaRPr lang="en-US" dirty="0"/>
          </a:p>
        </p:txBody>
      </p:sp>
      <p:sp>
        <p:nvSpPr>
          <p:cNvPr id="4" name="Content Placeholder 3">
            <a:extLst>
              <a:ext uri="{FF2B5EF4-FFF2-40B4-BE49-F238E27FC236}">
                <a16:creationId xmlns:a16="http://schemas.microsoft.com/office/drawing/2014/main" id="{7FEFD801-DAB6-4D52-8260-43D975F31B05}"/>
              </a:ext>
            </a:extLst>
          </p:cNvPr>
          <p:cNvSpPr>
            <a:spLocks noGrp="1"/>
          </p:cNvSpPr>
          <p:nvPr>
            <p:ph sz="half" idx="2"/>
          </p:nvPr>
        </p:nvSpPr>
        <p:spPr/>
        <p:txBody>
          <a:bodyPr>
            <a:normAutofit/>
          </a:bodyPr>
          <a:lstStyle/>
          <a:p>
            <a:r>
              <a:rPr lang="en-US" dirty="0"/>
              <a:t>Obtaining original sales slips, register receipts, and/or other purchase documentation and reconcile monthly to Bank of America's Cardholder statement</a:t>
            </a:r>
            <a:endParaRPr lang="en-US" sz="1700" dirty="0"/>
          </a:p>
          <a:p>
            <a:r>
              <a:rPr lang="en-US" dirty="0"/>
              <a:t>Submitting all original documentation to the Department Liaison for reconciliation, approval, and coding of charges</a:t>
            </a:r>
            <a:endParaRPr lang="en-US" sz="1700" dirty="0"/>
          </a:p>
          <a:p>
            <a:r>
              <a:rPr lang="en-US" dirty="0"/>
              <a:t>Providing, when requested, information about any specific purchase</a:t>
            </a:r>
          </a:p>
        </p:txBody>
      </p:sp>
      <p:sp>
        <p:nvSpPr>
          <p:cNvPr id="5" name="Footer Placeholder 4">
            <a:extLst>
              <a:ext uri="{FF2B5EF4-FFF2-40B4-BE49-F238E27FC236}">
                <a16:creationId xmlns:a16="http://schemas.microsoft.com/office/drawing/2014/main" id="{4EEDE3F0-9FDA-4000-A2A9-95C6CFDB23FF}"/>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12BB12CB-F3B2-49FD-8B0A-4AC6259252F5}"/>
              </a:ext>
            </a:extLst>
          </p:cNvPr>
          <p:cNvSpPr>
            <a:spLocks noGrp="1"/>
          </p:cNvSpPr>
          <p:nvPr>
            <p:ph type="sldNum" sz="quarter" idx="12"/>
          </p:nvPr>
        </p:nvSpPr>
        <p:spPr/>
        <p:txBody>
          <a:bodyPr/>
          <a:lstStyle/>
          <a:p>
            <a:fld id="{95BB06A7-4D5B-4241-A910-516C97BA9585}" type="slidenum">
              <a:rPr lang="en-US" smtClean="0"/>
              <a:t>4</a:t>
            </a:fld>
            <a:endParaRPr lang="en-US"/>
          </a:p>
        </p:txBody>
      </p:sp>
    </p:spTree>
    <p:extLst>
      <p:ext uri="{BB962C8B-B14F-4D97-AF65-F5344CB8AC3E}">
        <p14:creationId xmlns:p14="http://schemas.microsoft.com/office/powerpoint/2010/main" val="641085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358DC-F38D-4278-BD34-09837723239C}"/>
              </a:ext>
            </a:extLst>
          </p:cNvPr>
          <p:cNvSpPr>
            <a:spLocks noGrp="1"/>
          </p:cNvSpPr>
          <p:nvPr>
            <p:ph type="title"/>
          </p:nvPr>
        </p:nvSpPr>
        <p:spPr>
          <a:xfrm>
            <a:off x="2895600" y="755984"/>
            <a:ext cx="8610600" cy="1293028"/>
          </a:xfrm>
        </p:spPr>
        <p:txBody>
          <a:bodyPr/>
          <a:lstStyle/>
          <a:p>
            <a:r>
              <a:rPr lang="en-US" dirty="0"/>
              <a:t>Responsibility of cardholders</a:t>
            </a:r>
            <a:br>
              <a:rPr lang="en-US" dirty="0"/>
            </a:br>
            <a:r>
              <a:rPr lang="en-US" dirty="0"/>
              <a:t>(CONTINUED)</a:t>
            </a:r>
          </a:p>
        </p:txBody>
      </p:sp>
      <p:sp>
        <p:nvSpPr>
          <p:cNvPr id="3" name="Content Placeholder 2">
            <a:extLst>
              <a:ext uri="{FF2B5EF4-FFF2-40B4-BE49-F238E27FC236}">
                <a16:creationId xmlns:a16="http://schemas.microsoft.com/office/drawing/2014/main" id="{3517CC06-DE26-4B2D-AB32-098070D90994}"/>
              </a:ext>
            </a:extLst>
          </p:cNvPr>
          <p:cNvSpPr>
            <a:spLocks noGrp="1"/>
          </p:cNvSpPr>
          <p:nvPr>
            <p:ph sz="half" idx="1"/>
          </p:nvPr>
        </p:nvSpPr>
        <p:spPr/>
        <p:txBody>
          <a:bodyPr>
            <a:normAutofit lnSpcReduction="10000"/>
          </a:bodyPr>
          <a:lstStyle/>
          <a:p>
            <a:r>
              <a:rPr lang="en-US" dirty="0"/>
              <a:t>Resolve disputes or billing errors directly with the vendor and notify Bank of America if the dispute or billing error is not satisfactorily resolved</a:t>
            </a:r>
          </a:p>
          <a:p>
            <a:r>
              <a:rPr lang="en-US" dirty="0"/>
              <a:t>Ensure that an appropriate credit for a disputed item or billing error appears on a subsequent Cardholder statement</a:t>
            </a:r>
          </a:p>
          <a:p>
            <a:r>
              <a:rPr lang="en-US" dirty="0"/>
              <a:t>Immediately reporting a lost or stolen card to Bank of America at 1-800-538-8788 (24 hours a day, 365 days a year)</a:t>
            </a:r>
            <a:endParaRPr lang="en-US" sz="1100" dirty="0"/>
          </a:p>
          <a:p>
            <a:endParaRPr lang="en-US" dirty="0"/>
          </a:p>
        </p:txBody>
      </p:sp>
      <p:sp>
        <p:nvSpPr>
          <p:cNvPr id="4" name="Content Placeholder 3">
            <a:extLst>
              <a:ext uri="{FF2B5EF4-FFF2-40B4-BE49-F238E27FC236}">
                <a16:creationId xmlns:a16="http://schemas.microsoft.com/office/drawing/2014/main" id="{7FEFD801-DAB6-4D52-8260-43D975F31B05}"/>
              </a:ext>
            </a:extLst>
          </p:cNvPr>
          <p:cNvSpPr>
            <a:spLocks noGrp="1"/>
          </p:cNvSpPr>
          <p:nvPr>
            <p:ph sz="half" idx="2"/>
          </p:nvPr>
        </p:nvSpPr>
        <p:spPr/>
        <p:txBody>
          <a:bodyPr>
            <a:normAutofit lnSpcReduction="10000"/>
          </a:bodyPr>
          <a:lstStyle/>
          <a:p>
            <a:r>
              <a:rPr lang="en-US" dirty="0"/>
              <a:t>Immediately notify the Department Liaison of a lost or stolen Purchase Card at the first opportunity during normal business hours</a:t>
            </a:r>
            <a:endParaRPr lang="en-US" sz="1700" dirty="0"/>
          </a:p>
          <a:p>
            <a:r>
              <a:rPr lang="en-US" dirty="0"/>
              <a:t>Report erroneous transactions to the Department Liaison during normal business hours</a:t>
            </a:r>
            <a:endParaRPr lang="en-US" sz="1700" dirty="0"/>
          </a:p>
          <a:p>
            <a:r>
              <a:rPr lang="en-US" dirty="0"/>
              <a:t>Returning the Purchase Card to the Department Liaison upon terminating employment with Yamhill County or transferring Departments within Yamhill County</a:t>
            </a:r>
            <a:endParaRPr lang="en-US" sz="1700" dirty="0"/>
          </a:p>
          <a:p>
            <a:endParaRPr lang="en-US" dirty="0"/>
          </a:p>
        </p:txBody>
      </p:sp>
      <p:sp>
        <p:nvSpPr>
          <p:cNvPr id="5" name="Footer Placeholder 4">
            <a:extLst>
              <a:ext uri="{FF2B5EF4-FFF2-40B4-BE49-F238E27FC236}">
                <a16:creationId xmlns:a16="http://schemas.microsoft.com/office/drawing/2014/main" id="{7FF903CF-96BE-41D2-8591-6A38C8FADB51}"/>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D884202A-FA03-4E33-8AFD-1AC81D0AEE83}"/>
              </a:ext>
            </a:extLst>
          </p:cNvPr>
          <p:cNvSpPr>
            <a:spLocks noGrp="1"/>
          </p:cNvSpPr>
          <p:nvPr>
            <p:ph type="sldNum" sz="quarter" idx="12"/>
          </p:nvPr>
        </p:nvSpPr>
        <p:spPr/>
        <p:txBody>
          <a:bodyPr/>
          <a:lstStyle/>
          <a:p>
            <a:fld id="{95BB06A7-4D5B-4241-A910-516C97BA9585}" type="slidenum">
              <a:rPr lang="en-US" smtClean="0"/>
              <a:t>5</a:t>
            </a:fld>
            <a:endParaRPr lang="en-US"/>
          </a:p>
        </p:txBody>
      </p:sp>
    </p:spTree>
    <p:extLst>
      <p:ext uri="{BB962C8B-B14F-4D97-AF65-F5344CB8AC3E}">
        <p14:creationId xmlns:p14="http://schemas.microsoft.com/office/powerpoint/2010/main" val="2716838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358DC-F38D-4278-BD34-09837723239C}"/>
              </a:ext>
            </a:extLst>
          </p:cNvPr>
          <p:cNvSpPr>
            <a:spLocks noGrp="1"/>
          </p:cNvSpPr>
          <p:nvPr>
            <p:ph type="title"/>
          </p:nvPr>
        </p:nvSpPr>
        <p:spPr>
          <a:xfrm>
            <a:off x="2895600" y="755984"/>
            <a:ext cx="8610600" cy="1293028"/>
          </a:xfrm>
        </p:spPr>
        <p:txBody>
          <a:bodyPr>
            <a:normAutofit/>
          </a:bodyPr>
          <a:lstStyle/>
          <a:p>
            <a:r>
              <a:rPr lang="en-US" dirty="0"/>
              <a:t>Monthly reconciliation</a:t>
            </a:r>
          </a:p>
        </p:txBody>
      </p:sp>
      <p:sp>
        <p:nvSpPr>
          <p:cNvPr id="3" name="Content Placeholder 2">
            <a:extLst>
              <a:ext uri="{FF2B5EF4-FFF2-40B4-BE49-F238E27FC236}">
                <a16:creationId xmlns:a16="http://schemas.microsoft.com/office/drawing/2014/main" id="{3517CC06-DE26-4B2D-AB32-098070D90994}"/>
              </a:ext>
            </a:extLst>
          </p:cNvPr>
          <p:cNvSpPr>
            <a:spLocks noGrp="1"/>
          </p:cNvSpPr>
          <p:nvPr>
            <p:ph sz="half" idx="1"/>
          </p:nvPr>
        </p:nvSpPr>
        <p:spPr/>
        <p:txBody>
          <a:bodyPr>
            <a:normAutofit fontScale="92500"/>
          </a:bodyPr>
          <a:lstStyle/>
          <a:p>
            <a:r>
              <a:rPr lang="en-US" dirty="0"/>
              <a:t>Obtain monthly Bank of America Statement for your Purchase Card  </a:t>
            </a:r>
          </a:p>
          <a:p>
            <a:r>
              <a:rPr lang="en-US" dirty="0"/>
              <a:t>As determined by your Department Director, this will either be performed by a Department Liaison, or by you directly</a:t>
            </a:r>
          </a:p>
          <a:p>
            <a:r>
              <a:rPr lang="en-US" dirty="0"/>
              <a:t>Reconcile all charges to your Purchase Card to the original, detailed receipts of the purchases you made</a:t>
            </a:r>
          </a:p>
          <a:p>
            <a:r>
              <a:rPr lang="en-US" dirty="0"/>
              <a:t>Sign your Bank of America Statement and forward along with all original receipts to the Purchase Card Administrator or designee</a:t>
            </a:r>
          </a:p>
        </p:txBody>
      </p:sp>
      <p:sp>
        <p:nvSpPr>
          <p:cNvPr id="4" name="Content Placeholder 3">
            <a:extLst>
              <a:ext uri="{FF2B5EF4-FFF2-40B4-BE49-F238E27FC236}">
                <a16:creationId xmlns:a16="http://schemas.microsoft.com/office/drawing/2014/main" id="{7FEFD801-DAB6-4D52-8260-43D975F31B05}"/>
              </a:ext>
            </a:extLst>
          </p:cNvPr>
          <p:cNvSpPr>
            <a:spLocks noGrp="1"/>
          </p:cNvSpPr>
          <p:nvPr>
            <p:ph sz="half" idx="2"/>
          </p:nvPr>
        </p:nvSpPr>
        <p:spPr/>
        <p:txBody>
          <a:bodyPr>
            <a:normAutofit fontScale="92500"/>
          </a:bodyPr>
          <a:lstStyle/>
          <a:p>
            <a:r>
              <a:rPr lang="en-US" dirty="0"/>
              <a:t>Federal law mandates receipts support the charge to federal programs </a:t>
            </a:r>
          </a:p>
          <a:p>
            <a:pPr lvl="1"/>
            <a:r>
              <a:rPr lang="en-US" dirty="0"/>
              <a:t>Lack of sufficient documentation is a violation of the Cost Principles set forth in Title 2 of the U.S. Code of Federal Regulations Part 200 </a:t>
            </a:r>
          </a:p>
        </p:txBody>
      </p:sp>
      <p:sp>
        <p:nvSpPr>
          <p:cNvPr id="5" name="Footer Placeholder 4">
            <a:extLst>
              <a:ext uri="{FF2B5EF4-FFF2-40B4-BE49-F238E27FC236}">
                <a16:creationId xmlns:a16="http://schemas.microsoft.com/office/drawing/2014/main" id="{94695993-C198-487A-840A-51259206A510}"/>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63E3BF52-E3FD-4CFA-B698-25F4EA3F3E3F}"/>
              </a:ext>
            </a:extLst>
          </p:cNvPr>
          <p:cNvSpPr>
            <a:spLocks noGrp="1"/>
          </p:cNvSpPr>
          <p:nvPr>
            <p:ph type="sldNum" sz="quarter" idx="12"/>
          </p:nvPr>
        </p:nvSpPr>
        <p:spPr/>
        <p:txBody>
          <a:bodyPr/>
          <a:lstStyle/>
          <a:p>
            <a:fld id="{95BB06A7-4D5B-4241-A910-516C97BA9585}" type="slidenum">
              <a:rPr lang="en-US" smtClean="0"/>
              <a:t>6</a:t>
            </a:fld>
            <a:endParaRPr lang="en-US"/>
          </a:p>
        </p:txBody>
      </p:sp>
    </p:spTree>
    <p:extLst>
      <p:ext uri="{BB962C8B-B14F-4D97-AF65-F5344CB8AC3E}">
        <p14:creationId xmlns:p14="http://schemas.microsoft.com/office/powerpoint/2010/main" val="341689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0875C-EA42-423A-9A08-DB74467C4F9B}"/>
              </a:ext>
            </a:extLst>
          </p:cNvPr>
          <p:cNvSpPr>
            <a:spLocks noGrp="1"/>
          </p:cNvSpPr>
          <p:nvPr>
            <p:ph type="title"/>
          </p:nvPr>
        </p:nvSpPr>
        <p:spPr/>
        <p:txBody>
          <a:bodyPr/>
          <a:lstStyle/>
          <a:p>
            <a:r>
              <a:rPr lang="en-US" dirty="0"/>
              <a:t>Management of receipts</a:t>
            </a:r>
          </a:p>
        </p:txBody>
      </p:sp>
      <p:sp>
        <p:nvSpPr>
          <p:cNvPr id="3" name="Content Placeholder 2">
            <a:extLst>
              <a:ext uri="{FF2B5EF4-FFF2-40B4-BE49-F238E27FC236}">
                <a16:creationId xmlns:a16="http://schemas.microsoft.com/office/drawing/2014/main" id="{E94AA88E-FBE5-4028-9D5D-BBDFB3B336E1}"/>
              </a:ext>
            </a:extLst>
          </p:cNvPr>
          <p:cNvSpPr>
            <a:spLocks noGrp="1"/>
          </p:cNvSpPr>
          <p:nvPr>
            <p:ph sz="half" idx="1"/>
          </p:nvPr>
        </p:nvSpPr>
        <p:spPr/>
        <p:txBody>
          <a:bodyPr>
            <a:normAutofit/>
          </a:bodyPr>
          <a:lstStyle/>
          <a:p>
            <a:r>
              <a:rPr lang="en-US" dirty="0"/>
              <a:t>Only valid receipts will be accepted</a:t>
            </a:r>
          </a:p>
          <a:p>
            <a:r>
              <a:rPr lang="en-US" dirty="0"/>
              <a:t>Valid receipts:</a:t>
            </a:r>
          </a:p>
          <a:p>
            <a:pPr lvl="1"/>
            <a:r>
              <a:rPr lang="en-US" dirty="0"/>
              <a:t>Are Original (not photocopies)</a:t>
            </a:r>
          </a:p>
          <a:p>
            <a:pPr lvl="1"/>
            <a:r>
              <a:rPr lang="en-US" dirty="0"/>
              <a:t>State the purpose of the expense if not evident on the receipt</a:t>
            </a:r>
          </a:p>
          <a:p>
            <a:pPr lvl="1"/>
            <a:r>
              <a:rPr lang="en-US" dirty="0"/>
              <a:t>Meal receipts should identify the meal (breakfast, lunch dinner)</a:t>
            </a:r>
          </a:p>
          <a:p>
            <a:pPr lvl="1"/>
            <a:r>
              <a:rPr lang="en-US" dirty="0"/>
              <a:t>Meal receipts should also identify who the meal was purchased for if more than one person</a:t>
            </a:r>
          </a:p>
          <a:p>
            <a:endParaRPr lang="en-US" dirty="0"/>
          </a:p>
        </p:txBody>
      </p:sp>
      <p:sp>
        <p:nvSpPr>
          <p:cNvPr id="4" name="Content Placeholder 3">
            <a:extLst>
              <a:ext uri="{FF2B5EF4-FFF2-40B4-BE49-F238E27FC236}">
                <a16:creationId xmlns:a16="http://schemas.microsoft.com/office/drawing/2014/main" id="{4BFA6D8A-F141-4972-A8E5-F4CE45AD7CAC}"/>
              </a:ext>
            </a:extLst>
          </p:cNvPr>
          <p:cNvSpPr>
            <a:spLocks noGrp="1"/>
          </p:cNvSpPr>
          <p:nvPr>
            <p:ph sz="half" idx="2"/>
          </p:nvPr>
        </p:nvSpPr>
        <p:spPr/>
        <p:txBody>
          <a:bodyPr>
            <a:normAutofit/>
          </a:bodyPr>
          <a:lstStyle/>
          <a:p>
            <a:r>
              <a:rPr lang="en-US" u="sng" dirty="0"/>
              <a:t>Receipts for meals must include the detailed bill</a:t>
            </a:r>
            <a:r>
              <a:rPr lang="en-US" dirty="0"/>
              <a:t>.  Receipts that include only the total plus tip are not acceptable.  Receipts for meals must show exactly what was purchased to ensure:</a:t>
            </a:r>
          </a:p>
          <a:p>
            <a:pPr lvl="1"/>
            <a:r>
              <a:rPr lang="en-US" dirty="0"/>
              <a:t>No liquor was purchased</a:t>
            </a:r>
          </a:p>
          <a:p>
            <a:pPr lvl="1"/>
            <a:r>
              <a:rPr lang="en-US" dirty="0"/>
              <a:t>Meal costs in excess of board approved meal limits are reimbursed by the employee</a:t>
            </a:r>
          </a:p>
        </p:txBody>
      </p:sp>
      <p:sp>
        <p:nvSpPr>
          <p:cNvPr id="5" name="Footer Placeholder 4">
            <a:extLst>
              <a:ext uri="{FF2B5EF4-FFF2-40B4-BE49-F238E27FC236}">
                <a16:creationId xmlns:a16="http://schemas.microsoft.com/office/drawing/2014/main" id="{ABFBA86B-07FC-4A0B-8D22-820A9EA28D02}"/>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AEF839E2-9751-4D05-867B-0F88AF298DE5}"/>
              </a:ext>
            </a:extLst>
          </p:cNvPr>
          <p:cNvSpPr>
            <a:spLocks noGrp="1"/>
          </p:cNvSpPr>
          <p:nvPr>
            <p:ph type="sldNum" sz="quarter" idx="12"/>
          </p:nvPr>
        </p:nvSpPr>
        <p:spPr/>
        <p:txBody>
          <a:bodyPr/>
          <a:lstStyle/>
          <a:p>
            <a:fld id="{95BB06A7-4D5B-4241-A910-516C97BA9585}" type="slidenum">
              <a:rPr lang="en-US" smtClean="0"/>
              <a:t>7</a:t>
            </a:fld>
            <a:endParaRPr lang="en-US"/>
          </a:p>
        </p:txBody>
      </p:sp>
    </p:spTree>
    <p:extLst>
      <p:ext uri="{BB962C8B-B14F-4D97-AF65-F5344CB8AC3E}">
        <p14:creationId xmlns:p14="http://schemas.microsoft.com/office/powerpoint/2010/main" val="2034678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0875C-EA42-423A-9A08-DB74467C4F9B}"/>
              </a:ext>
            </a:extLst>
          </p:cNvPr>
          <p:cNvSpPr>
            <a:spLocks noGrp="1"/>
          </p:cNvSpPr>
          <p:nvPr>
            <p:ph type="title"/>
          </p:nvPr>
        </p:nvSpPr>
        <p:spPr/>
        <p:txBody>
          <a:bodyPr/>
          <a:lstStyle/>
          <a:p>
            <a:r>
              <a:rPr lang="en-US" dirty="0"/>
              <a:t>Prohibited transactions</a:t>
            </a:r>
          </a:p>
        </p:txBody>
      </p:sp>
      <p:sp>
        <p:nvSpPr>
          <p:cNvPr id="3" name="Content Placeholder 2">
            <a:extLst>
              <a:ext uri="{FF2B5EF4-FFF2-40B4-BE49-F238E27FC236}">
                <a16:creationId xmlns:a16="http://schemas.microsoft.com/office/drawing/2014/main" id="{E94AA88E-FBE5-4028-9D5D-BBDFB3B336E1}"/>
              </a:ext>
            </a:extLst>
          </p:cNvPr>
          <p:cNvSpPr>
            <a:spLocks noGrp="1"/>
          </p:cNvSpPr>
          <p:nvPr>
            <p:ph sz="half" idx="1"/>
          </p:nvPr>
        </p:nvSpPr>
        <p:spPr/>
        <p:txBody>
          <a:bodyPr>
            <a:normAutofit lnSpcReduction="10000"/>
          </a:bodyPr>
          <a:lstStyle/>
          <a:p>
            <a:r>
              <a:rPr lang="en-US" dirty="0"/>
              <a:t>Any personal use purchases</a:t>
            </a:r>
            <a:endParaRPr lang="en-US" sz="1700" dirty="0"/>
          </a:p>
          <a:p>
            <a:r>
              <a:rPr lang="en-US" dirty="0"/>
              <a:t>Entertainment</a:t>
            </a:r>
          </a:p>
          <a:p>
            <a:r>
              <a:rPr lang="en-US" dirty="0"/>
              <a:t>Purchases by another individual or employee with your Purchase Card</a:t>
            </a:r>
            <a:endParaRPr lang="en-US" sz="1700" dirty="0"/>
          </a:p>
          <a:p>
            <a:r>
              <a:rPr lang="en-US" dirty="0"/>
              <a:t>Alcoholic beverages or any substance, material, or service which violates policy, law or regulation pertaining to Yamhill County</a:t>
            </a:r>
          </a:p>
          <a:p>
            <a:r>
              <a:rPr lang="en-US" dirty="0"/>
              <a:t>Travel and meal costs (including tips) in excess of County policy</a:t>
            </a:r>
          </a:p>
        </p:txBody>
      </p:sp>
      <p:sp>
        <p:nvSpPr>
          <p:cNvPr id="4" name="Content Placeholder 3">
            <a:extLst>
              <a:ext uri="{FF2B5EF4-FFF2-40B4-BE49-F238E27FC236}">
                <a16:creationId xmlns:a16="http://schemas.microsoft.com/office/drawing/2014/main" id="{4BFA6D8A-F141-4972-A8E5-F4CE45AD7CAC}"/>
              </a:ext>
            </a:extLst>
          </p:cNvPr>
          <p:cNvSpPr>
            <a:spLocks noGrp="1"/>
          </p:cNvSpPr>
          <p:nvPr>
            <p:ph sz="half" idx="2"/>
          </p:nvPr>
        </p:nvSpPr>
        <p:spPr>
          <a:xfrm>
            <a:off x="6151927" y="2057401"/>
            <a:ext cx="5334000" cy="4024125"/>
          </a:xfrm>
        </p:spPr>
        <p:txBody>
          <a:bodyPr>
            <a:normAutofit lnSpcReduction="10000"/>
          </a:bodyPr>
          <a:lstStyle/>
          <a:p>
            <a:r>
              <a:rPr lang="en-US" dirty="0"/>
              <a:t>Cash advances, including ATM transactions</a:t>
            </a:r>
            <a:endParaRPr lang="en-US" sz="1700" dirty="0"/>
          </a:p>
          <a:p>
            <a:r>
              <a:rPr lang="en-US" dirty="0"/>
              <a:t>Cash refunds in lieu of a credit to the Purchase Card</a:t>
            </a:r>
          </a:p>
          <a:p>
            <a:r>
              <a:rPr lang="en-US" dirty="0"/>
              <a:t>Amounts over the purchase amount (cash back options)</a:t>
            </a:r>
          </a:p>
          <a:p>
            <a:r>
              <a:rPr lang="en-US" dirty="0"/>
              <a:t>Splitting a purchase to circumvent the limitations of the Cardholder or the Purchase Card, or County and State requirements for competitive selection, contract form, and delegated authority </a:t>
            </a:r>
            <a:endParaRPr lang="en-US" sz="1700" dirty="0"/>
          </a:p>
          <a:p>
            <a:endParaRPr lang="en-US" dirty="0"/>
          </a:p>
        </p:txBody>
      </p:sp>
      <p:sp>
        <p:nvSpPr>
          <p:cNvPr id="5" name="Footer Placeholder 4">
            <a:extLst>
              <a:ext uri="{FF2B5EF4-FFF2-40B4-BE49-F238E27FC236}">
                <a16:creationId xmlns:a16="http://schemas.microsoft.com/office/drawing/2014/main" id="{8F920A84-0158-4F63-81F2-6EE788E4B1EF}"/>
              </a:ext>
            </a:extLst>
          </p:cNvPr>
          <p:cNvSpPr>
            <a:spLocks noGrp="1"/>
          </p:cNvSpPr>
          <p:nvPr>
            <p:ph type="ftr" sz="quarter" idx="11"/>
          </p:nvPr>
        </p:nvSpPr>
        <p:spPr/>
        <p:txBody>
          <a:bodyPr/>
          <a:lstStyle/>
          <a:p>
            <a:r>
              <a:rPr lang="en-US"/>
              <a:t>Yamhill County, Oregon                                             </a:t>
            </a:r>
          </a:p>
        </p:txBody>
      </p:sp>
      <p:sp>
        <p:nvSpPr>
          <p:cNvPr id="6" name="Slide Number Placeholder 5">
            <a:extLst>
              <a:ext uri="{FF2B5EF4-FFF2-40B4-BE49-F238E27FC236}">
                <a16:creationId xmlns:a16="http://schemas.microsoft.com/office/drawing/2014/main" id="{A9DF0FA2-1BA7-4930-9DC0-01861D1CC72F}"/>
              </a:ext>
            </a:extLst>
          </p:cNvPr>
          <p:cNvSpPr>
            <a:spLocks noGrp="1"/>
          </p:cNvSpPr>
          <p:nvPr>
            <p:ph type="sldNum" sz="quarter" idx="12"/>
          </p:nvPr>
        </p:nvSpPr>
        <p:spPr/>
        <p:txBody>
          <a:bodyPr/>
          <a:lstStyle/>
          <a:p>
            <a:fld id="{95BB06A7-4D5B-4241-A910-516C97BA9585}" type="slidenum">
              <a:rPr lang="en-US" smtClean="0"/>
              <a:t>8</a:t>
            </a:fld>
            <a:endParaRPr lang="en-US"/>
          </a:p>
        </p:txBody>
      </p:sp>
    </p:spTree>
    <p:extLst>
      <p:ext uri="{BB962C8B-B14F-4D97-AF65-F5344CB8AC3E}">
        <p14:creationId xmlns:p14="http://schemas.microsoft.com/office/powerpoint/2010/main" val="4116049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EBB72-A1D5-48C6-8F83-BABD07A8AE7D}"/>
              </a:ext>
            </a:extLst>
          </p:cNvPr>
          <p:cNvSpPr>
            <a:spLocks noGrp="1"/>
          </p:cNvSpPr>
          <p:nvPr>
            <p:ph type="title"/>
          </p:nvPr>
        </p:nvSpPr>
        <p:spPr/>
        <p:txBody>
          <a:bodyPr/>
          <a:lstStyle/>
          <a:p>
            <a:r>
              <a:rPr lang="en-US" dirty="0"/>
              <a:t>Auditing</a:t>
            </a:r>
          </a:p>
        </p:txBody>
      </p:sp>
      <p:sp>
        <p:nvSpPr>
          <p:cNvPr id="3" name="Content Placeholder 2">
            <a:extLst>
              <a:ext uri="{FF2B5EF4-FFF2-40B4-BE49-F238E27FC236}">
                <a16:creationId xmlns:a16="http://schemas.microsoft.com/office/drawing/2014/main" id="{58EAC43F-5835-4052-A016-BC4BCD6BC6E7}"/>
              </a:ext>
            </a:extLst>
          </p:cNvPr>
          <p:cNvSpPr>
            <a:spLocks noGrp="1"/>
          </p:cNvSpPr>
          <p:nvPr>
            <p:ph idx="1"/>
          </p:nvPr>
        </p:nvSpPr>
        <p:spPr/>
        <p:txBody>
          <a:bodyPr/>
          <a:lstStyle/>
          <a:p>
            <a:endParaRPr lang="en-US" dirty="0"/>
          </a:p>
          <a:p>
            <a:r>
              <a:rPr lang="en-US" dirty="0"/>
              <a:t>Cardholders will be subject to audit for compliance with the guidelines of the Purchase Card program and Yamhill County policies and procedures relating to the expenditure of Yamhill County funds at any time</a:t>
            </a:r>
          </a:p>
          <a:p>
            <a:endParaRPr lang="en-US" dirty="0"/>
          </a:p>
        </p:txBody>
      </p:sp>
      <p:sp>
        <p:nvSpPr>
          <p:cNvPr id="4" name="Footer Placeholder 3">
            <a:extLst>
              <a:ext uri="{FF2B5EF4-FFF2-40B4-BE49-F238E27FC236}">
                <a16:creationId xmlns:a16="http://schemas.microsoft.com/office/drawing/2014/main" id="{211E772D-C983-4B22-9056-8CE92D9F6404}"/>
              </a:ext>
            </a:extLst>
          </p:cNvPr>
          <p:cNvSpPr>
            <a:spLocks noGrp="1"/>
          </p:cNvSpPr>
          <p:nvPr>
            <p:ph type="ftr" sz="quarter" idx="11"/>
          </p:nvPr>
        </p:nvSpPr>
        <p:spPr/>
        <p:txBody>
          <a:bodyPr/>
          <a:lstStyle/>
          <a:p>
            <a:r>
              <a:rPr lang="en-US"/>
              <a:t>Yamhill County, Oregon                                             </a:t>
            </a:r>
          </a:p>
        </p:txBody>
      </p:sp>
      <p:sp>
        <p:nvSpPr>
          <p:cNvPr id="5" name="Slide Number Placeholder 4">
            <a:extLst>
              <a:ext uri="{FF2B5EF4-FFF2-40B4-BE49-F238E27FC236}">
                <a16:creationId xmlns:a16="http://schemas.microsoft.com/office/drawing/2014/main" id="{4E09AAC9-7316-42D2-A08B-79955199B2A8}"/>
              </a:ext>
            </a:extLst>
          </p:cNvPr>
          <p:cNvSpPr>
            <a:spLocks noGrp="1"/>
          </p:cNvSpPr>
          <p:nvPr>
            <p:ph type="sldNum" sz="quarter" idx="12"/>
          </p:nvPr>
        </p:nvSpPr>
        <p:spPr/>
        <p:txBody>
          <a:bodyPr/>
          <a:lstStyle/>
          <a:p>
            <a:fld id="{95BB06A7-4D5B-4241-A910-516C97BA9585}" type="slidenum">
              <a:rPr lang="en-US" smtClean="0"/>
              <a:t>9</a:t>
            </a:fld>
            <a:endParaRPr lang="en-US"/>
          </a:p>
        </p:txBody>
      </p:sp>
    </p:spTree>
    <p:extLst>
      <p:ext uri="{BB962C8B-B14F-4D97-AF65-F5344CB8AC3E}">
        <p14:creationId xmlns:p14="http://schemas.microsoft.com/office/powerpoint/2010/main" val="163184695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234</TotalTime>
  <Words>818</Words>
  <Application>Microsoft Office PowerPoint</Application>
  <PresentationFormat>Widescreen</PresentationFormat>
  <Paragraphs>107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Century Gothic</vt:lpstr>
      <vt:lpstr>Vapor Trail</vt:lpstr>
      <vt:lpstr>Purchase Card  training Program</vt:lpstr>
      <vt:lpstr>Contents of this training</vt:lpstr>
      <vt:lpstr>How to become a cardholder</vt:lpstr>
      <vt:lpstr>Responsibility of cardholders</vt:lpstr>
      <vt:lpstr>Responsibility of cardholders (CONTINUED)</vt:lpstr>
      <vt:lpstr>Monthly reconciliation</vt:lpstr>
      <vt:lpstr>Management of receipts</vt:lpstr>
      <vt:lpstr>Prohibited transactions</vt:lpstr>
      <vt:lpstr>Auditing</vt:lpstr>
      <vt:lpstr>Sanctions/violations</vt:lpstr>
      <vt:lpstr>Certification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Purchase Card   training Program</dc:title>
  <dc:creator>Mike Barnhart</dc:creator>
  <cp:lastModifiedBy>Mike Barnhart</cp:lastModifiedBy>
  <cp:revision>25</cp:revision>
  <dcterms:created xsi:type="dcterms:W3CDTF">2019-07-19T17:16:50Z</dcterms:created>
  <dcterms:modified xsi:type="dcterms:W3CDTF">2019-08-02T16:09:11Z</dcterms:modified>
</cp:coreProperties>
</file>