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7" r:id="rId5"/>
  </p:sldMasterIdLst>
  <p:notesMasterIdLst>
    <p:notesMasterId r:id="rId138"/>
  </p:notesMasterIdLst>
  <p:sldIdLst>
    <p:sldId id="256" r:id="rId6"/>
    <p:sldId id="257" r:id="rId7"/>
    <p:sldId id="258" r:id="rId8"/>
    <p:sldId id="259" r:id="rId9"/>
    <p:sldId id="260" r:id="rId10"/>
    <p:sldId id="261" r:id="rId11"/>
    <p:sldId id="262" r:id="rId12"/>
    <p:sldId id="926" r:id="rId13"/>
    <p:sldId id="927" r:id="rId14"/>
    <p:sldId id="928" r:id="rId15"/>
    <p:sldId id="929" r:id="rId16"/>
    <p:sldId id="930" r:id="rId17"/>
    <p:sldId id="931" r:id="rId18"/>
    <p:sldId id="932" r:id="rId19"/>
    <p:sldId id="933" r:id="rId20"/>
    <p:sldId id="934" r:id="rId21"/>
    <p:sldId id="935" r:id="rId22"/>
    <p:sldId id="936" r:id="rId23"/>
    <p:sldId id="937" r:id="rId24"/>
    <p:sldId id="938" r:id="rId25"/>
    <p:sldId id="939" r:id="rId26"/>
    <p:sldId id="940" r:id="rId27"/>
    <p:sldId id="941" r:id="rId28"/>
    <p:sldId id="942" r:id="rId29"/>
    <p:sldId id="943" r:id="rId30"/>
    <p:sldId id="944" r:id="rId31"/>
    <p:sldId id="945" r:id="rId32"/>
    <p:sldId id="275" r:id="rId33"/>
    <p:sldId id="276" r:id="rId34"/>
    <p:sldId id="277" r:id="rId35"/>
    <p:sldId id="946" r:id="rId36"/>
    <p:sldId id="279" r:id="rId37"/>
    <p:sldId id="280" r:id="rId38"/>
    <p:sldId id="281" r:id="rId39"/>
    <p:sldId id="282" r:id="rId40"/>
    <p:sldId id="283" r:id="rId41"/>
    <p:sldId id="284" r:id="rId42"/>
    <p:sldId id="285" r:id="rId43"/>
    <p:sldId id="286" r:id="rId44"/>
    <p:sldId id="287" r:id="rId45"/>
    <p:sldId id="288" r:id="rId46"/>
    <p:sldId id="289" r:id="rId47"/>
    <p:sldId id="290" r:id="rId48"/>
    <p:sldId id="291" r:id="rId49"/>
    <p:sldId id="292" r:id="rId50"/>
    <p:sldId id="293" r:id="rId51"/>
    <p:sldId id="294" r:id="rId52"/>
    <p:sldId id="295" r:id="rId53"/>
    <p:sldId id="947" r:id="rId54"/>
    <p:sldId id="948" r:id="rId55"/>
    <p:sldId id="298" r:id="rId56"/>
    <p:sldId id="299" r:id="rId57"/>
    <p:sldId id="300" r:id="rId58"/>
    <p:sldId id="301" r:id="rId59"/>
    <p:sldId id="302" r:id="rId60"/>
    <p:sldId id="949" r:id="rId61"/>
    <p:sldId id="304" r:id="rId62"/>
    <p:sldId id="950" r:id="rId63"/>
    <p:sldId id="306" r:id="rId64"/>
    <p:sldId id="951" r:id="rId65"/>
    <p:sldId id="952" r:id="rId66"/>
    <p:sldId id="953" r:id="rId67"/>
    <p:sldId id="310" r:id="rId68"/>
    <p:sldId id="954" r:id="rId69"/>
    <p:sldId id="312" r:id="rId70"/>
    <p:sldId id="313" r:id="rId71"/>
    <p:sldId id="955" r:id="rId72"/>
    <p:sldId id="956" r:id="rId73"/>
    <p:sldId id="322" r:id="rId74"/>
    <p:sldId id="323" r:id="rId75"/>
    <p:sldId id="324" r:id="rId76"/>
    <p:sldId id="915" r:id="rId77"/>
    <p:sldId id="572" r:id="rId78"/>
    <p:sldId id="478" r:id="rId79"/>
    <p:sldId id="659" r:id="rId80"/>
    <p:sldId id="604" r:id="rId81"/>
    <p:sldId id="916" r:id="rId82"/>
    <p:sldId id="297" r:id="rId83"/>
    <p:sldId id="917" r:id="rId84"/>
    <p:sldId id="628" r:id="rId85"/>
    <p:sldId id="278" r:id="rId86"/>
    <p:sldId id="918" r:id="rId87"/>
    <p:sldId id="919" r:id="rId88"/>
    <p:sldId id="598" r:id="rId89"/>
    <p:sldId id="605" r:id="rId90"/>
    <p:sldId id="920" r:id="rId91"/>
    <p:sldId id="921" r:id="rId92"/>
    <p:sldId id="913" r:id="rId93"/>
    <p:sldId id="634" r:id="rId94"/>
    <p:sldId id="575" r:id="rId95"/>
    <p:sldId id="437" r:id="rId96"/>
    <p:sldId id="653" r:id="rId97"/>
    <p:sldId id="654" r:id="rId98"/>
    <p:sldId id="439" r:id="rId99"/>
    <p:sldId id="607" r:id="rId100"/>
    <p:sldId id="655" r:id="rId101"/>
    <p:sldId id="596" r:id="rId102"/>
    <p:sldId id="597" r:id="rId103"/>
    <p:sldId id="407" r:id="rId104"/>
    <p:sldId id="296" r:id="rId105"/>
    <p:sldId id="922" r:id="rId106"/>
    <p:sldId id="303" r:id="rId107"/>
    <p:sldId id="305" r:id="rId108"/>
    <p:sldId id="923" r:id="rId109"/>
    <p:sldId id="924" r:id="rId110"/>
    <p:sldId id="925" r:id="rId111"/>
    <p:sldId id="573" r:id="rId112"/>
    <p:sldId id="341" r:id="rId113"/>
    <p:sldId id="311" r:id="rId114"/>
    <p:sldId id="264" r:id="rId115"/>
    <p:sldId id="265" r:id="rId116"/>
    <p:sldId id="266" r:id="rId117"/>
    <p:sldId id="268" r:id="rId118"/>
    <p:sldId id="269" r:id="rId119"/>
    <p:sldId id="267" r:id="rId120"/>
    <p:sldId id="270" r:id="rId121"/>
    <p:sldId id="271" r:id="rId122"/>
    <p:sldId id="272" r:id="rId123"/>
    <p:sldId id="273" r:id="rId124"/>
    <p:sldId id="274" r:id="rId125"/>
    <p:sldId id="307" r:id="rId126"/>
    <p:sldId id="314" r:id="rId127"/>
    <p:sldId id="308" r:id="rId128"/>
    <p:sldId id="315" r:id="rId129"/>
    <p:sldId id="316" r:id="rId130"/>
    <p:sldId id="309" r:id="rId131"/>
    <p:sldId id="317" r:id="rId132"/>
    <p:sldId id="318" r:id="rId133"/>
    <p:sldId id="319" r:id="rId134"/>
    <p:sldId id="320" r:id="rId135"/>
    <p:sldId id="321" r:id="rId136"/>
    <p:sldId id="263" r:id="rId1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5" d="100"/>
          <a:sy n="105" d="100"/>
        </p:scale>
        <p:origin x="83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notesMaster" Target="notesMasters/notesMaster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presProps" Target="presProp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4.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6" Type="http://schemas.openxmlformats.org/officeDocument/2006/relationships/slide" Target="slides/slide11.xml"/></Relationships>
</file>

<file path=ppt/charts/_rels/chart1.xml.rels><?xml version="1.0" encoding="UTF-8" standalone="yes"?>
<Relationships xmlns="http://schemas.openxmlformats.org/package/2006/relationships"><Relationship Id="rId3" Type="http://schemas.openxmlformats.org/officeDocument/2006/relationships/oleObject" Target="file:///\\yam-main\health\bivensl\Opioid%20summit%20dat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yam-main\health\bivensl\Opioid%20summit%20data.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yam-main\health\bivensl\Opioid%20summit%20data.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yam-main\health\bivensl\Opioid%20summit%20data.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yam-main\health\bivensl\Opioid%20summit%20data.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n-US" sz="1600" b="1" dirty="0"/>
              <a:t>Suicide &amp; Overdose Deaths, 2021 – 2025*</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Deaths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2021</c:v>
                </c:pt>
                <c:pt idx="1">
                  <c:v>2022</c:v>
                </c:pt>
                <c:pt idx="2">
                  <c:v>2023</c:v>
                </c:pt>
                <c:pt idx="3">
                  <c:v>2024</c:v>
                </c:pt>
                <c:pt idx="4">
                  <c:v>2025*</c:v>
                </c:pt>
              </c:strCache>
            </c:strRef>
          </c:cat>
          <c:val>
            <c:numRef>
              <c:f>Sheet1!$B$2:$B$6</c:f>
              <c:numCache>
                <c:formatCode>General</c:formatCode>
                <c:ptCount val="5"/>
                <c:pt idx="0">
                  <c:v>44</c:v>
                </c:pt>
                <c:pt idx="1">
                  <c:v>25</c:v>
                </c:pt>
                <c:pt idx="2">
                  <c:v>30</c:v>
                </c:pt>
                <c:pt idx="3">
                  <c:v>39</c:v>
                </c:pt>
                <c:pt idx="4">
                  <c:v>37</c:v>
                </c:pt>
              </c:numCache>
            </c:numRef>
          </c:val>
          <c:extLst>
            <c:ext xmlns:c16="http://schemas.microsoft.com/office/drawing/2014/chart" uri="{C3380CC4-5D6E-409C-BE32-E72D297353CC}">
              <c16:uniqueId val="{00000000-85DA-4248-950A-C00B2668F888}"/>
            </c:ext>
          </c:extLst>
        </c:ser>
        <c:dLbls>
          <c:dLblPos val="outEnd"/>
          <c:showLegendKey val="0"/>
          <c:showVal val="1"/>
          <c:showCatName val="0"/>
          <c:showSerName val="0"/>
          <c:showPercent val="0"/>
          <c:showBubbleSize val="0"/>
        </c:dLbls>
        <c:gapWidth val="219"/>
        <c:overlap val="-27"/>
        <c:axId val="1908293087"/>
        <c:axId val="1908274367"/>
      </c:barChart>
      <c:catAx>
        <c:axId val="19082930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908274367"/>
        <c:crosses val="autoZero"/>
        <c:auto val="1"/>
        <c:lblAlgn val="ctr"/>
        <c:lblOffset val="100"/>
        <c:noMultiLvlLbl val="0"/>
      </c:catAx>
      <c:valAx>
        <c:axId val="1908274367"/>
        <c:scaling>
          <c:orientation val="minMax"/>
        </c:scaling>
        <c:delete val="1"/>
        <c:axPos val="l"/>
        <c:numFmt formatCode="General" sourceLinked="1"/>
        <c:majorTickMark val="none"/>
        <c:minorTickMark val="none"/>
        <c:tickLblPos val="nextTo"/>
        <c:crossAx val="1908293087"/>
        <c:crosses val="autoZero"/>
        <c:crossBetween val="between"/>
      </c:valAx>
      <c:spPr>
        <a:noFill/>
        <a:ln>
          <a:noFill/>
        </a:ln>
        <a:effectLst/>
      </c:spPr>
    </c:plotArea>
    <c:plotVisOnly val="1"/>
    <c:dispBlanksAs val="gap"/>
    <c:showDLblsOverMax val="0"/>
  </c:chart>
  <c:spPr>
    <a:noFill/>
    <a:ln>
      <a:solidFill>
        <a:schemeClr val="tx1"/>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n-US" sz="1600" b="1" dirty="0"/>
              <a:t>Suicide</a:t>
            </a:r>
            <a:r>
              <a:rPr lang="en-US" sz="1600" b="1" baseline="0" dirty="0"/>
              <a:t> &amp; Overdose Deaths, 2021 – 2025*</a:t>
            </a:r>
            <a:endParaRPr lang="en-US" sz="1600" b="1" dirty="0"/>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Sheet1!$B$13</c:f>
              <c:strCache>
                <c:ptCount val="1"/>
                <c:pt idx="0">
                  <c:v>Suicide</c:v>
                </c:pt>
              </c:strCache>
            </c:strRef>
          </c:tx>
          <c:spPr>
            <a:ln w="28575" cap="rnd">
              <a:solidFill>
                <a:schemeClr val="accent1"/>
              </a:solidFill>
              <a:round/>
            </a:ln>
            <a:effectLst/>
          </c:spPr>
          <c:marker>
            <c:symbol val="none"/>
          </c:marker>
          <c:dLbls>
            <c:dLbl>
              <c:idx val="4"/>
              <c:layout>
                <c:manualLayout>
                  <c:x val="-1.0127844343663164E-2"/>
                  <c:y val="-1.9632078219472509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98C-4769-80F0-2A14888E7745}"/>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Sheet1!$A$14:$A$18</c:f>
              <c:strCache>
                <c:ptCount val="5"/>
                <c:pt idx="0">
                  <c:v>2021</c:v>
                </c:pt>
                <c:pt idx="1">
                  <c:v>2022</c:v>
                </c:pt>
                <c:pt idx="2">
                  <c:v>2023</c:v>
                </c:pt>
                <c:pt idx="3">
                  <c:v>2024</c:v>
                </c:pt>
                <c:pt idx="4">
                  <c:v>2025*</c:v>
                </c:pt>
              </c:strCache>
            </c:strRef>
          </c:cat>
          <c:val>
            <c:numRef>
              <c:f>Sheet1!$B$14:$B$18</c:f>
              <c:numCache>
                <c:formatCode>General</c:formatCode>
                <c:ptCount val="5"/>
                <c:pt idx="0">
                  <c:v>17</c:v>
                </c:pt>
                <c:pt idx="1">
                  <c:v>8</c:v>
                </c:pt>
                <c:pt idx="2">
                  <c:v>11</c:v>
                </c:pt>
                <c:pt idx="3">
                  <c:v>22</c:v>
                </c:pt>
                <c:pt idx="4">
                  <c:v>17</c:v>
                </c:pt>
              </c:numCache>
            </c:numRef>
          </c:val>
          <c:smooth val="0"/>
          <c:extLst>
            <c:ext xmlns:c16="http://schemas.microsoft.com/office/drawing/2014/chart" uri="{C3380CC4-5D6E-409C-BE32-E72D297353CC}">
              <c16:uniqueId val="{00000001-398C-4769-80F0-2A14888E7745}"/>
            </c:ext>
          </c:extLst>
        </c:ser>
        <c:ser>
          <c:idx val="1"/>
          <c:order val="1"/>
          <c:tx>
            <c:strRef>
              <c:f>Sheet1!$C$13</c:f>
              <c:strCache>
                <c:ptCount val="1"/>
                <c:pt idx="0">
                  <c:v>Drug OD</c:v>
                </c:pt>
              </c:strCache>
            </c:strRef>
          </c:tx>
          <c:spPr>
            <a:ln w="28575" cap="rnd">
              <a:solidFill>
                <a:schemeClr val="accent6"/>
              </a:solidFill>
              <a:round/>
            </a:ln>
            <a:effectLst/>
          </c:spPr>
          <c:marker>
            <c:symbol val="none"/>
          </c:marker>
          <c:dLbls>
            <c:dLbl>
              <c:idx val="4"/>
              <c:layout>
                <c:manualLayout>
                  <c:x val="-2.2600559052607945E-2"/>
                  <c:y val="-4.182370236827832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98C-4769-80F0-2A14888E7745}"/>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Sheet1!$A$14:$A$18</c:f>
              <c:strCache>
                <c:ptCount val="5"/>
                <c:pt idx="0">
                  <c:v>2021</c:v>
                </c:pt>
                <c:pt idx="1">
                  <c:v>2022</c:v>
                </c:pt>
                <c:pt idx="2">
                  <c:v>2023</c:v>
                </c:pt>
                <c:pt idx="3">
                  <c:v>2024</c:v>
                </c:pt>
                <c:pt idx="4">
                  <c:v>2025*</c:v>
                </c:pt>
              </c:strCache>
            </c:strRef>
          </c:cat>
          <c:val>
            <c:numRef>
              <c:f>Sheet1!$C$14:$C$18</c:f>
              <c:numCache>
                <c:formatCode>General</c:formatCode>
                <c:ptCount val="5"/>
                <c:pt idx="0">
                  <c:v>27</c:v>
                </c:pt>
                <c:pt idx="1">
                  <c:v>17</c:v>
                </c:pt>
                <c:pt idx="2">
                  <c:v>19</c:v>
                </c:pt>
                <c:pt idx="3">
                  <c:v>17</c:v>
                </c:pt>
                <c:pt idx="4">
                  <c:v>20</c:v>
                </c:pt>
              </c:numCache>
            </c:numRef>
          </c:val>
          <c:smooth val="0"/>
          <c:extLst>
            <c:ext xmlns:c16="http://schemas.microsoft.com/office/drawing/2014/chart" uri="{C3380CC4-5D6E-409C-BE32-E72D297353CC}">
              <c16:uniqueId val="{00000003-398C-4769-80F0-2A14888E7745}"/>
            </c:ext>
          </c:extLst>
        </c:ser>
        <c:dLbls>
          <c:dLblPos val="t"/>
          <c:showLegendKey val="0"/>
          <c:showVal val="1"/>
          <c:showCatName val="0"/>
          <c:showSerName val="0"/>
          <c:showPercent val="0"/>
          <c:showBubbleSize val="0"/>
        </c:dLbls>
        <c:smooth val="0"/>
        <c:axId val="1293873935"/>
        <c:axId val="1293855695"/>
      </c:lineChart>
      <c:catAx>
        <c:axId val="12938739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293855695"/>
        <c:crosses val="autoZero"/>
        <c:auto val="1"/>
        <c:lblAlgn val="ctr"/>
        <c:lblOffset val="100"/>
        <c:noMultiLvlLbl val="0"/>
      </c:catAx>
      <c:valAx>
        <c:axId val="1293855695"/>
        <c:scaling>
          <c:orientation val="minMax"/>
        </c:scaling>
        <c:delete val="1"/>
        <c:axPos val="l"/>
        <c:numFmt formatCode="General" sourceLinked="1"/>
        <c:majorTickMark val="none"/>
        <c:minorTickMark val="none"/>
        <c:tickLblPos val="nextTo"/>
        <c:crossAx val="12938739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tx1"/>
      </a:solid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n-US" sz="1600" b="1" dirty="0"/>
              <a:t>Route of Death, 2021 – 2025*</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Route!$I$3</c:f>
              <c:strCache>
                <c:ptCount val="1"/>
                <c:pt idx="0">
                  <c:v>Count</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357-45A4-9E10-40D22048AF92}"/>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3-5357-45A4-9E10-40D22048AF9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357-45A4-9E10-40D22048AF9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357-45A4-9E10-40D22048AF92}"/>
              </c:ext>
            </c:extLst>
          </c:dPt>
          <c:cat>
            <c:strRef>
              <c:f>Route!$H$4:$H$7</c:f>
              <c:strCache>
                <c:ptCount val="4"/>
                <c:pt idx="0">
                  <c:v>Firearm</c:v>
                </c:pt>
                <c:pt idx="1">
                  <c:v>Drug</c:v>
                </c:pt>
                <c:pt idx="2">
                  <c:v>Hanging</c:v>
                </c:pt>
                <c:pt idx="3">
                  <c:v>Other Method</c:v>
                </c:pt>
              </c:strCache>
            </c:strRef>
          </c:cat>
          <c:val>
            <c:numRef>
              <c:f>Route!$I$4:$I$7</c:f>
              <c:numCache>
                <c:formatCode>General</c:formatCode>
                <c:ptCount val="4"/>
                <c:pt idx="0">
                  <c:v>54</c:v>
                </c:pt>
                <c:pt idx="1">
                  <c:v>98</c:v>
                </c:pt>
                <c:pt idx="2">
                  <c:v>17</c:v>
                </c:pt>
                <c:pt idx="3">
                  <c:v>6</c:v>
                </c:pt>
              </c:numCache>
            </c:numRef>
          </c:val>
          <c:extLst>
            <c:ext xmlns:c16="http://schemas.microsoft.com/office/drawing/2014/chart" uri="{C3380CC4-5D6E-409C-BE32-E72D297353CC}">
              <c16:uniqueId val="{00000008-5357-45A4-9E10-40D22048AF92}"/>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tx1"/>
      </a:solid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n-US" sz="1600"/>
              <a:t>Age at Death by Route of Death, 2021-2025*</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'Age &amp; type'!$F$2</c:f>
              <c:strCache>
                <c:ptCount val="1"/>
                <c:pt idx="0">
                  <c:v>Suicide</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'Age &amp; type'!$E$3:$E$11</c:f>
              <c:strCache>
                <c:ptCount val="9"/>
                <c:pt idx="0">
                  <c:v>&lt;20 years</c:v>
                </c:pt>
                <c:pt idx="1">
                  <c:v>20-29 years</c:v>
                </c:pt>
                <c:pt idx="2">
                  <c:v>30-39 years</c:v>
                </c:pt>
                <c:pt idx="3">
                  <c:v>40-49 years</c:v>
                </c:pt>
                <c:pt idx="4">
                  <c:v>50-59 years</c:v>
                </c:pt>
                <c:pt idx="5">
                  <c:v>60-69 years</c:v>
                </c:pt>
                <c:pt idx="6">
                  <c:v>70-79 years</c:v>
                </c:pt>
                <c:pt idx="7">
                  <c:v>80-89 years</c:v>
                </c:pt>
                <c:pt idx="8">
                  <c:v>90-99 years</c:v>
                </c:pt>
              </c:strCache>
            </c:strRef>
          </c:cat>
          <c:val>
            <c:numRef>
              <c:f>'Age &amp; type'!$F$3:$F$11</c:f>
              <c:numCache>
                <c:formatCode>General</c:formatCode>
                <c:ptCount val="9"/>
                <c:pt idx="0">
                  <c:v>3</c:v>
                </c:pt>
                <c:pt idx="1">
                  <c:v>9</c:v>
                </c:pt>
                <c:pt idx="2">
                  <c:v>12</c:v>
                </c:pt>
                <c:pt idx="3">
                  <c:v>12</c:v>
                </c:pt>
                <c:pt idx="4">
                  <c:v>11</c:v>
                </c:pt>
                <c:pt idx="5">
                  <c:v>10</c:v>
                </c:pt>
                <c:pt idx="6">
                  <c:v>14</c:v>
                </c:pt>
                <c:pt idx="7">
                  <c:v>4</c:v>
                </c:pt>
                <c:pt idx="8">
                  <c:v>1</c:v>
                </c:pt>
              </c:numCache>
            </c:numRef>
          </c:val>
          <c:extLst>
            <c:ext xmlns:c16="http://schemas.microsoft.com/office/drawing/2014/chart" uri="{C3380CC4-5D6E-409C-BE32-E72D297353CC}">
              <c16:uniqueId val="{00000000-5553-4420-82BC-0761CEA251C6}"/>
            </c:ext>
          </c:extLst>
        </c:ser>
        <c:ser>
          <c:idx val="1"/>
          <c:order val="1"/>
          <c:tx>
            <c:strRef>
              <c:f>'Age &amp; type'!$G$2</c:f>
              <c:strCache>
                <c:ptCount val="1"/>
                <c:pt idx="0">
                  <c:v>Drug OD</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'Age &amp; type'!$E$3:$E$11</c:f>
              <c:strCache>
                <c:ptCount val="9"/>
                <c:pt idx="0">
                  <c:v>&lt;20 years</c:v>
                </c:pt>
                <c:pt idx="1">
                  <c:v>20-29 years</c:v>
                </c:pt>
                <c:pt idx="2">
                  <c:v>30-39 years</c:v>
                </c:pt>
                <c:pt idx="3">
                  <c:v>40-49 years</c:v>
                </c:pt>
                <c:pt idx="4">
                  <c:v>50-59 years</c:v>
                </c:pt>
                <c:pt idx="5">
                  <c:v>60-69 years</c:v>
                </c:pt>
                <c:pt idx="6">
                  <c:v>70-79 years</c:v>
                </c:pt>
                <c:pt idx="7">
                  <c:v>80-89 years</c:v>
                </c:pt>
                <c:pt idx="8">
                  <c:v>90-99 years</c:v>
                </c:pt>
              </c:strCache>
            </c:strRef>
          </c:cat>
          <c:val>
            <c:numRef>
              <c:f>'Age &amp; type'!$G$3:$G$11</c:f>
              <c:numCache>
                <c:formatCode>General</c:formatCode>
                <c:ptCount val="9"/>
                <c:pt idx="0">
                  <c:v>2</c:v>
                </c:pt>
                <c:pt idx="1">
                  <c:v>13</c:v>
                </c:pt>
                <c:pt idx="2">
                  <c:v>31</c:v>
                </c:pt>
                <c:pt idx="3">
                  <c:v>17</c:v>
                </c:pt>
                <c:pt idx="4">
                  <c:v>24</c:v>
                </c:pt>
                <c:pt idx="5">
                  <c:v>8</c:v>
                </c:pt>
                <c:pt idx="6">
                  <c:v>3</c:v>
                </c:pt>
                <c:pt idx="7">
                  <c:v>1</c:v>
                </c:pt>
                <c:pt idx="8">
                  <c:v>0</c:v>
                </c:pt>
              </c:numCache>
            </c:numRef>
          </c:val>
          <c:extLst>
            <c:ext xmlns:c16="http://schemas.microsoft.com/office/drawing/2014/chart" uri="{C3380CC4-5D6E-409C-BE32-E72D297353CC}">
              <c16:uniqueId val="{00000001-5553-4420-82BC-0761CEA251C6}"/>
            </c:ext>
          </c:extLst>
        </c:ser>
        <c:dLbls>
          <c:dLblPos val="outEnd"/>
          <c:showLegendKey val="0"/>
          <c:showVal val="1"/>
          <c:showCatName val="0"/>
          <c:showSerName val="0"/>
          <c:showPercent val="0"/>
          <c:showBubbleSize val="0"/>
        </c:dLbls>
        <c:gapWidth val="219"/>
        <c:overlap val="-27"/>
        <c:axId val="803448352"/>
        <c:axId val="803451712"/>
      </c:barChart>
      <c:catAx>
        <c:axId val="803448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03451712"/>
        <c:crosses val="autoZero"/>
        <c:auto val="1"/>
        <c:lblAlgn val="ctr"/>
        <c:lblOffset val="100"/>
        <c:noMultiLvlLbl val="0"/>
      </c:catAx>
      <c:valAx>
        <c:axId val="803451712"/>
        <c:scaling>
          <c:orientation val="minMax"/>
        </c:scaling>
        <c:delete val="1"/>
        <c:axPos val="l"/>
        <c:numFmt formatCode="General" sourceLinked="1"/>
        <c:majorTickMark val="none"/>
        <c:minorTickMark val="none"/>
        <c:tickLblPos val="nextTo"/>
        <c:crossAx val="8034483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accent3"/>
      </a:solidFill>
    </a:ln>
    <a:effectLst/>
  </c:spPr>
  <c:txPr>
    <a:bodyPr/>
    <a:lstStyle/>
    <a:p>
      <a:pPr>
        <a:defRPr b="1"/>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n-US" sz="1600" b="1"/>
              <a:t>Type of Drug Involved</a:t>
            </a:r>
            <a:r>
              <a:rPr lang="en-US" sz="1600" b="1" baseline="0"/>
              <a:t> in Overdose, 2021 - 2025*</a:t>
            </a:r>
            <a:endParaRPr lang="en-US" sz="1600" b="1"/>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Type!$B$1</c:f>
              <c:strCache>
                <c:ptCount val="1"/>
                <c:pt idx="0">
                  <c:v>2021</c:v>
                </c:pt>
              </c:strCache>
            </c:strRef>
          </c:tx>
          <c:spPr>
            <a:solidFill>
              <a:schemeClr val="accent1"/>
            </a:solidFill>
            <a:ln>
              <a:noFill/>
            </a:ln>
            <a:effectLst/>
          </c:spPr>
          <c:invertIfNegative val="0"/>
          <c:cat>
            <c:strRef>
              <c:f>Type!$A$2:$A$9</c:f>
              <c:strCache>
                <c:ptCount val="8"/>
                <c:pt idx="0">
                  <c:v>Fentanyl Only</c:v>
                </c:pt>
                <c:pt idx="1">
                  <c:v>Stimulants</c:v>
                </c:pt>
                <c:pt idx="2">
                  <c:v>Fentanyl &amp; Stimulant</c:v>
                </c:pt>
                <c:pt idx="3">
                  <c:v>Other Prescription Drug</c:v>
                </c:pt>
                <c:pt idx="4">
                  <c:v>Alcohol</c:v>
                </c:pt>
                <c:pt idx="5">
                  <c:v>Inhalants</c:v>
                </c:pt>
                <c:pt idx="6">
                  <c:v>Heroin</c:v>
                </c:pt>
                <c:pt idx="7">
                  <c:v>Cocaine</c:v>
                </c:pt>
              </c:strCache>
            </c:strRef>
          </c:cat>
          <c:val>
            <c:numRef>
              <c:f>Type!$B$2:$B$9</c:f>
              <c:numCache>
                <c:formatCode>General</c:formatCode>
                <c:ptCount val="8"/>
                <c:pt idx="0">
                  <c:v>7</c:v>
                </c:pt>
                <c:pt idx="1">
                  <c:v>5</c:v>
                </c:pt>
                <c:pt idx="2">
                  <c:v>5</c:v>
                </c:pt>
                <c:pt idx="3">
                  <c:v>3</c:v>
                </c:pt>
                <c:pt idx="5">
                  <c:v>3</c:v>
                </c:pt>
                <c:pt idx="6">
                  <c:v>3</c:v>
                </c:pt>
                <c:pt idx="7">
                  <c:v>1</c:v>
                </c:pt>
              </c:numCache>
            </c:numRef>
          </c:val>
          <c:extLst>
            <c:ext xmlns:c16="http://schemas.microsoft.com/office/drawing/2014/chart" uri="{C3380CC4-5D6E-409C-BE32-E72D297353CC}">
              <c16:uniqueId val="{00000000-1310-451E-A939-B124DA7ED84F}"/>
            </c:ext>
          </c:extLst>
        </c:ser>
        <c:ser>
          <c:idx val="1"/>
          <c:order val="1"/>
          <c:tx>
            <c:strRef>
              <c:f>Type!$C$1</c:f>
              <c:strCache>
                <c:ptCount val="1"/>
                <c:pt idx="0">
                  <c:v>2022</c:v>
                </c:pt>
              </c:strCache>
            </c:strRef>
          </c:tx>
          <c:spPr>
            <a:solidFill>
              <a:schemeClr val="accent6"/>
            </a:solidFill>
            <a:ln>
              <a:noFill/>
            </a:ln>
            <a:effectLst/>
          </c:spPr>
          <c:invertIfNegative val="0"/>
          <c:cat>
            <c:strRef>
              <c:f>Type!$A$2:$A$9</c:f>
              <c:strCache>
                <c:ptCount val="8"/>
                <c:pt idx="0">
                  <c:v>Fentanyl Only</c:v>
                </c:pt>
                <c:pt idx="1">
                  <c:v>Stimulants</c:v>
                </c:pt>
                <c:pt idx="2">
                  <c:v>Fentanyl &amp; Stimulant</c:v>
                </c:pt>
                <c:pt idx="3">
                  <c:v>Other Prescription Drug</c:v>
                </c:pt>
                <c:pt idx="4">
                  <c:v>Alcohol</c:v>
                </c:pt>
                <c:pt idx="5">
                  <c:v>Inhalants</c:v>
                </c:pt>
                <c:pt idx="6">
                  <c:v>Heroin</c:v>
                </c:pt>
                <c:pt idx="7">
                  <c:v>Cocaine</c:v>
                </c:pt>
              </c:strCache>
            </c:strRef>
          </c:cat>
          <c:val>
            <c:numRef>
              <c:f>Type!$C$2:$C$9</c:f>
              <c:numCache>
                <c:formatCode>General</c:formatCode>
                <c:ptCount val="8"/>
                <c:pt idx="0">
                  <c:v>6</c:v>
                </c:pt>
                <c:pt idx="1">
                  <c:v>7</c:v>
                </c:pt>
                <c:pt idx="2">
                  <c:v>2</c:v>
                </c:pt>
                <c:pt idx="3">
                  <c:v>1</c:v>
                </c:pt>
              </c:numCache>
            </c:numRef>
          </c:val>
          <c:extLst>
            <c:ext xmlns:c16="http://schemas.microsoft.com/office/drawing/2014/chart" uri="{C3380CC4-5D6E-409C-BE32-E72D297353CC}">
              <c16:uniqueId val="{00000001-1310-451E-A939-B124DA7ED84F}"/>
            </c:ext>
          </c:extLst>
        </c:ser>
        <c:ser>
          <c:idx val="2"/>
          <c:order val="2"/>
          <c:tx>
            <c:strRef>
              <c:f>Type!$D$1</c:f>
              <c:strCache>
                <c:ptCount val="1"/>
                <c:pt idx="0">
                  <c:v>2023</c:v>
                </c:pt>
              </c:strCache>
            </c:strRef>
          </c:tx>
          <c:spPr>
            <a:solidFill>
              <a:schemeClr val="accent3"/>
            </a:solidFill>
            <a:ln>
              <a:noFill/>
            </a:ln>
            <a:effectLst/>
          </c:spPr>
          <c:invertIfNegative val="0"/>
          <c:cat>
            <c:strRef>
              <c:f>Type!$A$2:$A$9</c:f>
              <c:strCache>
                <c:ptCount val="8"/>
                <c:pt idx="0">
                  <c:v>Fentanyl Only</c:v>
                </c:pt>
                <c:pt idx="1">
                  <c:v>Stimulants</c:v>
                </c:pt>
                <c:pt idx="2">
                  <c:v>Fentanyl &amp; Stimulant</c:v>
                </c:pt>
                <c:pt idx="3">
                  <c:v>Other Prescription Drug</c:v>
                </c:pt>
                <c:pt idx="4">
                  <c:v>Alcohol</c:v>
                </c:pt>
                <c:pt idx="5">
                  <c:v>Inhalants</c:v>
                </c:pt>
                <c:pt idx="6">
                  <c:v>Heroin</c:v>
                </c:pt>
                <c:pt idx="7">
                  <c:v>Cocaine</c:v>
                </c:pt>
              </c:strCache>
            </c:strRef>
          </c:cat>
          <c:val>
            <c:numRef>
              <c:f>Type!$D$2:$D$9</c:f>
              <c:numCache>
                <c:formatCode>General</c:formatCode>
                <c:ptCount val="8"/>
                <c:pt idx="0">
                  <c:v>5</c:v>
                </c:pt>
                <c:pt idx="1">
                  <c:v>4</c:v>
                </c:pt>
                <c:pt idx="2">
                  <c:v>7</c:v>
                </c:pt>
                <c:pt idx="3">
                  <c:v>1</c:v>
                </c:pt>
              </c:numCache>
            </c:numRef>
          </c:val>
          <c:extLst>
            <c:ext xmlns:c16="http://schemas.microsoft.com/office/drawing/2014/chart" uri="{C3380CC4-5D6E-409C-BE32-E72D297353CC}">
              <c16:uniqueId val="{00000002-1310-451E-A939-B124DA7ED84F}"/>
            </c:ext>
          </c:extLst>
        </c:ser>
        <c:ser>
          <c:idx val="3"/>
          <c:order val="3"/>
          <c:tx>
            <c:strRef>
              <c:f>Type!$E$1</c:f>
              <c:strCache>
                <c:ptCount val="1"/>
                <c:pt idx="0">
                  <c:v>2024</c:v>
                </c:pt>
              </c:strCache>
            </c:strRef>
          </c:tx>
          <c:spPr>
            <a:solidFill>
              <a:schemeClr val="accent4"/>
            </a:solidFill>
            <a:ln>
              <a:noFill/>
            </a:ln>
            <a:effectLst/>
          </c:spPr>
          <c:invertIfNegative val="0"/>
          <c:cat>
            <c:strRef>
              <c:f>Type!$A$2:$A$9</c:f>
              <c:strCache>
                <c:ptCount val="8"/>
                <c:pt idx="0">
                  <c:v>Fentanyl Only</c:v>
                </c:pt>
                <c:pt idx="1">
                  <c:v>Stimulants</c:v>
                </c:pt>
                <c:pt idx="2">
                  <c:v>Fentanyl &amp; Stimulant</c:v>
                </c:pt>
                <c:pt idx="3">
                  <c:v>Other Prescription Drug</c:v>
                </c:pt>
                <c:pt idx="4">
                  <c:v>Alcohol</c:v>
                </c:pt>
                <c:pt idx="5">
                  <c:v>Inhalants</c:v>
                </c:pt>
                <c:pt idx="6">
                  <c:v>Heroin</c:v>
                </c:pt>
                <c:pt idx="7">
                  <c:v>Cocaine</c:v>
                </c:pt>
              </c:strCache>
            </c:strRef>
          </c:cat>
          <c:val>
            <c:numRef>
              <c:f>Type!$E$2:$E$9</c:f>
              <c:numCache>
                <c:formatCode>General</c:formatCode>
                <c:ptCount val="8"/>
                <c:pt idx="0">
                  <c:v>5</c:v>
                </c:pt>
                <c:pt idx="1">
                  <c:v>4</c:v>
                </c:pt>
                <c:pt idx="2">
                  <c:v>2</c:v>
                </c:pt>
                <c:pt idx="3">
                  <c:v>2</c:v>
                </c:pt>
                <c:pt idx="4">
                  <c:v>3</c:v>
                </c:pt>
              </c:numCache>
            </c:numRef>
          </c:val>
          <c:extLst>
            <c:ext xmlns:c16="http://schemas.microsoft.com/office/drawing/2014/chart" uri="{C3380CC4-5D6E-409C-BE32-E72D297353CC}">
              <c16:uniqueId val="{00000003-1310-451E-A939-B124DA7ED84F}"/>
            </c:ext>
          </c:extLst>
        </c:ser>
        <c:ser>
          <c:idx val="4"/>
          <c:order val="4"/>
          <c:tx>
            <c:strRef>
              <c:f>Type!$F$1</c:f>
              <c:strCache>
                <c:ptCount val="1"/>
                <c:pt idx="0">
                  <c:v>2025*</c:v>
                </c:pt>
              </c:strCache>
            </c:strRef>
          </c:tx>
          <c:spPr>
            <a:solidFill>
              <a:schemeClr val="accent5"/>
            </a:solidFill>
            <a:ln>
              <a:noFill/>
            </a:ln>
            <a:effectLst/>
          </c:spPr>
          <c:invertIfNegative val="0"/>
          <c:cat>
            <c:strRef>
              <c:f>Type!$A$2:$A$9</c:f>
              <c:strCache>
                <c:ptCount val="8"/>
                <c:pt idx="0">
                  <c:v>Fentanyl Only</c:v>
                </c:pt>
                <c:pt idx="1">
                  <c:v>Stimulants</c:v>
                </c:pt>
                <c:pt idx="2">
                  <c:v>Fentanyl &amp; Stimulant</c:v>
                </c:pt>
                <c:pt idx="3">
                  <c:v>Other Prescription Drug</c:v>
                </c:pt>
                <c:pt idx="4">
                  <c:v>Alcohol</c:v>
                </c:pt>
                <c:pt idx="5">
                  <c:v>Inhalants</c:v>
                </c:pt>
                <c:pt idx="6">
                  <c:v>Heroin</c:v>
                </c:pt>
                <c:pt idx="7">
                  <c:v>Cocaine</c:v>
                </c:pt>
              </c:strCache>
            </c:strRef>
          </c:cat>
          <c:val>
            <c:numRef>
              <c:f>Type!$F$2:$F$9</c:f>
              <c:numCache>
                <c:formatCode>General</c:formatCode>
                <c:ptCount val="8"/>
                <c:pt idx="0">
                  <c:v>1</c:v>
                </c:pt>
                <c:pt idx="1">
                  <c:v>1</c:v>
                </c:pt>
                <c:pt idx="2">
                  <c:v>6</c:v>
                </c:pt>
              </c:numCache>
            </c:numRef>
          </c:val>
          <c:extLst>
            <c:ext xmlns:c16="http://schemas.microsoft.com/office/drawing/2014/chart" uri="{C3380CC4-5D6E-409C-BE32-E72D297353CC}">
              <c16:uniqueId val="{00000004-1310-451E-A939-B124DA7ED84F}"/>
            </c:ext>
          </c:extLst>
        </c:ser>
        <c:dLbls>
          <c:showLegendKey val="0"/>
          <c:showVal val="0"/>
          <c:showCatName val="0"/>
          <c:showSerName val="0"/>
          <c:showPercent val="0"/>
          <c:showBubbleSize val="0"/>
        </c:dLbls>
        <c:gapWidth val="182"/>
        <c:axId val="1850071775"/>
        <c:axId val="1850070815"/>
      </c:barChart>
      <c:catAx>
        <c:axId val="1850071775"/>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850070815"/>
        <c:crosses val="autoZero"/>
        <c:auto val="1"/>
        <c:lblAlgn val="ctr"/>
        <c:lblOffset val="100"/>
        <c:noMultiLvlLbl val="0"/>
      </c:catAx>
      <c:valAx>
        <c:axId val="1850070815"/>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high"/>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8500717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tx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288.svg"/><Relationship Id="rId3" Type="http://schemas.openxmlformats.org/officeDocument/2006/relationships/image" Target="../media/image283.png"/><Relationship Id="rId7" Type="http://schemas.openxmlformats.org/officeDocument/2006/relationships/image" Target="../media/image287.png"/><Relationship Id="rId2" Type="http://schemas.openxmlformats.org/officeDocument/2006/relationships/image" Target="../media/image282.svg"/><Relationship Id="rId1" Type="http://schemas.openxmlformats.org/officeDocument/2006/relationships/image" Target="../media/image281.png"/><Relationship Id="rId6" Type="http://schemas.openxmlformats.org/officeDocument/2006/relationships/image" Target="../media/image286.svg"/><Relationship Id="rId5" Type="http://schemas.openxmlformats.org/officeDocument/2006/relationships/image" Target="../media/image285.png"/><Relationship Id="rId4" Type="http://schemas.openxmlformats.org/officeDocument/2006/relationships/image" Target="../media/image284.svg"/></Relationships>
</file>

<file path=ppt/diagrams/_rels/data3.xml.rels><?xml version="1.0" encoding="UTF-8" standalone="yes"?>
<Relationships xmlns="http://schemas.openxmlformats.org/package/2006/relationships"><Relationship Id="rId8" Type="http://schemas.openxmlformats.org/officeDocument/2006/relationships/image" Target="../media/image300.svg"/><Relationship Id="rId3" Type="http://schemas.openxmlformats.org/officeDocument/2006/relationships/image" Target="../media/image295.png"/><Relationship Id="rId7" Type="http://schemas.openxmlformats.org/officeDocument/2006/relationships/image" Target="../media/image299.png"/><Relationship Id="rId2" Type="http://schemas.openxmlformats.org/officeDocument/2006/relationships/image" Target="../media/image294.svg"/><Relationship Id="rId1" Type="http://schemas.openxmlformats.org/officeDocument/2006/relationships/image" Target="../media/image293.png"/><Relationship Id="rId6" Type="http://schemas.openxmlformats.org/officeDocument/2006/relationships/image" Target="../media/image298.svg"/><Relationship Id="rId5" Type="http://schemas.openxmlformats.org/officeDocument/2006/relationships/image" Target="../media/image297.png"/><Relationship Id="rId4" Type="http://schemas.openxmlformats.org/officeDocument/2006/relationships/image" Target="../media/image29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88.svg"/><Relationship Id="rId3" Type="http://schemas.openxmlformats.org/officeDocument/2006/relationships/image" Target="../media/image283.png"/><Relationship Id="rId7" Type="http://schemas.openxmlformats.org/officeDocument/2006/relationships/image" Target="../media/image287.png"/><Relationship Id="rId2" Type="http://schemas.openxmlformats.org/officeDocument/2006/relationships/image" Target="../media/image282.svg"/><Relationship Id="rId1" Type="http://schemas.openxmlformats.org/officeDocument/2006/relationships/image" Target="../media/image281.png"/><Relationship Id="rId6" Type="http://schemas.openxmlformats.org/officeDocument/2006/relationships/image" Target="../media/image286.svg"/><Relationship Id="rId5" Type="http://schemas.openxmlformats.org/officeDocument/2006/relationships/image" Target="../media/image285.png"/><Relationship Id="rId4" Type="http://schemas.openxmlformats.org/officeDocument/2006/relationships/image" Target="../media/image284.svg"/></Relationships>
</file>

<file path=ppt/diagrams/_rels/drawing3.xml.rels><?xml version="1.0" encoding="UTF-8" standalone="yes"?>
<Relationships xmlns="http://schemas.openxmlformats.org/package/2006/relationships"><Relationship Id="rId8" Type="http://schemas.openxmlformats.org/officeDocument/2006/relationships/image" Target="../media/image300.svg"/><Relationship Id="rId3" Type="http://schemas.openxmlformats.org/officeDocument/2006/relationships/image" Target="../media/image295.png"/><Relationship Id="rId7" Type="http://schemas.openxmlformats.org/officeDocument/2006/relationships/image" Target="../media/image299.png"/><Relationship Id="rId2" Type="http://schemas.openxmlformats.org/officeDocument/2006/relationships/image" Target="../media/image294.svg"/><Relationship Id="rId1" Type="http://schemas.openxmlformats.org/officeDocument/2006/relationships/image" Target="../media/image293.png"/><Relationship Id="rId6" Type="http://schemas.openxmlformats.org/officeDocument/2006/relationships/image" Target="../media/image298.svg"/><Relationship Id="rId5" Type="http://schemas.openxmlformats.org/officeDocument/2006/relationships/image" Target="../media/image297.png"/><Relationship Id="rId4" Type="http://schemas.openxmlformats.org/officeDocument/2006/relationships/image" Target="../media/image296.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9965E7-E34A-4EE6-B9D4-35BE6BF69AFE}"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B38A869-8302-4B4B-A8A3-CA83C27DDA15}">
      <dgm:prSet custT="1"/>
      <dgm:spPr/>
      <dgm:t>
        <a:bodyPr/>
        <a:lstStyle/>
        <a:p>
          <a:r>
            <a:rPr lang="en-US" sz="2800" dirty="0"/>
            <a:t>Reports sent to assigned Deputy District Attorney for review</a:t>
          </a:r>
        </a:p>
      </dgm:t>
    </dgm:pt>
    <dgm:pt modelId="{D0F9557A-E482-4A71-84FB-81E9B5C5762F}" type="parTrans" cxnId="{B3C0F5E1-D2F0-4D69-BB49-EC3884DB9D22}">
      <dgm:prSet/>
      <dgm:spPr/>
      <dgm:t>
        <a:bodyPr/>
        <a:lstStyle/>
        <a:p>
          <a:endParaRPr lang="en-US"/>
        </a:p>
      </dgm:t>
    </dgm:pt>
    <dgm:pt modelId="{A8C18B3C-03A9-4B73-BDCB-7A3200E719FC}" type="sibTrans" cxnId="{B3C0F5E1-D2F0-4D69-BB49-EC3884DB9D22}">
      <dgm:prSet/>
      <dgm:spPr/>
      <dgm:t>
        <a:bodyPr/>
        <a:lstStyle/>
        <a:p>
          <a:endParaRPr lang="en-US"/>
        </a:p>
      </dgm:t>
    </dgm:pt>
    <dgm:pt modelId="{B06157F6-0990-4AED-8203-F88C84D957E7}">
      <dgm:prSet custT="1"/>
      <dgm:spPr/>
      <dgm:t>
        <a:bodyPr/>
        <a:lstStyle/>
        <a:p>
          <a:r>
            <a:rPr lang="en-US" sz="2800" dirty="0"/>
            <a:t>Temporary prosecution decline pending engagement with deflection</a:t>
          </a:r>
        </a:p>
      </dgm:t>
    </dgm:pt>
    <dgm:pt modelId="{53F0539D-077F-4D04-B999-82E412C2EAB4}" type="parTrans" cxnId="{820D13A9-CE8E-42A7-BDE3-5E7E7910C140}">
      <dgm:prSet/>
      <dgm:spPr/>
      <dgm:t>
        <a:bodyPr/>
        <a:lstStyle/>
        <a:p>
          <a:endParaRPr lang="en-US"/>
        </a:p>
      </dgm:t>
    </dgm:pt>
    <dgm:pt modelId="{9864CAD1-3EC3-4325-83CC-8B104D888363}" type="sibTrans" cxnId="{820D13A9-CE8E-42A7-BDE3-5E7E7910C140}">
      <dgm:prSet/>
      <dgm:spPr/>
      <dgm:t>
        <a:bodyPr/>
        <a:lstStyle/>
        <a:p>
          <a:endParaRPr lang="en-US"/>
        </a:p>
      </dgm:t>
    </dgm:pt>
    <dgm:pt modelId="{F70E483C-3437-46D6-A429-BDFE6D9985B2}">
      <dgm:prSet custT="1"/>
      <dgm:spPr/>
      <dgm:t>
        <a:bodyPr/>
        <a:lstStyle/>
        <a:p>
          <a:r>
            <a:rPr lang="en-US" sz="2800" dirty="0"/>
            <a:t>If deflection is successful, no charges filed</a:t>
          </a:r>
        </a:p>
      </dgm:t>
    </dgm:pt>
    <dgm:pt modelId="{FDF70A38-5D8D-4764-ABF4-A235B16DA3F3}" type="parTrans" cxnId="{0A23C7F7-57CE-4FFA-81B8-26CBE079B3E7}">
      <dgm:prSet/>
      <dgm:spPr/>
      <dgm:t>
        <a:bodyPr/>
        <a:lstStyle/>
        <a:p>
          <a:endParaRPr lang="en-US"/>
        </a:p>
      </dgm:t>
    </dgm:pt>
    <dgm:pt modelId="{EF03CC18-6909-48E6-934F-459F32795B53}" type="sibTrans" cxnId="{0A23C7F7-57CE-4FFA-81B8-26CBE079B3E7}">
      <dgm:prSet/>
      <dgm:spPr/>
      <dgm:t>
        <a:bodyPr/>
        <a:lstStyle/>
        <a:p>
          <a:endParaRPr lang="en-US"/>
        </a:p>
      </dgm:t>
    </dgm:pt>
    <dgm:pt modelId="{EBC9D6E9-A5F9-48B0-80AC-BAFC85889B78}">
      <dgm:prSet custT="1"/>
      <dgm:spPr/>
      <dgm:t>
        <a:bodyPr/>
        <a:lstStyle/>
        <a:p>
          <a:r>
            <a:rPr lang="en-US" sz="2800" dirty="0"/>
            <a:t>How “success” is measured</a:t>
          </a:r>
        </a:p>
      </dgm:t>
    </dgm:pt>
    <dgm:pt modelId="{0E0DB7A1-3570-4FF8-AA73-E7C8AE16CF9B}" type="parTrans" cxnId="{3D18776F-5A2F-4FA6-85D2-50C8E206DCA3}">
      <dgm:prSet/>
      <dgm:spPr/>
      <dgm:t>
        <a:bodyPr/>
        <a:lstStyle/>
        <a:p>
          <a:endParaRPr lang="en-US"/>
        </a:p>
      </dgm:t>
    </dgm:pt>
    <dgm:pt modelId="{6A73E9C9-C27F-4638-ADDD-6CAC0A9C3B30}" type="sibTrans" cxnId="{3D18776F-5A2F-4FA6-85D2-50C8E206DCA3}">
      <dgm:prSet/>
      <dgm:spPr/>
      <dgm:t>
        <a:bodyPr/>
        <a:lstStyle/>
        <a:p>
          <a:endParaRPr lang="en-US"/>
        </a:p>
      </dgm:t>
    </dgm:pt>
    <dgm:pt modelId="{7329B6A7-6AC3-48F7-8BB0-A6393A457B7A}" type="pres">
      <dgm:prSet presAssocID="{919965E7-E34A-4EE6-B9D4-35BE6BF69AFE}" presName="root" presStyleCnt="0">
        <dgm:presLayoutVars>
          <dgm:dir/>
          <dgm:resizeHandles val="exact"/>
        </dgm:presLayoutVars>
      </dgm:prSet>
      <dgm:spPr/>
    </dgm:pt>
    <dgm:pt modelId="{C03F41B8-BA8B-4F33-8432-FD9504EA846D}" type="pres">
      <dgm:prSet presAssocID="{FB38A869-8302-4B4B-A8A3-CA83C27DDA15}" presName="compNode" presStyleCnt="0"/>
      <dgm:spPr/>
    </dgm:pt>
    <dgm:pt modelId="{6592F2AC-9057-4C2A-B544-2420F0E7FE49}" type="pres">
      <dgm:prSet presAssocID="{FB38A869-8302-4B4B-A8A3-CA83C27DDA15}" presName="bgRect" presStyleLbl="bgShp" presStyleIdx="0" presStyleCnt="4"/>
      <dgm:spPr/>
    </dgm:pt>
    <dgm:pt modelId="{AB08788F-CB62-4B36-89A7-C7A031ADDA34}" type="pres">
      <dgm:prSet presAssocID="{FB38A869-8302-4B4B-A8A3-CA83C27DDA15}"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ument"/>
        </a:ext>
      </dgm:extLst>
    </dgm:pt>
    <dgm:pt modelId="{05DB01E6-8EAF-4A58-8984-8286FA9281E5}" type="pres">
      <dgm:prSet presAssocID="{FB38A869-8302-4B4B-A8A3-CA83C27DDA15}" presName="spaceRect" presStyleCnt="0"/>
      <dgm:spPr/>
    </dgm:pt>
    <dgm:pt modelId="{CAE3DF20-EAB9-46A0-90AB-F9DC2DFC0254}" type="pres">
      <dgm:prSet presAssocID="{FB38A869-8302-4B4B-A8A3-CA83C27DDA15}" presName="parTx" presStyleLbl="revTx" presStyleIdx="0" presStyleCnt="4">
        <dgm:presLayoutVars>
          <dgm:chMax val="0"/>
          <dgm:chPref val="0"/>
        </dgm:presLayoutVars>
      </dgm:prSet>
      <dgm:spPr/>
    </dgm:pt>
    <dgm:pt modelId="{5E0DEA6A-C2C3-417D-82D8-EBDE1ABDA6AD}" type="pres">
      <dgm:prSet presAssocID="{A8C18B3C-03A9-4B73-BDCB-7A3200E719FC}" presName="sibTrans" presStyleCnt="0"/>
      <dgm:spPr/>
    </dgm:pt>
    <dgm:pt modelId="{512C550B-2237-4542-B5BC-6315C6FE7FB5}" type="pres">
      <dgm:prSet presAssocID="{B06157F6-0990-4AED-8203-F88C84D957E7}" presName="compNode" presStyleCnt="0"/>
      <dgm:spPr/>
    </dgm:pt>
    <dgm:pt modelId="{E1888F20-0E67-4A3B-A2A8-BE43B31C4B25}" type="pres">
      <dgm:prSet presAssocID="{B06157F6-0990-4AED-8203-F88C84D957E7}" presName="bgRect" presStyleLbl="bgShp" presStyleIdx="1" presStyleCnt="4"/>
      <dgm:spPr/>
    </dgm:pt>
    <dgm:pt modelId="{8F495920-7F1F-44F6-9682-D70117541262}" type="pres">
      <dgm:prSet presAssocID="{B06157F6-0990-4AED-8203-F88C84D957E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0C187162-78B7-4113-A8AF-849D83944A74}" type="pres">
      <dgm:prSet presAssocID="{B06157F6-0990-4AED-8203-F88C84D957E7}" presName="spaceRect" presStyleCnt="0"/>
      <dgm:spPr/>
    </dgm:pt>
    <dgm:pt modelId="{66A0E53C-9913-4FE3-8A7E-61C68117BAD4}" type="pres">
      <dgm:prSet presAssocID="{B06157F6-0990-4AED-8203-F88C84D957E7}" presName="parTx" presStyleLbl="revTx" presStyleIdx="1" presStyleCnt="4">
        <dgm:presLayoutVars>
          <dgm:chMax val="0"/>
          <dgm:chPref val="0"/>
        </dgm:presLayoutVars>
      </dgm:prSet>
      <dgm:spPr/>
    </dgm:pt>
    <dgm:pt modelId="{7C1DE18F-5B87-4E49-AFE3-E57A1D5B32CD}" type="pres">
      <dgm:prSet presAssocID="{9864CAD1-3EC3-4325-83CC-8B104D888363}" presName="sibTrans" presStyleCnt="0"/>
      <dgm:spPr/>
    </dgm:pt>
    <dgm:pt modelId="{1DF5BF0C-3DB8-41C2-A3AB-F4878496A43C}" type="pres">
      <dgm:prSet presAssocID="{F70E483C-3437-46D6-A429-BDFE6D9985B2}" presName="compNode" presStyleCnt="0"/>
      <dgm:spPr/>
    </dgm:pt>
    <dgm:pt modelId="{E70ABA95-927D-4ED3-88A4-FF72F08A233A}" type="pres">
      <dgm:prSet presAssocID="{F70E483C-3437-46D6-A429-BDFE6D9985B2}" presName="bgRect" presStyleLbl="bgShp" presStyleIdx="2" presStyleCnt="4"/>
      <dgm:spPr/>
    </dgm:pt>
    <dgm:pt modelId="{F6A8459E-8D03-4CDE-9587-79B6BA36BE4D}" type="pres">
      <dgm:prSet presAssocID="{F70E483C-3437-46D6-A429-BDFE6D9985B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avel"/>
        </a:ext>
      </dgm:extLst>
    </dgm:pt>
    <dgm:pt modelId="{E45BED1F-D939-435A-B109-F8F17C8120FC}" type="pres">
      <dgm:prSet presAssocID="{F70E483C-3437-46D6-A429-BDFE6D9985B2}" presName="spaceRect" presStyleCnt="0"/>
      <dgm:spPr/>
    </dgm:pt>
    <dgm:pt modelId="{0AF723F9-F0B6-4FA8-B1F0-96BD5BF3D9B8}" type="pres">
      <dgm:prSet presAssocID="{F70E483C-3437-46D6-A429-BDFE6D9985B2}" presName="parTx" presStyleLbl="revTx" presStyleIdx="2" presStyleCnt="4">
        <dgm:presLayoutVars>
          <dgm:chMax val="0"/>
          <dgm:chPref val="0"/>
        </dgm:presLayoutVars>
      </dgm:prSet>
      <dgm:spPr/>
    </dgm:pt>
    <dgm:pt modelId="{10ACAB13-7FBA-4C19-936E-60F31B28A1CC}" type="pres">
      <dgm:prSet presAssocID="{EF03CC18-6909-48E6-934F-459F32795B53}" presName="sibTrans" presStyleCnt="0"/>
      <dgm:spPr/>
    </dgm:pt>
    <dgm:pt modelId="{35974584-BA1C-4A39-A87D-A65CCF50D063}" type="pres">
      <dgm:prSet presAssocID="{EBC9D6E9-A5F9-48B0-80AC-BAFC85889B78}" presName="compNode" presStyleCnt="0"/>
      <dgm:spPr/>
    </dgm:pt>
    <dgm:pt modelId="{2AC7966F-426B-4BD0-977B-D5CADF16342C}" type="pres">
      <dgm:prSet presAssocID="{EBC9D6E9-A5F9-48B0-80AC-BAFC85889B78}" presName="bgRect" presStyleLbl="bgShp" presStyleIdx="3" presStyleCnt="4"/>
      <dgm:spPr/>
    </dgm:pt>
    <dgm:pt modelId="{7E2E347C-D612-48E9-802A-B18C32C14750}" type="pres">
      <dgm:prSet presAssocID="{EBC9D6E9-A5F9-48B0-80AC-BAFC85889B7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ullseye"/>
        </a:ext>
      </dgm:extLst>
    </dgm:pt>
    <dgm:pt modelId="{8B26A9C0-BDB2-4645-951B-292DFF3E1CA8}" type="pres">
      <dgm:prSet presAssocID="{EBC9D6E9-A5F9-48B0-80AC-BAFC85889B78}" presName="spaceRect" presStyleCnt="0"/>
      <dgm:spPr/>
    </dgm:pt>
    <dgm:pt modelId="{1731C71F-00D4-4799-B464-D652BC02FCF8}" type="pres">
      <dgm:prSet presAssocID="{EBC9D6E9-A5F9-48B0-80AC-BAFC85889B78}" presName="parTx" presStyleLbl="revTx" presStyleIdx="3" presStyleCnt="4">
        <dgm:presLayoutVars>
          <dgm:chMax val="0"/>
          <dgm:chPref val="0"/>
        </dgm:presLayoutVars>
      </dgm:prSet>
      <dgm:spPr/>
    </dgm:pt>
  </dgm:ptLst>
  <dgm:cxnLst>
    <dgm:cxn modelId="{46095E18-7C67-40AD-A228-778D81B6DD6C}" type="presOf" srcId="{EBC9D6E9-A5F9-48B0-80AC-BAFC85889B78}" destId="{1731C71F-00D4-4799-B464-D652BC02FCF8}" srcOrd="0" destOrd="0" presId="urn:microsoft.com/office/officeart/2018/2/layout/IconVerticalSolidList"/>
    <dgm:cxn modelId="{E56C4B1E-4789-4E04-9526-4222A8522CE1}" type="presOf" srcId="{B06157F6-0990-4AED-8203-F88C84D957E7}" destId="{66A0E53C-9913-4FE3-8A7E-61C68117BAD4}" srcOrd="0" destOrd="0" presId="urn:microsoft.com/office/officeart/2018/2/layout/IconVerticalSolidList"/>
    <dgm:cxn modelId="{9C9E3C46-A1DD-41F6-8FC6-3FAF661F7A0F}" type="presOf" srcId="{919965E7-E34A-4EE6-B9D4-35BE6BF69AFE}" destId="{7329B6A7-6AC3-48F7-8BB0-A6393A457B7A}" srcOrd="0" destOrd="0" presId="urn:microsoft.com/office/officeart/2018/2/layout/IconVerticalSolidList"/>
    <dgm:cxn modelId="{3D18776F-5A2F-4FA6-85D2-50C8E206DCA3}" srcId="{919965E7-E34A-4EE6-B9D4-35BE6BF69AFE}" destId="{EBC9D6E9-A5F9-48B0-80AC-BAFC85889B78}" srcOrd="3" destOrd="0" parTransId="{0E0DB7A1-3570-4FF8-AA73-E7C8AE16CF9B}" sibTransId="{6A73E9C9-C27F-4638-ADDD-6CAC0A9C3B30}"/>
    <dgm:cxn modelId="{820D13A9-CE8E-42A7-BDE3-5E7E7910C140}" srcId="{919965E7-E34A-4EE6-B9D4-35BE6BF69AFE}" destId="{B06157F6-0990-4AED-8203-F88C84D957E7}" srcOrd="1" destOrd="0" parTransId="{53F0539D-077F-4D04-B999-82E412C2EAB4}" sibTransId="{9864CAD1-3EC3-4325-83CC-8B104D888363}"/>
    <dgm:cxn modelId="{12D458BE-23E7-4FF9-9C43-58F6FFAE376F}" type="presOf" srcId="{FB38A869-8302-4B4B-A8A3-CA83C27DDA15}" destId="{CAE3DF20-EAB9-46A0-90AB-F9DC2DFC0254}" srcOrd="0" destOrd="0" presId="urn:microsoft.com/office/officeart/2018/2/layout/IconVerticalSolidList"/>
    <dgm:cxn modelId="{B3C0F5E1-D2F0-4D69-BB49-EC3884DB9D22}" srcId="{919965E7-E34A-4EE6-B9D4-35BE6BF69AFE}" destId="{FB38A869-8302-4B4B-A8A3-CA83C27DDA15}" srcOrd="0" destOrd="0" parTransId="{D0F9557A-E482-4A71-84FB-81E9B5C5762F}" sibTransId="{A8C18B3C-03A9-4B73-BDCB-7A3200E719FC}"/>
    <dgm:cxn modelId="{318BACE3-B129-4032-AD0F-9D282226365D}" type="presOf" srcId="{F70E483C-3437-46D6-A429-BDFE6D9985B2}" destId="{0AF723F9-F0B6-4FA8-B1F0-96BD5BF3D9B8}" srcOrd="0" destOrd="0" presId="urn:microsoft.com/office/officeart/2018/2/layout/IconVerticalSolidList"/>
    <dgm:cxn modelId="{0A23C7F7-57CE-4FFA-81B8-26CBE079B3E7}" srcId="{919965E7-E34A-4EE6-B9D4-35BE6BF69AFE}" destId="{F70E483C-3437-46D6-A429-BDFE6D9985B2}" srcOrd="2" destOrd="0" parTransId="{FDF70A38-5D8D-4764-ABF4-A235B16DA3F3}" sibTransId="{EF03CC18-6909-48E6-934F-459F32795B53}"/>
    <dgm:cxn modelId="{8E9B57BB-1D98-46CB-8794-8CFF04B0A35C}" type="presParOf" srcId="{7329B6A7-6AC3-48F7-8BB0-A6393A457B7A}" destId="{C03F41B8-BA8B-4F33-8432-FD9504EA846D}" srcOrd="0" destOrd="0" presId="urn:microsoft.com/office/officeart/2018/2/layout/IconVerticalSolidList"/>
    <dgm:cxn modelId="{0BB034FA-BB46-46C0-BF23-75868E4A25D9}" type="presParOf" srcId="{C03F41B8-BA8B-4F33-8432-FD9504EA846D}" destId="{6592F2AC-9057-4C2A-B544-2420F0E7FE49}" srcOrd="0" destOrd="0" presId="urn:microsoft.com/office/officeart/2018/2/layout/IconVerticalSolidList"/>
    <dgm:cxn modelId="{5177D5DF-42FD-4793-B85C-6EC6D6358E34}" type="presParOf" srcId="{C03F41B8-BA8B-4F33-8432-FD9504EA846D}" destId="{AB08788F-CB62-4B36-89A7-C7A031ADDA34}" srcOrd="1" destOrd="0" presId="urn:microsoft.com/office/officeart/2018/2/layout/IconVerticalSolidList"/>
    <dgm:cxn modelId="{7ADA5302-5815-47FA-8546-4ECEFCEC1E4C}" type="presParOf" srcId="{C03F41B8-BA8B-4F33-8432-FD9504EA846D}" destId="{05DB01E6-8EAF-4A58-8984-8286FA9281E5}" srcOrd="2" destOrd="0" presId="urn:microsoft.com/office/officeart/2018/2/layout/IconVerticalSolidList"/>
    <dgm:cxn modelId="{2BE4A17A-DF88-474A-9176-F23BFAC5783F}" type="presParOf" srcId="{C03F41B8-BA8B-4F33-8432-FD9504EA846D}" destId="{CAE3DF20-EAB9-46A0-90AB-F9DC2DFC0254}" srcOrd="3" destOrd="0" presId="urn:microsoft.com/office/officeart/2018/2/layout/IconVerticalSolidList"/>
    <dgm:cxn modelId="{FED10B95-9C1D-40EE-8F20-291F02F6AE0D}" type="presParOf" srcId="{7329B6A7-6AC3-48F7-8BB0-A6393A457B7A}" destId="{5E0DEA6A-C2C3-417D-82D8-EBDE1ABDA6AD}" srcOrd="1" destOrd="0" presId="urn:microsoft.com/office/officeart/2018/2/layout/IconVerticalSolidList"/>
    <dgm:cxn modelId="{8FB734D7-AB9C-4EC4-82F5-F56C59DA6AA4}" type="presParOf" srcId="{7329B6A7-6AC3-48F7-8BB0-A6393A457B7A}" destId="{512C550B-2237-4542-B5BC-6315C6FE7FB5}" srcOrd="2" destOrd="0" presId="urn:microsoft.com/office/officeart/2018/2/layout/IconVerticalSolidList"/>
    <dgm:cxn modelId="{F50DFBCB-4A60-4E9E-B4E0-AAEFB1D5038D}" type="presParOf" srcId="{512C550B-2237-4542-B5BC-6315C6FE7FB5}" destId="{E1888F20-0E67-4A3B-A2A8-BE43B31C4B25}" srcOrd="0" destOrd="0" presId="urn:microsoft.com/office/officeart/2018/2/layout/IconVerticalSolidList"/>
    <dgm:cxn modelId="{3DC3154D-563F-4D11-968F-336FE95EC412}" type="presParOf" srcId="{512C550B-2237-4542-B5BC-6315C6FE7FB5}" destId="{8F495920-7F1F-44F6-9682-D70117541262}" srcOrd="1" destOrd="0" presId="urn:microsoft.com/office/officeart/2018/2/layout/IconVerticalSolidList"/>
    <dgm:cxn modelId="{225DA4A3-A5D9-4747-809C-FF5352AA1639}" type="presParOf" srcId="{512C550B-2237-4542-B5BC-6315C6FE7FB5}" destId="{0C187162-78B7-4113-A8AF-849D83944A74}" srcOrd="2" destOrd="0" presId="urn:microsoft.com/office/officeart/2018/2/layout/IconVerticalSolidList"/>
    <dgm:cxn modelId="{6EC7B366-2B08-4B85-A327-F25CF8352706}" type="presParOf" srcId="{512C550B-2237-4542-B5BC-6315C6FE7FB5}" destId="{66A0E53C-9913-4FE3-8A7E-61C68117BAD4}" srcOrd="3" destOrd="0" presId="urn:microsoft.com/office/officeart/2018/2/layout/IconVerticalSolidList"/>
    <dgm:cxn modelId="{70E200BE-FD55-471A-8F32-1EC50FADBE85}" type="presParOf" srcId="{7329B6A7-6AC3-48F7-8BB0-A6393A457B7A}" destId="{7C1DE18F-5B87-4E49-AFE3-E57A1D5B32CD}" srcOrd="3" destOrd="0" presId="urn:microsoft.com/office/officeart/2018/2/layout/IconVerticalSolidList"/>
    <dgm:cxn modelId="{767F64C5-4F62-41C9-9B19-FC50C732C401}" type="presParOf" srcId="{7329B6A7-6AC3-48F7-8BB0-A6393A457B7A}" destId="{1DF5BF0C-3DB8-41C2-A3AB-F4878496A43C}" srcOrd="4" destOrd="0" presId="urn:microsoft.com/office/officeart/2018/2/layout/IconVerticalSolidList"/>
    <dgm:cxn modelId="{6813A8A8-3D15-413A-A653-9A69387E71E2}" type="presParOf" srcId="{1DF5BF0C-3DB8-41C2-A3AB-F4878496A43C}" destId="{E70ABA95-927D-4ED3-88A4-FF72F08A233A}" srcOrd="0" destOrd="0" presId="urn:microsoft.com/office/officeart/2018/2/layout/IconVerticalSolidList"/>
    <dgm:cxn modelId="{B23E432D-FC78-477D-9C18-97B045D99631}" type="presParOf" srcId="{1DF5BF0C-3DB8-41C2-A3AB-F4878496A43C}" destId="{F6A8459E-8D03-4CDE-9587-79B6BA36BE4D}" srcOrd="1" destOrd="0" presId="urn:microsoft.com/office/officeart/2018/2/layout/IconVerticalSolidList"/>
    <dgm:cxn modelId="{7047D058-8059-418F-8CC3-B658CC86AE5F}" type="presParOf" srcId="{1DF5BF0C-3DB8-41C2-A3AB-F4878496A43C}" destId="{E45BED1F-D939-435A-B109-F8F17C8120FC}" srcOrd="2" destOrd="0" presId="urn:microsoft.com/office/officeart/2018/2/layout/IconVerticalSolidList"/>
    <dgm:cxn modelId="{1DC1AE91-A948-466C-B513-5516B0BC6B63}" type="presParOf" srcId="{1DF5BF0C-3DB8-41C2-A3AB-F4878496A43C}" destId="{0AF723F9-F0B6-4FA8-B1F0-96BD5BF3D9B8}" srcOrd="3" destOrd="0" presId="urn:microsoft.com/office/officeart/2018/2/layout/IconVerticalSolidList"/>
    <dgm:cxn modelId="{0B8F5954-4FB2-4E56-8FF4-AEECFDA4B8C1}" type="presParOf" srcId="{7329B6A7-6AC3-48F7-8BB0-A6393A457B7A}" destId="{10ACAB13-7FBA-4C19-936E-60F31B28A1CC}" srcOrd="5" destOrd="0" presId="urn:microsoft.com/office/officeart/2018/2/layout/IconVerticalSolidList"/>
    <dgm:cxn modelId="{F399EDEE-BE84-49D6-87E5-8305A88E557A}" type="presParOf" srcId="{7329B6A7-6AC3-48F7-8BB0-A6393A457B7A}" destId="{35974584-BA1C-4A39-A87D-A65CCF50D063}" srcOrd="6" destOrd="0" presId="urn:microsoft.com/office/officeart/2018/2/layout/IconVerticalSolidList"/>
    <dgm:cxn modelId="{3FE0D8A9-DD8B-450E-A430-3DD88FC2D302}" type="presParOf" srcId="{35974584-BA1C-4A39-A87D-A65CCF50D063}" destId="{2AC7966F-426B-4BD0-977B-D5CADF16342C}" srcOrd="0" destOrd="0" presId="urn:microsoft.com/office/officeart/2018/2/layout/IconVerticalSolidList"/>
    <dgm:cxn modelId="{6A4A6D13-B796-44EF-B182-482818DC06CF}" type="presParOf" srcId="{35974584-BA1C-4A39-A87D-A65CCF50D063}" destId="{7E2E347C-D612-48E9-802A-B18C32C14750}" srcOrd="1" destOrd="0" presId="urn:microsoft.com/office/officeart/2018/2/layout/IconVerticalSolidList"/>
    <dgm:cxn modelId="{9CAC8B2A-9510-452F-8795-0A33C0CE2520}" type="presParOf" srcId="{35974584-BA1C-4A39-A87D-A65CCF50D063}" destId="{8B26A9C0-BDB2-4645-951B-292DFF3E1CA8}" srcOrd="2" destOrd="0" presId="urn:microsoft.com/office/officeart/2018/2/layout/IconVerticalSolidList"/>
    <dgm:cxn modelId="{6CB84F38-0F48-49D5-80E1-224C1A773134}" type="presParOf" srcId="{35974584-BA1C-4A39-A87D-A65CCF50D063}" destId="{1731C71F-00D4-4799-B464-D652BC02FCF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4390771-0986-4823-A7B6-000DFF4005E5}" type="doc">
      <dgm:prSet loTypeId="urn:microsoft.com/office/officeart/2005/8/layout/vProcess5" loCatId="process" qsTypeId="urn:microsoft.com/office/officeart/2005/8/quickstyle/simple1" qsCatId="simple" csTypeId="urn:microsoft.com/office/officeart/2005/8/colors/colorful2" csCatId="colorful"/>
      <dgm:spPr/>
      <dgm:t>
        <a:bodyPr/>
        <a:lstStyle/>
        <a:p>
          <a:endParaRPr lang="en-US"/>
        </a:p>
      </dgm:t>
    </dgm:pt>
    <dgm:pt modelId="{7D72B7C1-046D-4179-BE3F-D6612C499C9E}">
      <dgm:prSet/>
      <dgm:spPr/>
      <dgm:t>
        <a:bodyPr/>
        <a:lstStyle/>
        <a:p>
          <a:r>
            <a:rPr lang="en-US"/>
            <a:t>Charges filed if deflection is not successful</a:t>
          </a:r>
        </a:p>
      </dgm:t>
    </dgm:pt>
    <dgm:pt modelId="{DE659C2A-D466-4C66-BB11-B05287EC9242}" type="parTrans" cxnId="{C272A373-CEEE-4CB5-86B6-AC77C01EC458}">
      <dgm:prSet/>
      <dgm:spPr/>
      <dgm:t>
        <a:bodyPr/>
        <a:lstStyle/>
        <a:p>
          <a:endParaRPr lang="en-US"/>
        </a:p>
      </dgm:t>
    </dgm:pt>
    <dgm:pt modelId="{A822FA4B-F62B-4390-8D9B-6A9D509EBDD8}" type="sibTrans" cxnId="{C272A373-CEEE-4CB5-86B6-AC77C01EC458}">
      <dgm:prSet/>
      <dgm:spPr/>
      <dgm:t>
        <a:bodyPr/>
        <a:lstStyle/>
        <a:p>
          <a:endParaRPr lang="en-US"/>
        </a:p>
      </dgm:t>
    </dgm:pt>
    <dgm:pt modelId="{5B4181EE-CA05-4E9B-ACBD-C5AF22C3F558}">
      <dgm:prSet/>
      <dgm:spPr/>
      <dgm:t>
        <a:bodyPr/>
        <a:lstStyle/>
        <a:p>
          <a:r>
            <a:rPr lang="en-US"/>
            <a:t>Conditional discharge</a:t>
          </a:r>
        </a:p>
      </dgm:t>
    </dgm:pt>
    <dgm:pt modelId="{6D9B69B7-3020-4015-84D4-C9359FF5162B}" type="parTrans" cxnId="{C50B9355-62C3-4194-920C-705D3DCF32F8}">
      <dgm:prSet/>
      <dgm:spPr/>
      <dgm:t>
        <a:bodyPr/>
        <a:lstStyle/>
        <a:p>
          <a:endParaRPr lang="en-US"/>
        </a:p>
      </dgm:t>
    </dgm:pt>
    <dgm:pt modelId="{A964AFD0-1097-46C6-8FEF-82C7CE3B50D8}" type="sibTrans" cxnId="{C50B9355-62C3-4194-920C-705D3DCF32F8}">
      <dgm:prSet/>
      <dgm:spPr/>
      <dgm:t>
        <a:bodyPr/>
        <a:lstStyle/>
        <a:p>
          <a:endParaRPr lang="en-US"/>
        </a:p>
      </dgm:t>
    </dgm:pt>
    <dgm:pt modelId="{DEAEE3B6-AAA6-4BA8-A4BD-25E853C867D7}">
      <dgm:prSet/>
      <dgm:spPr/>
      <dgm:t>
        <a:bodyPr/>
        <a:lstStyle/>
        <a:p>
          <a:r>
            <a:rPr lang="en-US"/>
            <a:t>Probation</a:t>
          </a:r>
        </a:p>
      </dgm:t>
    </dgm:pt>
    <dgm:pt modelId="{AB60F812-7C5D-4036-8A40-D4C320E28187}" type="parTrans" cxnId="{79D4A961-DAF4-4152-A34F-3166D5377736}">
      <dgm:prSet/>
      <dgm:spPr/>
      <dgm:t>
        <a:bodyPr/>
        <a:lstStyle/>
        <a:p>
          <a:endParaRPr lang="en-US"/>
        </a:p>
      </dgm:t>
    </dgm:pt>
    <dgm:pt modelId="{30586FE2-1D67-4F33-A276-A4EBC0519856}" type="sibTrans" cxnId="{79D4A961-DAF4-4152-A34F-3166D5377736}">
      <dgm:prSet/>
      <dgm:spPr/>
      <dgm:t>
        <a:bodyPr/>
        <a:lstStyle/>
        <a:p>
          <a:endParaRPr lang="en-US"/>
        </a:p>
      </dgm:t>
    </dgm:pt>
    <dgm:pt modelId="{14F3E0FC-B0E4-4028-B97D-33FBAFCE7869}">
      <dgm:prSet/>
      <dgm:spPr/>
      <dgm:t>
        <a:bodyPr/>
        <a:lstStyle/>
        <a:p>
          <a:r>
            <a:rPr lang="en-US"/>
            <a:t>Jail</a:t>
          </a:r>
        </a:p>
      </dgm:t>
    </dgm:pt>
    <dgm:pt modelId="{9D232396-C462-473E-AD05-E9A0BC717984}" type="parTrans" cxnId="{773F1B24-8596-4175-B8D4-3797542AE347}">
      <dgm:prSet/>
      <dgm:spPr/>
      <dgm:t>
        <a:bodyPr/>
        <a:lstStyle/>
        <a:p>
          <a:endParaRPr lang="en-US"/>
        </a:p>
      </dgm:t>
    </dgm:pt>
    <dgm:pt modelId="{0C2571B6-3059-49D9-B1A2-4C2D57B777E4}" type="sibTrans" cxnId="{773F1B24-8596-4175-B8D4-3797542AE347}">
      <dgm:prSet/>
      <dgm:spPr/>
      <dgm:t>
        <a:bodyPr/>
        <a:lstStyle/>
        <a:p>
          <a:endParaRPr lang="en-US"/>
        </a:p>
      </dgm:t>
    </dgm:pt>
    <dgm:pt modelId="{9987C9C4-2D3A-4CF1-931E-4DBC177499AD}" type="pres">
      <dgm:prSet presAssocID="{94390771-0986-4823-A7B6-000DFF4005E5}" presName="outerComposite" presStyleCnt="0">
        <dgm:presLayoutVars>
          <dgm:chMax val="5"/>
          <dgm:dir/>
          <dgm:resizeHandles val="exact"/>
        </dgm:presLayoutVars>
      </dgm:prSet>
      <dgm:spPr/>
    </dgm:pt>
    <dgm:pt modelId="{9E594869-A9CC-4940-9D12-A38D807CC2B0}" type="pres">
      <dgm:prSet presAssocID="{94390771-0986-4823-A7B6-000DFF4005E5}" presName="dummyMaxCanvas" presStyleCnt="0">
        <dgm:presLayoutVars/>
      </dgm:prSet>
      <dgm:spPr/>
    </dgm:pt>
    <dgm:pt modelId="{80A45633-9A76-4745-A654-1A50CE032E5D}" type="pres">
      <dgm:prSet presAssocID="{94390771-0986-4823-A7B6-000DFF4005E5}" presName="FourNodes_1" presStyleLbl="node1" presStyleIdx="0" presStyleCnt="4">
        <dgm:presLayoutVars>
          <dgm:bulletEnabled val="1"/>
        </dgm:presLayoutVars>
      </dgm:prSet>
      <dgm:spPr/>
    </dgm:pt>
    <dgm:pt modelId="{AED06BAD-9446-496E-A08A-01A4F3BDBAD6}" type="pres">
      <dgm:prSet presAssocID="{94390771-0986-4823-A7B6-000DFF4005E5}" presName="FourNodes_2" presStyleLbl="node1" presStyleIdx="1" presStyleCnt="4">
        <dgm:presLayoutVars>
          <dgm:bulletEnabled val="1"/>
        </dgm:presLayoutVars>
      </dgm:prSet>
      <dgm:spPr/>
    </dgm:pt>
    <dgm:pt modelId="{334BB528-B264-4046-9008-92FE9E804EEE}" type="pres">
      <dgm:prSet presAssocID="{94390771-0986-4823-A7B6-000DFF4005E5}" presName="FourNodes_3" presStyleLbl="node1" presStyleIdx="2" presStyleCnt="4">
        <dgm:presLayoutVars>
          <dgm:bulletEnabled val="1"/>
        </dgm:presLayoutVars>
      </dgm:prSet>
      <dgm:spPr/>
    </dgm:pt>
    <dgm:pt modelId="{386E378B-FBDF-4DFB-9FB2-6C9803F933B7}" type="pres">
      <dgm:prSet presAssocID="{94390771-0986-4823-A7B6-000DFF4005E5}" presName="FourNodes_4" presStyleLbl="node1" presStyleIdx="3" presStyleCnt="4">
        <dgm:presLayoutVars>
          <dgm:bulletEnabled val="1"/>
        </dgm:presLayoutVars>
      </dgm:prSet>
      <dgm:spPr/>
    </dgm:pt>
    <dgm:pt modelId="{577C6DAA-1DE9-479B-BEEB-7FDE388D1A64}" type="pres">
      <dgm:prSet presAssocID="{94390771-0986-4823-A7B6-000DFF4005E5}" presName="FourConn_1-2" presStyleLbl="fgAccFollowNode1" presStyleIdx="0" presStyleCnt="3">
        <dgm:presLayoutVars>
          <dgm:bulletEnabled val="1"/>
        </dgm:presLayoutVars>
      </dgm:prSet>
      <dgm:spPr/>
    </dgm:pt>
    <dgm:pt modelId="{7696F898-45C9-4A6F-B17C-41FC9A2715C7}" type="pres">
      <dgm:prSet presAssocID="{94390771-0986-4823-A7B6-000DFF4005E5}" presName="FourConn_2-3" presStyleLbl="fgAccFollowNode1" presStyleIdx="1" presStyleCnt="3">
        <dgm:presLayoutVars>
          <dgm:bulletEnabled val="1"/>
        </dgm:presLayoutVars>
      </dgm:prSet>
      <dgm:spPr/>
    </dgm:pt>
    <dgm:pt modelId="{D4F7EEE9-75F8-4287-93F8-336375D68BEB}" type="pres">
      <dgm:prSet presAssocID="{94390771-0986-4823-A7B6-000DFF4005E5}" presName="FourConn_3-4" presStyleLbl="fgAccFollowNode1" presStyleIdx="2" presStyleCnt="3">
        <dgm:presLayoutVars>
          <dgm:bulletEnabled val="1"/>
        </dgm:presLayoutVars>
      </dgm:prSet>
      <dgm:spPr/>
    </dgm:pt>
    <dgm:pt modelId="{EFC5D6E2-9C7F-499F-91D5-73BA7C6C380D}" type="pres">
      <dgm:prSet presAssocID="{94390771-0986-4823-A7B6-000DFF4005E5}" presName="FourNodes_1_text" presStyleLbl="node1" presStyleIdx="3" presStyleCnt="4">
        <dgm:presLayoutVars>
          <dgm:bulletEnabled val="1"/>
        </dgm:presLayoutVars>
      </dgm:prSet>
      <dgm:spPr/>
    </dgm:pt>
    <dgm:pt modelId="{C26C0D69-BF73-4369-8ADE-CA94F8A5B928}" type="pres">
      <dgm:prSet presAssocID="{94390771-0986-4823-A7B6-000DFF4005E5}" presName="FourNodes_2_text" presStyleLbl="node1" presStyleIdx="3" presStyleCnt="4">
        <dgm:presLayoutVars>
          <dgm:bulletEnabled val="1"/>
        </dgm:presLayoutVars>
      </dgm:prSet>
      <dgm:spPr/>
    </dgm:pt>
    <dgm:pt modelId="{2DFBE76B-1498-40DD-B4A3-03DEA94B1BED}" type="pres">
      <dgm:prSet presAssocID="{94390771-0986-4823-A7B6-000DFF4005E5}" presName="FourNodes_3_text" presStyleLbl="node1" presStyleIdx="3" presStyleCnt="4">
        <dgm:presLayoutVars>
          <dgm:bulletEnabled val="1"/>
        </dgm:presLayoutVars>
      </dgm:prSet>
      <dgm:spPr/>
    </dgm:pt>
    <dgm:pt modelId="{7A3B78E8-DDF0-4D46-B1B0-00FD462AAE68}" type="pres">
      <dgm:prSet presAssocID="{94390771-0986-4823-A7B6-000DFF4005E5}" presName="FourNodes_4_text" presStyleLbl="node1" presStyleIdx="3" presStyleCnt="4">
        <dgm:presLayoutVars>
          <dgm:bulletEnabled val="1"/>
        </dgm:presLayoutVars>
      </dgm:prSet>
      <dgm:spPr/>
    </dgm:pt>
  </dgm:ptLst>
  <dgm:cxnLst>
    <dgm:cxn modelId="{CC428C00-500E-4253-A3F3-E9ACEF6D9A05}" type="presOf" srcId="{A964AFD0-1097-46C6-8FEF-82C7CE3B50D8}" destId="{7696F898-45C9-4A6F-B17C-41FC9A2715C7}" srcOrd="0" destOrd="0" presId="urn:microsoft.com/office/officeart/2005/8/layout/vProcess5"/>
    <dgm:cxn modelId="{24EB1002-1FB8-4BCB-A320-055845DFAAF6}" type="presOf" srcId="{30586FE2-1D67-4F33-A276-A4EBC0519856}" destId="{D4F7EEE9-75F8-4287-93F8-336375D68BEB}" srcOrd="0" destOrd="0" presId="urn:microsoft.com/office/officeart/2005/8/layout/vProcess5"/>
    <dgm:cxn modelId="{16CABF12-0380-4F52-B667-AB0E360717E0}" type="presOf" srcId="{14F3E0FC-B0E4-4028-B97D-33FBAFCE7869}" destId="{386E378B-FBDF-4DFB-9FB2-6C9803F933B7}" srcOrd="0" destOrd="0" presId="urn:microsoft.com/office/officeart/2005/8/layout/vProcess5"/>
    <dgm:cxn modelId="{B8696B1E-3371-4E82-B8C3-12AAC4AFC33F}" type="presOf" srcId="{DEAEE3B6-AAA6-4BA8-A4BD-25E853C867D7}" destId="{334BB528-B264-4046-9008-92FE9E804EEE}" srcOrd="0" destOrd="0" presId="urn:microsoft.com/office/officeart/2005/8/layout/vProcess5"/>
    <dgm:cxn modelId="{773F1B24-8596-4175-B8D4-3797542AE347}" srcId="{94390771-0986-4823-A7B6-000DFF4005E5}" destId="{14F3E0FC-B0E4-4028-B97D-33FBAFCE7869}" srcOrd="3" destOrd="0" parTransId="{9D232396-C462-473E-AD05-E9A0BC717984}" sibTransId="{0C2571B6-3059-49D9-B1A2-4C2D57B777E4}"/>
    <dgm:cxn modelId="{0B8E9F2C-021A-4EE8-8475-E1D04E7AA51F}" type="presOf" srcId="{14F3E0FC-B0E4-4028-B97D-33FBAFCE7869}" destId="{7A3B78E8-DDF0-4D46-B1B0-00FD462AAE68}" srcOrd="1" destOrd="0" presId="urn:microsoft.com/office/officeart/2005/8/layout/vProcess5"/>
    <dgm:cxn modelId="{C1F92E40-A739-4E8E-8FA6-047D1E444CF6}" type="presOf" srcId="{DEAEE3B6-AAA6-4BA8-A4BD-25E853C867D7}" destId="{2DFBE76B-1498-40DD-B4A3-03DEA94B1BED}" srcOrd="1" destOrd="0" presId="urn:microsoft.com/office/officeart/2005/8/layout/vProcess5"/>
    <dgm:cxn modelId="{79D4A961-DAF4-4152-A34F-3166D5377736}" srcId="{94390771-0986-4823-A7B6-000DFF4005E5}" destId="{DEAEE3B6-AAA6-4BA8-A4BD-25E853C867D7}" srcOrd="2" destOrd="0" parTransId="{AB60F812-7C5D-4036-8A40-D4C320E28187}" sibTransId="{30586FE2-1D67-4F33-A276-A4EBC0519856}"/>
    <dgm:cxn modelId="{8B1C1050-4122-4C76-A6AD-A85359ED2CEB}" type="presOf" srcId="{5B4181EE-CA05-4E9B-ACBD-C5AF22C3F558}" destId="{C26C0D69-BF73-4369-8ADE-CA94F8A5B928}" srcOrd="1" destOrd="0" presId="urn:microsoft.com/office/officeart/2005/8/layout/vProcess5"/>
    <dgm:cxn modelId="{C272A373-CEEE-4CB5-86B6-AC77C01EC458}" srcId="{94390771-0986-4823-A7B6-000DFF4005E5}" destId="{7D72B7C1-046D-4179-BE3F-D6612C499C9E}" srcOrd="0" destOrd="0" parTransId="{DE659C2A-D466-4C66-BB11-B05287EC9242}" sibTransId="{A822FA4B-F62B-4390-8D9B-6A9D509EBDD8}"/>
    <dgm:cxn modelId="{C50B9355-62C3-4194-920C-705D3DCF32F8}" srcId="{94390771-0986-4823-A7B6-000DFF4005E5}" destId="{5B4181EE-CA05-4E9B-ACBD-C5AF22C3F558}" srcOrd="1" destOrd="0" parTransId="{6D9B69B7-3020-4015-84D4-C9359FF5162B}" sibTransId="{A964AFD0-1097-46C6-8FEF-82C7CE3B50D8}"/>
    <dgm:cxn modelId="{DCDEE388-BFBA-48E3-BEB0-6EE1173BDAC0}" type="presOf" srcId="{7D72B7C1-046D-4179-BE3F-D6612C499C9E}" destId="{80A45633-9A76-4745-A654-1A50CE032E5D}" srcOrd="0" destOrd="0" presId="urn:microsoft.com/office/officeart/2005/8/layout/vProcess5"/>
    <dgm:cxn modelId="{BC33BBAB-CB08-4173-833A-4AC4F9B39955}" type="presOf" srcId="{7D72B7C1-046D-4179-BE3F-D6612C499C9E}" destId="{EFC5D6E2-9C7F-499F-91D5-73BA7C6C380D}" srcOrd="1" destOrd="0" presId="urn:microsoft.com/office/officeart/2005/8/layout/vProcess5"/>
    <dgm:cxn modelId="{DBAAB7B0-53FF-4679-B91C-D700B7E71859}" type="presOf" srcId="{5B4181EE-CA05-4E9B-ACBD-C5AF22C3F558}" destId="{AED06BAD-9446-496E-A08A-01A4F3BDBAD6}" srcOrd="0" destOrd="0" presId="urn:microsoft.com/office/officeart/2005/8/layout/vProcess5"/>
    <dgm:cxn modelId="{8DE8B3BA-4F9F-4B60-A2E8-C4B90B1A8683}" type="presOf" srcId="{A822FA4B-F62B-4390-8D9B-6A9D509EBDD8}" destId="{577C6DAA-1DE9-479B-BEEB-7FDE388D1A64}" srcOrd="0" destOrd="0" presId="urn:microsoft.com/office/officeart/2005/8/layout/vProcess5"/>
    <dgm:cxn modelId="{D27FA8D8-B950-46C0-9A0D-D728B402D397}" type="presOf" srcId="{94390771-0986-4823-A7B6-000DFF4005E5}" destId="{9987C9C4-2D3A-4CF1-931E-4DBC177499AD}" srcOrd="0" destOrd="0" presId="urn:microsoft.com/office/officeart/2005/8/layout/vProcess5"/>
    <dgm:cxn modelId="{6EEF9C83-A017-49EA-A766-6684458F4320}" type="presParOf" srcId="{9987C9C4-2D3A-4CF1-931E-4DBC177499AD}" destId="{9E594869-A9CC-4940-9D12-A38D807CC2B0}" srcOrd="0" destOrd="0" presId="urn:microsoft.com/office/officeart/2005/8/layout/vProcess5"/>
    <dgm:cxn modelId="{2E0B64BB-462C-4841-881B-17AAD4F9973C}" type="presParOf" srcId="{9987C9C4-2D3A-4CF1-931E-4DBC177499AD}" destId="{80A45633-9A76-4745-A654-1A50CE032E5D}" srcOrd="1" destOrd="0" presId="urn:microsoft.com/office/officeart/2005/8/layout/vProcess5"/>
    <dgm:cxn modelId="{035B9058-792E-4D6A-9E67-83498D16D03A}" type="presParOf" srcId="{9987C9C4-2D3A-4CF1-931E-4DBC177499AD}" destId="{AED06BAD-9446-496E-A08A-01A4F3BDBAD6}" srcOrd="2" destOrd="0" presId="urn:microsoft.com/office/officeart/2005/8/layout/vProcess5"/>
    <dgm:cxn modelId="{681FF680-E973-4E14-A584-7843AD14E183}" type="presParOf" srcId="{9987C9C4-2D3A-4CF1-931E-4DBC177499AD}" destId="{334BB528-B264-4046-9008-92FE9E804EEE}" srcOrd="3" destOrd="0" presId="urn:microsoft.com/office/officeart/2005/8/layout/vProcess5"/>
    <dgm:cxn modelId="{6814D864-A30F-4535-BD33-0DE092F8F129}" type="presParOf" srcId="{9987C9C4-2D3A-4CF1-931E-4DBC177499AD}" destId="{386E378B-FBDF-4DFB-9FB2-6C9803F933B7}" srcOrd="4" destOrd="0" presId="urn:microsoft.com/office/officeart/2005/8/layout/vProcess5"/>
    <dgm:cxn modelId="{1C2940B4-491C-43D0-9053-16E5F46A9910}" type="presParOf" srcId="{9987C9C4-2D3A-4CF1-931E-4DBC177499AD}" destId="{577C6DAA-1DE9-479B-BEEB-7FDE388D1A64}" srcOrd="5" destOrd="0" presId="urn:microsoft.com/office/officeart/2005/8/layout/vProcess5"/>
    <dgm:cxn modelId="{C88646E8-C32E-4295-9440-7EBD4DFB416C}" type="presParOf" srcId="{9987C9C4-2D3A-4CF1-931E-4DBC177499AD}" destId="{7696F898-45C9-4A6F-B17C-41FC9A2715C7}" srcOrd="6" destOrd="0" presId="urn:microsoft.com/office/officeart/2005/8/layout/vProcess5"/>
    <dgm:cxn modelId="{66D6F6EA-8D46-4CF1-BE42-422F197F2A93}" type="presParOf" srcId="{9987C9C4-2D3A-4CF1-931E-4DBC177499AD}" destId="{D4F7EEE9-75F8-4287-93F8-336375D68BEB}" srcOrd="7" destOrd="0" presId="urn:microsoft.com/office/officeart/2005/8/layout/vProcess5"/>
    <dgm:cxn modelId="{F150B42A-6262-490F-9704-290583DCEC7C}" type="presParOf" srcId="{9987C9C4-2D3A-4CF1-931E-4DBC177499AD}" destId="{EFC5D6E2-9C7F-499F-91D5-73BA7C6C380D}" srcOrd="8" destOrd="0" presId="urn:microsoft.com/office/officeart/2005/8/layout/vProcess5"/>
    <dgm:cxn modelId="{B13A5B19-80F7-4A25-BAB7-0515EE5C169A}" type="presParOf" srcId="{9987C9C4-2D3A-4CF1-931E-4DBC177499AD}" destId="{C26C0D69-BF73-4369-8ADE-CA94F8A5B928}" srcOrd="9" destOrd="0" presId="urn:microsoft.com/office/officeart/2005/8/layout/vProcess5"/>
    <dgm:cxn modelId="{9A215676-2E91-444C-B972-6B0382C409C5}" type="presParOf" srcId="{9987C9C4-2D3A-4CF1-931E-4DBC177499AD}" destId="{2DFBE76B-1498-40DD-B4A3-03DEA94B1BED}" srcOrd="10" destOrd="0" presId="urn:microsoft.com/office/officeart/2005/8/layout/vProcess5"/>
    <dgm:cxn modelId="{64F3DA32-3DD2-43E5-A82A-CB6C66AB6C3B}" type="presParOf" srcId="{9987C9C4-2D3A-4CF1-931E-4DBC177499AD}" destId="{7A3B78E8-DDF0-4D46-B1B0-00FD462AAE68}"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371F5D8-C970-4081-99CC-11C26184AD36}"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F347E0FF-6823-4D1C-BCAF-935D86E06220}">
      <dgm:prSet/>
      <dgm:spPr/>
      <dgm:t>
        <a:bodyPr/>
        <a:lstStyle/>
        <a:p>
          <a:pPr>
            <a:defRPr cap="all"/>
          </a:pPr>
          <a:r>
            <a:rPr lang="en-US" dirty="0"/>
            <a:t>outreach</a:t>
          </a:r>
        </a:p>
      </dgm:t>
    </dgm:pt>
    <dgm:pt modelId="{6A4E7345-016A-451E-9DA5-A3CD50DE31D2}" type="parTrans" cxnId="{71E799B8-6582-478C-B6CE-AE2E8E111B4A}">
      <dgm:prSet/>
      <dgm:spPr/>
      <dgm:t>
        <a:bodyPr/>
        <a:lstStyle/>
        <a:p>
          <a:endParaRPr lang="en-US"/>
        </a:p>
      </dgm:t>
    </dgm:pt>
    <dgm:pt modelId="{87C96E22-9252-4481-872E-373C29657300}" type="sibTrans" cxnId="{71E799B8-6582-478C-B6CE-AE2E8E111B4A}">
      <dgm:prSet/>
      <dgm:spPr/>
      <dgm:t>
        <a:bodyPr/>
        <a:lstStyle/>
        <a:p>
          <a:endParaRPr lang="en-US"/>
        </a:p>
      </dgm:t>
    </dgm:pt>
    <dgm:pt modelId="{22AC6FCB-BEF2-4209-9F2F-49932BF8E504}">
      <dgm:prSet/>
      <dgm:spPr/>
      <dgm:t>
        <a:bodyPr/>
        <a:lstStyle/>
        <a:p>
          <a:pPr>
            <a:defRPr cap="all"/>
          </a:pPr>
          <a:r>
            <a:rPr lang="en-US" dirty="0"/>
            <a:t>Assessment </a:t>
          </a:r>
        </a:p>
      </dgm:t>
    </dgm:pt>
    <dgm:pt modelId="{1F78976B-01C4-4242-9C33-9595C5D2CE38}" type="parTrans" cxnId="{413DC509-20AF-4775-BE8A-98AA0BAEC9E7}">
      <dgm:prSet/>
      <dgm:spPr/>
      <dgm:t>
        <a:bodyPr/>
        <a:lstStyle/>
        <a:p>
          <a:endParaRPr lang="en-US"/>
        </a:p>
      </dgm:t>
    </dgm:pt>
    <dgm:pt modelId="{250515AB-2CAA-45B8-B355-E1B3A23ADA47}" type="sibTrans" cxnId="{413DC509-20AF-4775-BE8A-98AA0BAEC9E7}">
      <dgm:prSet/>
      <dgm:spPr/>
      <dgm:t>
        <a:bodyPr/>
        <a:lstStyle/>
        <a:p>
          <a:endParaRPr lang="en-US"/>
        </a:p>
      </dgm:t>
    </dgm:pt>
    <dgm:pt modelId="{D66BB5F8-C008-4C0F-A624-2817C2305C31}">
      <dgm:prSet/>
      <dgm:spPr/>
      <dgm:t>
        <a:bodyPr/>
        <a:lstStyle/>
        <a:p>
          <a:pPr>
            <a:defRPr cap="all"/>
          </a:pPr>
          <a:r>
            <a:rPr lang="en-US" dirty="0"/>
            <a:t>Treatment</a:t>
          </a:r>
        </a:p>
      </dgm:t>
    </dgm:pt>
    <dgm:pt modelId="{8D1C3EF7-D2B6-42FB-9440-AB3696EF782D}" type="parTrans" cxnId="{1FD3C6DC-C149-4223-AEA9-F10984D38BBB}">
      <dgm:prSet/>
      <dgm:spPr/>
      <dgm:t>
        <a:bodyPr/>
        <a:lstStyle/>
        <a:p>
          <a:endParaRPr lang="en-US"/>
        </a:p>
      </dgm:t>
    </dgm:pt>
    <dgm:pt modelId="{B0B395CE-23BB-41D7-B4CD-4CEF7CEE9EA6}" type="sibTrans" cxnId="{1FD3C6DC-C149-4223-AEA9-F10984D38BBB}">
      <dgm:prSet/>
      <dgm:spPr/>
      <dgm:t>
        <a:bodyPr/>
        <a:lstStyle/>
        <a:p>
          <a:endParaRPr lang="en-US"/>
        </a:p>
      </dgm:t>
    </dgm:pt>
    <dgm:pt modelId="{F8BA7B3B-ECAD-40CF-87D8-530A7148CE46}">
      <dgm:prSet/>
      <dgm:spPr/>
      <dgm:t>
        <a:bodyPr/>
        <a:lstStyle/>
        <a:p>
          <a:pPr>
            <a:defRPr cap="all"/>
          </a:pPr>
          <a:r>
            <a:rPr lang="en-US" dirty="0"/>
            <a:t>Support &amp; Engagement </a:t>
          </a:r>
        </a:p>
      </dgm:t>
    </dgm:pt>
    <dgm:pt modelId="{B6C84401-4F63-47AD-91A2-078CD111108D}" type="parTrans" cxnId="{4C38D5D8-6209-4256-BAE0-EE3C86B5844B}">
      <dgm:prSet/>
      <dgm:spPr/>
      <dgm:t>
        <a:bodyPr/>
        <a:lstStyle/>
        <a:p>
          <a:endParaRPr lang="en-US"/>
        </a:p>
      </dgm:t>
    </dgm:pt>
    <dgm:pt modelId="{47AB80E7-C643-4D54-B04D-7BB57366DD2F}" type="sibTrans" cxnId="{4C38D5D8-6209-4256-BAE0-EE3C86B5844B}">
      <dgm:prSet/>
      <dgm:spPr/>
      <dgm:t>
        <a:bodyPr/>
        <a:lstStyle/>
        <a:p>
          <a:endParaRPr lang="en-US"/>
        </a:p>
      </dgm:t>
    </dgm:pt>
    <dgm:pt modelId="{129F6561-54F1-40E2-BD79-BDA8B38E5E37}" type="pres">
      <dgm:prSet presAssocID="{B371F5D8-C970-4081-99CC-11C26184AD36}" presName="root" presStyleCnt="0">
        <dgm:presLayoutVars>
          <dgm:dir/>
          <dgm:resizeHandles val="exact"/>
        </dgm:presLayoutVars>
      </dgm:prSet>
      <dgm:spPr/>
    </dgm:pt>
    <dgm:pt modelId="{C6040488-90D4-42D6-8FE0-7FFF9EC794D8}" type="pres">
      <dgm:prSet presAssocID="{F347E0FF-6823-4D1C-BCAF-935D86E06220}" presName="compNode" presStyleCnt="0"/>
      <dgm:spPr/>
    </dgm:pt>
    <dgm:pt modelId="{86F32938-4156-4B32-AD44-45C13F29E5FE}" type="pres">
      <dgm:prSet presAssocID="{F347E0FF-6823-4D1C-BCAF-935D86E06220}" presName="iconBgRect" presStyleLbl="bgShp" presStyleIdx="0" presStyleCnt="4"/>
      <dgm:spPr>
        <a:solidFill>
          <a:schemeClr val="accent2">
            <a:lumMod val="75000"/>
          </a:schemeClr>
        </a:solidFill>
      </dgm:spPr>
    </dgm:pt>
    <dgm:pt modelId="{EA446EF5-7693-42CD-A556-A63EC480AF60}" type="pres">
      <dgm:prSet presAssocID="{F347E0FF-6823-4D1C-BCAF-935D86E0622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gaphone"/>
        </a:ext>
      </dgm:extLst>
    </dgm:pt>
    <dgm:pt modelId="{EF9EAA32-C4EE-4C6A-B547-5295128B2259}" type="pres">
      <dgm:prSet presAssocID="{F347E0FF-6823-4D1C-BCAF-935D86E06220}" presName="spaceRect" presStyleCnt="0"/>
      <dgm:spPr/>
    </dgm:pt>
    <dgm:pt modelId="{930EA2CF-985C-4986-ACC8-2E41F6268925}" type="pres">
      <dgm:prSet presAssocID="{F347E0FF-6823-4D1C-BCAF-935D86E06220}" presName="textRect" presStyleLbl="revTx" presStyleIdx="0" presStyleCnt="4">
        <dgm:presLayoutVars>
          <dgm:chMax val="1"/>
          <dgm:chPref val="1"/>
        </dgm:presLayoutVars>
      </dgm:prSet>
      <dgm:spPr/>
    </dgm:pt>
    <dgm:pt modelId="{EBFAFA06-012F-4FB4-9774-1DF0D66448AD}" type="pres">
      <dgm:prSet presAssocID="{87C96E22-9252-4481-872E-373C29657300}" presName="sibTrans" presStyleCnt="0"/>
      <dgm:spPr/>
    </dgm:pt>
    <dgm:pt modelId="{FFF4CB7B-145F-497D-8375-8E3A484B5130}" type="pres">
      <dgm:prSet presAssocID="{22AC6FCB-BEF2-4209-9F2F-49932BF8E504}" presName="compNode" presStyleCnt="0"/>
      <dgm:spPr/>
    </dgm:pt>
    <dgm:pt modelId="{89AACC35-3F2E-4EA3-AF7A-7504C4E6DD2F}" type="pres">
      <dgm:prSet presAssocID="{22AC6FCB-BEF2-4209-9F2F-49932BF8E504}" presName="iconBgRect" presStyleLbl="bgShp" presStyleIdx="1" presStyleCnt="4"/>
      <dgm:spPr>
        <a:solidFill>
          <a:schemeClr val="accent2"/>
        </a:solidFill>
      </dgm:spPr>
    </dgm:pt>
    <dgm:pt modelId="{92333B35-A435-43E0-B85C-C699F1F9C67F}" type="pres">
      <dgm:prSet presAssocID="{22AC6FCB-BEF2-4209-9F2F-49932BF8E504}"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Clipboard Checked with solid fill"/>
        </a:ext>
      </dgm:extLst>
    </dgm:pt>
    <dgm:pt modelId="{CDCF5511-E243-4617-ABFB-8D9E6C708CE3}" type="pres">
      <dgm:prSet presAssocID="{22AC6FCB-BEF2-4209-9F2F-49932BF8E504}" presName="spaceRect" presStyleCnt="0"/>
      <dgm:spPr/>
    </dgm:pt>
    <dgm:pt modelId="{43DDB533-A415-4810-AF3F-C14FD73618DB}" type="pres">
      <dgm:prSet presAssocID="{22AC6FCB-BEF2-4209-9F2F-49932BF8E504}" presName="textRect" presStyleLbl="revTx" presStyleIdx="1" presStyleCnt="4">
        <dgm:presLayoutVars>
          <dgm:chMax val="1"/>
          <dgm:chPref val="1"/>
        </dgm:presLayoutVars>
      </dgm:prSet>
      <dgm:spPr/>
    </dgm:pt>
    <dgm:pt modelId="{11ACF8AB-66D3-4B1F-BA6E-0A1B30DA0884}" type="pres">
      <dgm:prSet presAssocID="{250515AB-2CAA-45B8-B355-E1B3A23ADA47}" presName="sibTrans" presStyleCnt="0"/>
      <dgm:spPr/>
    </dgm:pt>
    <dgm:pt modelId="{ECB26B54-AE8F-4A78-B23D-BD0632A686E3}" type="pres">
      <dgm:prSet presAssocID="{D66BB5F8-C008-4C0F-A624-2817C2305C31}" presName="compNode" presStyleCnt="0"/>
      <dgm:spPr/>
    </dgm:pt>
    <dgm:pt modelId="{22AD38FC-D0B3-4834-86BF-B3CE2B5E4DA8}" type="pres">
      <dgm:prSet presAssocID="{D66BB5F8-C008-4C0F-A624-2817C2305C31}" presName="iconBgRect" presStyleLbl="bgShp" presStyleIdx="2" presStyleCnt="4" custLinFactNeighborX="-4796" custLinFactNeighborY="-561"/>
      <dgm:spPr>
        <a:solidFill>
          <a:schemeClr val="tx2">
            <a:lumMod val="60000"/>
            <a:lumOff val="40000"/>
          </a:schemeClr>
        </a:solidFill>
      </dgm:spPr>
    </dgm:pt>
    <dgm:pt modelId="{78EAB9EB-95B2-4070-B601-23509463CBD8}" type="pres">
      <dgm:prSet presAssocID="{D66BB5F8-C008-4C0F-A624-2817C2305C31}" presName="iconRect" presStyleLbl="node1" presStyleIdx="2" presStyleCnt="4" custLinFactNeighborX="-8695" custLinFactNeighborY="-977"/>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User outline"/>
        </a:ext>
      </dgm:extLst>
    </dgm:pt>
    <dgm:pt modelId="{3EF1E661-13FE-4E2A-B95A-3C1492EDCC76}" type="pres">
      <dgm:prSet presAssocID="{D66BB5F8-C008-4C0F-A624-2817C2305C31}" presName="spaceRect" presStyleCnt="0"/>
      <dgm:spPr/>
    </dgm:pt>
    <dgm:pt modelId="{707A9514-31C6-4CB1-9A11-4C21497BE8D3}" type="pres">
      <dgm:prSet presAssocID="{D66BB5F8-C008-4C0F-A624-2817C2305C31}" presName="textRect" presStyleLbl="revTx" presStyleIdx="2" presStyleCnt="4">
        <dgm:presLayoutVars>
          <dgm:chMax val="1"/>
          <dgm:chPref val="1"/>
        </dgm:presLayoutVars>
      </dgm:prSet>
      <dgm:spPr/>
    </dgm:pt>
    <dgm:pt modelId="{045F2A15-FA03-46BD-A423-718426AD1202}" type="pres">
      <dgm:prSet presAssocID="{B0B395CE-23BB-41D7-B4CD-4CEF7CEE9EA6}" presName="sibTrans" presStyleCnt="0"/>
      <dgm:spPr/>
    </dgm:pt>
    <dgm:pt modelId="{93AA9AC6-0BFF-4C90-9CA9-9967F6FAFE7E}" type="pres">
      <dgm:prSet presAssocID="{F8BA7B3B-ECAD-40CF-87D8-530A7148CE46}" presName="compNode" presStyleCnt="0"/>
      <dgm:spPr/>
    </dgm:pt>
    <dgm:pt modelId="{7273BEB6-FDA3-4509-BE6A-FF2C34E5576A}" type="pres">
      <dgm:prSet presAssocID="{F8BA7B3B-ECAD-40CF-87D8-530A7148CE46}" presName="iconBgRect" presStyleLbl="bgShp" presStyleIdx="3" presStyleCnt="4"/>
      <dgm:spPr>
        <a:solidFill>
          <a:schemeClr val="accent5"/>
        </a:solidFill>
      </dgm:spPr>
    </dgm:pt>
    <dgm:pt modelId="{053DD7C0-304F-4010-8B10-EDEB64C0AA93}" type="pres">
      <dgm:prSet presAssocID="{F8BA7B3B-ECAD-40CF-87D8-530A7148CE4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Open Hand"/>
        </a:ext>
      </dgm:extLst>
    </dgm:pt>
    <dgm:pt modelId="{8D859328-8C82-44DD-97E2-BD9EB475E97F}" type="pres">
      <dgm:prSet presAssocID="{F8BA7B3B-ECAD-40CF-87D8-530A7148CE46}" presName="spaceRect" presStyleCnt="0"/>
      <dgm:spPr/>
    </dgm:pt>
    <dgm:pt modelId="{F4FB7D8B-CE2E-45BC-91AD-5B3A8F6E1714}" type="pres">
      <dgm:prSet presAssocID="{F8BA7B3B-ECAD-40CF-87D8-530A7148CE46}" presName="textRect" presStyleLbl="revTx" presStyleIdx="3" presStyleCnt="4">
        <dgm:presLayoutVars>
          <dgm:chMax val="1"/>
          <dgm:chPref val="1"/>
        </dgm:presLayoutVars>
      </dgm:prSet>
      <dgm:spPr/>
    </dgm:pt>
  </dgm:ptLst>
  <dgm:cxnLst>
    <dgm:cxn modelId="{413DC509-20AF-4775-BE8A-98AA0BAEC9E7}" srcId="{B371F5D8-C970-4081-99CC-11C26184AD36}" destId="{22AC6FCB-BEF2-4209-9F2F-49932BF8E504}" srcOrd="1" destOrd="0" parTransId="{1F78976B-01C4-4242-9C33-9595C5D2CE38}" sibTransId="{250515AB-2CAA-45B8-B355-E1B3A23ADA47}"/>
    <dgm:cxn modelId="{BBC1AB3F-7D08-43CD-B2A7-0DBF890CF943}" type="presOf" srcId="{B371F5D8-C970-4081-99CC-11C26184AD36}" destId="{129F6561-54F1-40E2-BD79-BDA8B38E5E37}" srcOrd="0" destOrd="0" presId="urn:microsoft.com/office/officeart/2018/5/layout/IconCircleLabelList"/>
    <dgm:cxn modelId="{DC14F049-2A6C-4F4B-84E8-7D210D45BE56}" type="presOf" srcId="{D66BB5F8-C008-4C0F-A624-2817C2305C31}" destId="{707A9514-31C6-4CB1-9A11-4C21497BE8D3}" srcOrd="0" destOrd="0" presId="urn:microsoft.com/office/officeart/2018/5/layout/IconCircleLabelList"/>
    <dgm:cxn modelId="{C8736B6D-96B5-4B95-9EFE-F789766138B8}" type="presOf" srcId="{F8BA7B3B-ECAD-40CF-87D8-530A7148CE46}" destId="{F4FB7D8B-CE2E-45BC-91AD-5B3A8F6E1714}" srcOrd="0" destOrd="0" presId="urn:microsoft.com/office/officeart/2018/5/layout/IconCircleLabelList"/>
    <dgm:cxn modelId="{2FA82E99-1F8E-4474-90DB-DA4BDA5BA29C}" type="presOf" srcId="{F347E0FF-6823-4D1C-BCAF-935D86E06220}" destId="{930EA2CF-985C-4986-ACC8-2E41F6268925}" srcOrd="0" destOrd="0" presId="urn:microsoft.com/office/officeart/2018/5/layout/IconCircleLabelList"/>
    <dgm:cxn modelId="{71E799B8-6582-478C-B6CE-AE2E8E111B4A}" srcId="{B371F5D8-C970-4081-99CC-11C26184AD36}" destId="{F347E0FF-6823-4D1C-BCAF-935D86E06220}" srcOrd="0" destOrd="0" parTransId="{6A4E7345-016A-451E-9DA5-A3CD50DE31D2}" sibTransId="{87C96E22-9252-4481-872E-373C29657300}"/>
    <dgm:cxn modelId="{738B36BF-502E-4D49-917D-3E3EBF42B106}" type="presOf" srcId="{22AC6FCB-BEF2-4209-9F2F-49932BF8E504}" destId="{43DDB533-A415-4810-AF3F-C14FD73618DB}" srcOrd="0" destOrd="0" presId="urn:microsoft.com/office/officeart/2018/5/layout/IconCircleLabelList"/>
    <dgm:cxn modelId="{4C38D5D8-6209-4256-BAE0-EE3C86B5844B}" srcId="{B371F5D8-C970-4081-99CC-11C26184AD36}" destId="{F8BA7B3B-ECAD-40CF-87D8-530A7148CE46}" srcOrd="3" destOrd="0" parTransId="{B6C84401-4F63-47AD-91A2-078CD111108D}" sibTransId="{47AB80E7-C643-4D54-B04D-7BB57366DD2F}"/>
    <dgm:cxn modelId="{1FD3C6DC-C149-4223-AEA9-F10984D38BBB}" srcId="{B371F5D8-C970-4081-99CC-11C26184AD36}" destId="{D66BB5F8-C008-4C0F-A624-2817C2305C31}" srcOrd="2" destOrd="0" parTransId="{8D1C3EF7-D2B6-42FB-9440-AB3696EF782D}" sibTransId="{B0B395CE-23BB-41D7-B4CD-4CEF7CEE9EA6}"/>
    <dgm:cxn modelId="{3278FF87-55FB-4137-903F-0010E9FB43D7}" type="presParOf" srcId="{129F6561-54F1-40E2-BD79-BDA8B38E5E37}" destId="{C6040488-90D4-42D6-8FE0-7FFF9EC794D8}" srcOrd="0" destOrd="0" presId="urn:microsoft.com/office/officeart/2018/5/layout/IconCircleLabelList"/>
    <dgm:cxn modelId="{92808CEA-D990-4B90-8588-1BF77B0FEDD1}" type="presParOf" srcId="{C6040488-90D4-42D6-8FE0-7FFF9EC794D8}" destId="{86F32938-4156-4B32-AD44-45C13F29E5FE}" srcOrd="0" destOrd="0" presId="urn:microsoft.com/office/officeart/2018/5/layout/IconCircleLabelList"/>
    <dgm:cxn modelId="{7770E313-C484-45D7-A4A6-386D3F18B7F7}" type="presParOf" srcId="{C6040488-90D4-42D6-8FE0-7FFF9EC794D8}" destId="{EA446EF5-7693-42CD-A556-A63EC480AF60}" srcOrd="1" destOrd="0" presId="urn:microsoft.com/office/officeart/2018/5/layout/IconCircleLabelList"/>
    <dgm:cxn modelId="{FF0AF497-7BA8-448B-88FE-759DC0A1F7CE}" type="presParOf" srcId="{C6040488-90D4-42D6-8FE0-7FFF9EC794D8}" destId="{EF9EAA32-C4EE-4C6A-B547-5295128B2259}" srcOrd="2" destOrd="0" presId="urn:microsoft.com/office/officeart/2018/5/layout/IconCircleLabelList"/>
    <dgm:cxn modelId="{2CBB0D6D-25CE-472E-913C-D3DF9547E143}" type="presParOf" srcId="{C6040488-90D4-42D6-8FE0-7FFF9EC794D8}" destId="{930EA2CF-985C-4986-ACC8-2E41F6268925}" srcOrd="3" destOrd="0" presId="urn:microsoft.com/office/officeart/2018/5/layout/IconCircleLabelList"/>
    <dgm:cxn modelId="{9BB96166-4EB9-43F2-9FE9-539704034057}" type="presParOf" srcId="{129F6561-54F1-40E2-BD79-BDA8B38E5E37}" destId="{EBFAFA06-012F-4FB4-9774-1DF0D66448AD}" srcOrd="1" destOrd="0" presId="urn:microsoft.com/office/officeart/2018/5/layout/IconCircleLabelList"/>
    <dgm:cxn modelId="{748B6358-EDCB-403A-9A53-3572915B58BF}" type="presParOf" srcId="{129F6561-54F1-40E2-BD79-BDA8B38E5E37}" destId="{FFF4CB7B-145F-497D-8375-8E3A484B5130}" srcOrd="2" destOrd="0" presId="urn:microsoft.com/office/officeart/2018/5/layout/IconCircleLabelList"/>
    <dgm:cxn modelId="{C3D9F155-5FC0-4877-A73E-65EABE09E0C1}" type="presParOf" srcId="{FFF4CB7B-145F-497D-8375-8E3A484B5130}" destId="{89AACC35-3F2E-4EA3-AF7A-7504C4E6DD2F}" srcOrd="0" destOrd="0" presId="urn:microsoft.com/office/officeart/2018/5/layout/IconCircleLabelList"/>
    <dgm:cxn modelId="{E7C0BE40-EBED-405F-8896-61F87145BBDE}" type="presParOf" srcId="{FFF4CB7B-145F-497D-8375-8E3A484B5130}" destId="{92333B35-A435-43E0-B85C-C699F1F9C67F}" srcOrd="1" destOrd="0" presId="urn:microsoft.com/office/officeart/2018/5/layout/IconCircleLabelList"/>
    <dgm:cxn modelId="{F2712938-B6B0-43F5-8D2E-FC5982CE7432}" type="presParOf" srcId="{FFF4CB7B-145F-497D-8375-8E3A484B5130}" destId="{CDCF5511-E243-4617-ABFB-8D9E6C708CE3}" srcOrd="2" destOrd="0" presId="urn:microsoft.com/office/officeart/2018/5/layout/IconCircleLabelList"/>
    <dgm:cxn modelId="{69E5D977-CC50-4BDC-B9F6-551D2B6F2526}" type="presParOf" srcId="{FFF4CB7B-145F-497D-8375-8E3A484B5130}" destId="{43DDB533-A415-4810-AF3F-C14FD73618DB}" srcOrd="3" destOrd="0" presId="urn:microsoft.com/office/officeart/2018/5/layout/IconCircleLabelList"/>
    <dgm:cxn modelId="{F8869BC8-E907-40D3-AB78-D0ED35465977}" type="presParOf" srcId="{129F6561-54F1-40E2-BD79-BDA8B38E5E37}" destId="{11ACF8AB-66D3-4B1F-BA6E-0A1B30DA0884}" srcOrd="3" destOrd="0" presId="urn:microsoft.com/office/officeart/2018/5/layout/IconCircleLabelList"/>
    <dgm:cxn modelId="{0CF374DF-7517-4E76-869D-C5B434B4B143}" type="presParOf" srcId="{129F6561-54F1-40E2-BD79-BDA8B38E5E37}" destId="{ECB26B54-AE8F-4A78-B23D-BD0632A686E3}" srcOrd="4" destOrd="0" presId="urn:microsoft.com/office/officeart/2018/5/layout/IconCircleLabelList"/>
    <dgm:cxn modelId="{FF664FC8-E709-4BD1-B2D3-C45971CE8918}" type="presParOf" srcId="{ECB26B54-AE8F-4A78-B23D-BD0632A686E3}" destId="{22AD38FC-D0B3-4834-86BF-B3CE2B5E4DA8}" srcOrd="0" destOrd="0" presId="urn:microsoft.com/office/officeart/2018/5/layout/IconCircleLabelList"/>
    <dgm:cxn modelId="{DC4D9ED0-5CB7-4127-A2E3-73559438F915}" type="presParOf" srcId="{ECB26B54-AE8F-4A78-B23D-BD0632A686E3}" destId="{78EAB9EB-95B2-4070-B601-23509463CBD8}" srcOrd="1" destOrd="0" presId="urn:microsoft.com/office/officeart/2018/5/layout/IconCircleLabelList"/>
    <dgm:cxn modelId="{5B210267-4F44-4B28-9630-7BA236029F39}" type="presParOf" srcId="{ECB26B54-AE8F-4A78-B23D-BD0632A686E3}" destId="{3EF1E661-13FE-4E2A-B95A-3C1492EDCC76}" srcOrd="2" destOrd="0" presId="urn:microsoft.com/office/officeart/2018/5/layout/IconCircleLabelList"/>
    <dgm:cxn modelId="{FA7A7AC1-0E06-4CCD-AEEC-E42FB4C03991}" type="presParOf" srcId="{ECB26B54-AE8F-4A78-B23D-BD0632A686E3}" destId="{707A9514-31C6-4CB1-9A11-4C21497BE8D3}" srcOrd="3" destOrd="0" presId="urn:microsoft.com/office/officeart/2018/5/layout/IconCircleLabelList"/>
    <dgm:cxn modelId="{5F243BB7-B990-475E-8D18-5B42D519459D}" type="presParOf" srcId="{129F6561-54F1-40E2-BD79-BDA8B38E5E37}" destId="{045F2A15-FA03-46BD-A423-718426AD1202}" srcOrd="5" destOrd="0" presId="urn:microsoft.com/office/officeart/2018/5/layout/IconCircleLabelList"/>
    <dgm:cxn modelId="{E9C010AF-90FA-4C39-95A3-B54D309F18C3}" type="presParOf" srcId="{129F6561-54F1-40E2-BD79-BDA8B38E5E37}" destId="{93AA9AC6-0BFF-4C90-9CA9-9967F6FAFE7E}" srcOrd="6" destOrd="0" presId="urn:microsoft.com/office/officeart/2018/5/layout/IconCircleLabelList"/>
    <dgm:cxn modelId="{E441457F-AD4F-4D7E-A878-F122FD4B6D70}" type="presParOf" srcId="{93AA9AC6-0BFF-4C90-9CA9-9967F6FAFE7E}" destId="{7273BEB6-FDA3-4509-BE6A-FF2C34E5576A}" srcOrd="0" destOrd="0" presId="urn:microsoft.com/office/officeart/2018/5/layout/IconCircleLabelList"/>
    <dgm:cxn modelId="{158F2A9F-04E0-449F-BF66-6C4A7CB799EE}" type="presParOf" srcId="{93AA9AC6-0BFF-4C90-9CA9-9967F6FAFE7E}" destId="{053DD7C0-304F-4010-8B10-EDEB64C0AA93}" srcOrd="1" destOrd="0" presId="urn:microsoft.com/office/officeart/2018/5/layout/IconCircleLabelList"/>
    <dgm:cxn modelId="{E0BBAB9B-E20A-47E9-9726-4675E079392B}" type="presParOf" srcId="{93AA9AC6-0BFF-4C90-9CA9-9967F6FAFE7E}" destId="{8D859328-8C82-44DD-97E2-BD9EB475E97F}" srcOrd="2" destOrd="0" presId="urn:microsoft.com/office/officeart/2018/5/layout/IconCircleLabelList"/>
    <dgm:cxn modelId="{8FA9E02F-D322-4F72-A94F-8F9C3AB3A4D7}" type="presParOf" srcId="{93AA9AC6-0BFF-4C90-9CA9-9967F6FAFE7E}" destId="{F4FB7D8B-CE2E-45BC-91AD-5B3A8F6E1714}" srcOrd="3" destOrd="0" presId="urn:microsoft.com/office/officeart/2018/5/layout/IconCircleLabel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74984A5-D704-4545-AC53-C22B93A0F765}" type="doc">
      <dgm:prSet loTypeId="urn:microsoft.com/office/officeart/2005/8/layout/venn3" loCatId="relationship" qsTypeId="urn:microsoft.com/office/officeart/2005/8/quickstyle/simple1" qsCatId="simple" csTypeId="urn:microsoft.com/office/officeart/2005/8/colors/colorful1" csCatId="colorful" phldr="1"/>
      <dgm:spPr/>
      <dgm:t>
        <a:bodyPr/>
        <a:lstStyle/>
        <a:p>
          <a:endParaRPr lang="en-US"/>
        </a:p>
      </dgm:t>
    </dgm:pt>
    <dgm:pt modelId="{A267AA47-C8DB-4947-AD4D-F9623F3283AA}">
      <dgm:prSet phldr="0"/>
      <dgm:spPr/>
      <dgm:t>
        <a:bodyPr/>
        <a:lstStyle/>
        <a:p>
          <a:pPr algn="l">
            <a:lnSpc>
              <a:spcPct val="90000"/>
            </a:lnSpc>
          </a:pPr>
          <a:r>
            <a:rPr lang="en-US" b="1">
              <a:latin typeface="Calibri"/>
              <a:ea typeface="Calibri"/>
              <a:cs typeface="Calibri"/>
            </a:rPr>
            <a:t>An evidence-based method that cultivates community-tailored recommendations</a:t>
          </a:r>
          <a:endParaRPr lang="en-US" b="1"/>
        </a:p>
      </dgm:t>
    </dgm:pt>
    <dgm:pt modelId="{391087DA-5839-4537-9A6D-E9D989D20DFC}" type="parTrans" cxnId="{040BDB85-99FD-4B7B-978A-1C12F6502CA2}">
      <dgm:prSet/>
      <dgm:spPr/>
    </dgm:pt>
    <dgm:pt modelId="{552AD985-9DA4-4CC4-A041-51A399AD6AD7}" type="sibTrans" cxnId="{040BDB85-99FD-4B7B-978A-1C12F6502CA2}">
      <dgm:prSet/>
      <dgm:spPr/>
    </dgm:pt>
    <dgm:pt modelId="{D558AF06-853B-4B6E-B39B-0B520FD45B81}">
      <dgm:prSet phldr="0"/>
      <dgm:spPr/>
      <dgm:t>
        <a:bodyPr/>
        <a:lstStyle/>
        <a:p>
          <a:pPr algn="l">
            <a:lnSpc>
              <a:spcPct val="90000"/>
            </a:lnSpc>
          </a:pPr>
          <a:r>
            <a:rPr lang="en-US" b="1">
              <a:latin typeface="Calibri"/>
              <a:ea typeface="Calibri"/>
              <a:cs typeface="Calibri"/>
            </a:rPr>
            <a:t>The analysis of aggregate data and individual death reviews</a:t>
          </a:r>
          <a:endParaRPr lang="en-US"/>
        </a:p>
      </dgm:t>
    </dgm:pt>
    <dgm:pt modelId="{CB403E02-6669-4331-8CDB-F46446D95D5C}" type="parTrans" cxnId="{42EAF647-F930-40FD-BB2D-0D37A757A882}">
      <dgm:prSet/>
      <dgm:spPr/>
    </dgm:pt>
    <dgm:pt modelId="{AACF3FA2-17A8-4D6B-9C89-E8CE89C4772C}" type="sibTrans" cxnId="{42EAF647-F930-40FD-BB2D-0D37A757A882}">
      <dgm:prSet/>
      <dgm:spPr/>
    </dgm:pt>
    <dgm:pt modelId="{4528017D-13B7-4683-BCB5-4A868710EFF1}">
      <dgm:prSet phldr="0"/>
      <dgm:spPr/>
      <dgm:t>
        <a:bodyPr/>
        <a:lstStyle/>
        <a:p>
          <a:pPr algn="l" rtl="0">
            <a:lnSpc>
              <a:spcPct val="90000"/>
            </a:lnSpc>
          </a:pPr>
          <a:r>
            <a:rPr lang="en-US" b="1">
              <a:latin typeface="Calibri"/>
              <a:ea typeface="Calibri"/>
              <a:cs typeface="Calibri"/>
            </a:rPr>
            <a:t>A locally-based, multi-disciplinary, systematic process</a:t>
          </a:r>
        </a:p>
      </dgm:t>
    </dgm:pt>
    <dgm:pt modelId="{2B58954E-A9A3-4B18-837C-D72172A3C090}" type="parTrans" cxnId="{47D74611-68DF-4C47-84D3-88A9410388DB}">
      <dgm:prSet/>
      <dgm:spPr/>
    </dgm:pt>
    <dgm:pt modelId="{BFF671FB-9D64-42A0-9572-7F0C680FEC9B}" type="sibTrans" cxnId="{47D74611-68DF-4C47-84D3-88A9410388DB}">
      <dgm:prSet/>
      <dgm:spPr/>
    </dgm:pt>
    <dgm:pt modelId="{3907D871-3726-4171-BCBD-58E09CC0E637}" type="pres">
      <dgm:prSet presAssocID="{074984A5-D704-4545-AC53-C22B93A0F765}" presName="Name0" presStyleCnt="0">
        <dgm:presLayoutVars>
          <dgm:dir/>
          <dgm:resizeHandles val="exact"/>
        </dgm:presLayoutVars>
      </dgm:prSet>
      <dgm:spPr/>
    </dgm:pt>
    <dgm:pt modelId="{972738DC-FC59-46A1-ACC0-481BF44273A2}" type="pres">
      <dgm:prSet presAssocID="{4528017D-13B7-4683-BCB5-4A868710EFF1}" presName="Name5" presStyleLbl="vennNode1" presStyleIdx="0" presStyleCnt="3">
        <dgm:presLayoutVars>
          <dgm:bulletEnabled val="1"/>
        </dgm:presLayoutVars>
      </dgm:prSet>
      <dgm:spPr/>
    </dgm:pt>
    <dgm:pt modelId="{3965B444-6B7E-4CA2-AB0F-F64F6BD3691F}" type="pres">
      <dgm:prSet presAssocID="{BFF671FB-9D64-42A0-9572-7F0C680FEC9B}" presName="space" presStyleCnt="0"/>
      <dgm:spPr/>
    </dgm:pt>
    <dgm:pt modelId="{BF12582A-46F6-4A60-BAF4-428EF5DCD8C4}" type="pres">
      <dgm:prSet presAssocID="{D558AF06-853B-4B6E-B39B-0B520FD45B81}" presName="Name5" presStyleLbl="vennNode1" presStyleIdx="1" presStyleCnt="3">
        <dgm:presLayoutVars>
          <dgm:bulletEnabled val="1"/>
        </dgm:presLayoutVars>
      </dgm:prSet>
      <dgm:spPr/>
    </dgm:pt>
    <dgm:pt modelId="{877FAE69-F3FB-4AF3-866E-F6043700E5E7}" type="pres">
      <dgm:prSet presAssocID="{AACF3FA2-17A8-4D6B-9C89-E8CE89C4772C}" presName="space" presStyleCnt="0"/>
      <dgm:spPr/>
    </dgm:pt>
    <dgm:pt modelId="{937A0658-B896-4C8F-833B-F4CF25DD8500}" type="pres">
      <dgm:prSet presAssocID="{A267AA47-C8DB-4947-AD4D-F9623F3283AA}" presName="Name5" presStyleLbl="vennNode1" presStyleIdx="2" presStyleCnt="3">
        <dgm:presLayoutVars>
          <dgm:bulletEnabled val="1"/>
        </dgm:presLayoutVars>
      </dgm:prSet>
      <dgm:spPr/>
    </dgm:pt>
  </dgm:ptLst>
  <dgm:cxnLst>
    <dgm:cxn modelId="{47D74611-68DF-4C47-84D3-88A9410388DB}" srcId="{074984A5-D704-4545-AC53-C22B93A0F765}" destId="{4528017D-13B7-4683-BCB5-4A868710EFF1}" srcOrd="0" destOrd="0" parTransId="{2B58954E-A9A3-4B18-837C-D72172A3C090}" sibTransId="{BFF671FB-9D64-42A0-9572-7F0C680FEC9B}"/>
    <dgm:cxn modelId="{42EAF647-F930-40FD-BB2D-0D37A757A882}" srcId="{074984A5-D704-4545-AC53-C22B93A0F765}" destId="{D558AF06-853B-4B6E-B39B-0B520FD45B81}" srcOrd="1" destOrd="0" parTransId="{CB403E02-6669-4331-8CDB-F46446D95D5C}" sibTransId="{AACF3FA2-17A8-4D6B-9C89-E8CE89C4772C}"/>
    <dgm:cxn modelId="{040BDB85-99FD-4B7B-978A-1C12F6502CA2}" srcId="{074984A5-D704-4545-AC53-C22B93A0F765}" destId="{A267AA47-C8DB-4947-AD4D-F9623F3283AA}" srcOrd="2" destOrd="0" parTransId="{391087DA-5839-4537-9A6D-E9D989D20DFC}" sibTransId="{552AD985-9DA4-4CC4-A041-51A399AD6AD7}"/>
    <dgm:cxn modelId="{9D2F73AC-876E-4D48-B92D-83D843BBAC20}" type="presOf" srcId="{A267AA47-C8DB-4947-AD4D-F9623F3283AA}" destId="{937A0658-B896-4C8F-833B-F4CF25DD8500}" srcOrd="0" destOrd="0" presId="urn:microsoft.com/office/officeart/2005/8/layout/venn3"/>
    <dgm:cxn modelId="{457D02B0-7A7C-4E5B-9A42-814D2CCA293E}" type="presOf" srcId="{D558AF06-853B-4B6E-B39B-0B520FD45B81}" destId="{BF12582A-46F6-4A60-BAF4-428EF5DCD8C4}" srcOrd="0" destOrd="0" presId="urn:microsoft.com/office/officeart/2005/8/layout/venn3"/>
    <dgm:cxn modelId="{B02060C5-1C1E-4C9B-BA0E-B5F72FA71FC2}" type="presOf" srcId="{4528017D-13B7-4683-BCB5-4A868710EFF1}" destId="{972738DC-FC59-46A1-ACC0-481BF44273A2}" srcOrd="0" destOrd="0" presId="urn:microsoft.com/office/officeart/2005/8/layout/venn3"/>
    <dgm:cxn modelId="{4E3D66F3-5667-4F64-95D7-C1C426E5AF0A}" type="presOf" srcId="{074984A5-D704-4545-AC53-C22B93A0F765}" destId="{3907D871-3726-4171-BCBD-58E09CC0E637}" srcOrd="0" destOrd="0" presId="urn:microsoft.com/office/officeart/2005/8/layout/venn3"/>
    <dgm:cxn modelId="{D1B1F6E5-9526-4E8F-A381-7616CDE3792C}" type="presParOf" srcId="{3907D871-3726-4171-BCBD-58E09CC0E637}" destId="{972738DC-FC59-46A1-ACC0-481BF44273A2}" srcOrd="0" destOrd="0" presId="urn:microsoft.com/office/officeart/2005/8/layout/venn3"/>
    <dgm:cxn modelId="{AA80B654-08AD-4B99-8310-67A6ABEF13AB}" type="presParOf" srcId="{3907D871-3726-4171-BCBD-58E09CC0E637}" destId="{3965B444-6B7E-4CA2-AB0F-F64F6BD3691F}" srcOrd="1" destOrd="0" presId="urn:microsoft.com/office/officeart/2005/8/layout/venn3"/>
    <dgm:cxn modelId="{F82F389B-0B66-4085-B79E-24F5CAD59BC1}" type="presParOf" srcId="{3907D871-3726-4171-BCBD-58E09CC0E637}" destId="{BF12582A-46F6-4A60-BAF4-428EF5DCD8C4}" srcOrd="2" destOrd="0" presId="urn:microsoft.com/office/officeart/2005/8/layout/venn3"/>
    <dgm:cxn modelId="{40568116-3551-40B2-8A09-5BCB78068EE8}" type="presParOf" srcId="{3907D871-3726-4171-BCBD-58E09CC0E637}" destId="{877FAE69-F3FB-4AF3-866E-F6043700E5E7}" srcOrd="3" destOrd="0" presId="urn:microsoft.com/office/officeart/2005/8/layout/venn3"/>
    <dgm:cxn modelId="{9239A2FC-8D8C-47E1-96E1-91F31017A48D}" type="presParOf" srcId="{3907D871-3726-4171-BCBD-58E09CC0E637}" destId="{937A0658-B896-4C8F-833B-F4CF25DD8500}" srcOrd="4"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4DD9B5B-5569-4F00-86B2-EB3A20C71B0A}" type="doc">
      <dgm:prSet loTypeId="urn:microsoft.com/office/officeart/2005/8/layout/cycle3" loCatId="cycle" qsTypeId="urn:microsoft.com/office/officeart/2005/8/quickstyle/simple1" qsCatId="simple" csTypeId="urn:microsoft.com/office/officeart/2005/8/colors/accent3_2" csCatId="accent3" phldr="1"/>
      <dgm:spPr/>
      <dgm:t>
        <a:bodyPr/>
        <a:lstStyle/>
        <a:p>
          <a:endParaRPr lang="en-US"/>
        </a:p>
      </dgm:t>
    </dgm:pt>
    <dgm:pt modelId="{3C890544-F423-473D-8357-F33C8184E2D5}">
      <dgm:prSet phldrT="[Text]" custT="1"/>
      <dgm:spPr>
        <a:solidFill>
          <a:schemeClr val="accent2"/>
        </a:solidFill>
      </dgm:spPr>
      <dgm:t>
        <a:bodyPr/>
        <a:lstStyle/>
        <a:p>
          <a:r>
            <a:rPr lang="en-US" sz="2000" b="0">
              <a:latin typeface="+mn-lt"/>
            </a:rPr>
            <a:t>Recruit OFR team members</a:t>
          </a:r>
        </a:p>
      </dgm:t>
    </dgm:pt>
    <dgm:pt modelId="{9B4246DB-6A61-471C-B423-9050CAC87204}" type="parTrans" cxnId="{B63F7265-8D94-414F-959D-D0F1DAB498EE}">
      <dgm:prSet/>
      <dgm:spPr/>
      <dgm:t>
        <a:bodyPr/>
        <a:lstStyle/>
        <a:p>
          <a:endParaRPr lang="en-US" sz="2000" b="0">
            <a:latin typeface="+mn-lt"/>
          </a:endParaRPr>
        </a:p>
      </dgm:t>
    </dgm:pt>
    <dgm:pt modelId="{FABC547E-0E5D-474F-B9CB-8EDCCEC9F071}" type="sibTrans" cxnId="{B63F7265-8D94-414F-959D-D0F1DAB498EE}">
      <dgm:prSet/>
      <dgm:spPr>
        <a:solidFill>
          <a:schemeClr val="bg2">
            <a:lumMod val="90000"/>
          </a:schemeClr>
        </a:solidFill>
      </dgm:spPr>
      <dgm:t>
        <a:bodyPr/>
        <a:lstStyle/>
        <a:p>
          <a:endParaRPr lang="en-US" sz="2000" b="0">
            <a:latin typeface="+mn-lt"/>
          </a:endParaRPr>
        </a:p>
      </dgm:t>
    </dgm:pt>
    <dgm:pt modelId="{71297BCB-9181-4D68-BDA2-C95D7744AD75}">
      <dgm:prSet phldrT="[Text]" custT="1"/>
      <dgm:spPr>
        <a:solidFill>
          <a:schemeClr val="accent3"/>
        </a:solidFill>
      </dgm:spPr>
      <dgm:t>
        <a:bodyPr/>
        <a:lstStyle/>
        <a:p>
          <a:r>
            <a:rPr lang="en-US" sz="2000" b="0">
              <a:latin typeface="+mn-lt"/>
            </a:rPr>
            <a:t>Plan an OFR meeting</a:t>
          </a:r>
        </a:p>
      </dgm:t>
    </dgm:pt>
    <dgm:pt modelId="{D053445D-C6D9-4E4B-AE5C-8830A8DBF109}" type="parTrans" cxnId="{B1E3D46A-2947-48F5-96D5-9685E097C861}">
      <dgm:prSet/>
      <dgm:spPr/>
      <dgm:t>
        <a:bodyPr/>
        <a:lstStyle/>
        <a:p>
          <a:endParaRPr lang="en-US" sz="2000" b="0">
            <a:latin typeface="+mn-lt"/>
          </a:endParaRPr>
        </a:p>
      </dgm:t>
    </dgm:pt>
    <dgm:pt modelId="{CD7D2A09-C3D3-4898-A01B-31AA1BB1881D}" type="sibTrans" cxnId="{B1E3D46A-2947-48F5-96D5-9685E097C861}">
      <dgm:prSet/>
      <dgm:spPr/>
      <dgm:t>
        <a:bodyPr/>
        <a:lstStyle/>
        <a:p>
          <a:endParaRPr lang="en-US" sz="2000" b="0">
            <a:latin typeface="+mn-lt"/>
          </a:endParaRPr>
        </a:p>
      </dgm:t>
    </dgm:pt>
    <dgm:pt modelId="{E5885AB0-07CA-4F9F-BC58-7AEFCD87891C}">
      <dgm:prSet phldrT="[Text]" custT="1"/>
      <dgm:spPr>
        <a:solidFill>
          <a:schemeClr val="accent4"/>
        </a:solidFill>
      </dgm:spPr>
      <dgm:t>
        <a:bodyPr/>
        <a:lstStyle/>
        <a:p>
          <a:r>
            <a:rPr lang="en-US" sz="2000" b="0">
              <a:latin typeface="+mn-lt"/>
            </a:rPr>
            <a:t>Facilitate meeting</a:t>
          </a:r>
        </a:p>
      </dgm:t>
    </dgm:pt>
    <dgm:pt modelId="{7CD89DD9-0205-4823-B4A2-F5D22B89F4D1}" type="parTrans" cxnId="{128B2914-8170-4291-9DCB-500A1602BC43}">
      <dgm:prSet/>
      <dgm:spPr/>
      <dgm:t>
        <a:bodyPr/>
        <a:lstStyle/>
        <a:p>
          <a:endParaRPr lang="en-US" sz="2000" b="0">
            <a:latin typeface="+mn-lt"/>
          </a:endParaRPr>
        </a:p>
      </dgm:t>
    </dgm:pt>
    <dgm:pt modelId="{EEF2A1B1-AC29-459F-BEEB-5241DAE2773E}" type="sibTrans" cxnId="{128B2914-8170-4291-9DCB-500A1602BC43}">
      <dgm:prSet/>
      <dgm:spPr/>
      <dgm:t>
        <a:bodyPr/>
        <a:lstStyle/>
        <a:p>
          <a:endParaRPr lang="en-US" sz="2000" b="0">
            <a:latin typeface="+mn-lt"/>
          </a:endParaRPr>
        </a:p>
      </dgm:t>
    </dgm:pt>
    <dgm:pt modelId="{31B8E875-D7B0-41D8-9E7F-46240428CE3A}">
      <dgm:prSet phldrT="[Text]" custT="1"/>
      <dgm:spPr>
        <a:solidFill>
          <a:schemeClr val="accent1"/>
        </a:solidFill>
      </dgm:spPr>
      <dgm:t>
        <a:bodyPr/>
        <a:lstStyle/>
        <a:p>
          <a:r>
            <a:rPr lang="en-US" sz="2000" b="0">
              <a:latin typeface="+mn-lt"/>
            </a:rPr>
            <a:t>Build recommendation plan</a:t>
          </a:r>
        </a:p>
      </dgm:t>
    </dgm:pt>
    <dgm:pt modelId="{1AA49139-B67A-4D2A-81AE-6737124A33C7}" type="parTrans" cxnId="{2E7846A5-7273-4DAE-830D-9C0C73D7BF7D}">
      <dgm:prSet/>
      <dgm:spPr/>
      <dgm:t>
        <a:bodyPr/>
        <a:lstStyle/>
        <a:p>
          <a:endParaRPr lang="en-US" sz="2000" b="0">
            <a:latin typeface="+mn-lt"/>
          </a:endParaRPr>
        </a:p>
      </dgm:t>
    </dgm:pt>
    <dgm:pt modelId="{CA84889F-B104-4EBF-8A8A-4ABDD8BD3C97}" type="sibTrans" cxnId="{2E7846A5-7273-4DAE-830D-9C0C73D7BF7D}">
      <dgm:prSet/>
      <dgm:spPr/>
      <dgm:t>
        <a:bodyPr/>
        <a:lstStyle/>
        <a:p>
          <a:endParaRPr lang="en-US" sz="2000" b="0">
            <a:latin typeface="+mn-lt"/>
          </a:endParaRPr>
        </a:p>
      </dgm:t>
    </dgm:pt>
    <dgm:pt modelId="{35D06315-584C-42CE-BF59-FFD6FE96A4B0}">
      <dgm:prSet phldrT="[Text]" custT="1"/>
      <dgm:spPr>
        <a:solidFill>
          <a:schemeClr val="accent5"/>
        </a:solidFill>
      </dgm:spPr>
      <dgm:t>
        <a:bodyPr/>
        <a:lstStyle/>
        <a:p>
          <a:r>
            <a:rPr lang="en-US" sz="2000" b="0">
              <a:latin typeface="+mn-lt"/>
            </a:rPr>
            <a:t>Collect data</a:t>
          </a:r>
        </a:p>
      </dgm:t>
    </dgm:pt>
    <dgm:pt modelId="{402D0403-375C-424F-91E8-044FBE605E15}" type="parTrans" cxnId="{21B63A2E-224A-4B6A-8256-37C3D2F412B0}">
      <dgm:prSet/>
      <dgm:spPr/>
      <dgm:t>
        <a:bodyPr/>
        <a:lstStyle/>
        <a:p>
          <a:endParaRPr lang="en-US" sz="2000" b="0">
            <a:latin typeface="+mn-lt"/>
          </a:endParaRPr>
        </a:p>
      </dgm:t>
    </dgm:pt>
    <dgm:pt modelId="{736A52C3-2B3A-49A5-B94C-6162EA6A9EEF}" type="sibTrans" cxnId="{21B63A2E-224A-4B6A-8256-37C3D2F412B0}">
      <dgm:prSet/>
      <dgm:spPr/>
      <dgm:t>
        <a:bodyPr/>
        <a:lstStyle/>
        <a:p>
          <a:endParaRPr lang="en-US" sz="2000" b="0">
            <a:latin typeface="+mn-lt"/>
          </a:endParaRPr>
        </a:p>
      </dgm:t>
    </dgm:pt>
    <dgm:pt modelId="{88B4902A-839B-45AE-BFB7-FCA6F34DFED8}" type="pres">
      <dgm:prSet presAssocID="{64DD9B5B-5569-4F00-86B2-EB3A20C71B0A}" presName="Name0" presStyleCnt="0">
        <dgm:presLayoutVars>
          <dgm:dir/>
          <dgm:resizeHandles val="exact"/>
        </dgm:presLayoutVars>
      </dgm:prSet>
      <dgm:spPr/>
    </dgm:pt>
    <dgm:pt modelId="{2508A522-C9E1-45E2-9E35-826BBA209D86}" type="pres">
      <dgm:prSet presAssocID="{64DD9B5B-5569-4F00-86B2-EB3A20C71B0A}" presName="cycle" presStyleCnt="0"/>
      <dgm:spPr/>
    </dgm:pt>
    <dgm:pt modelId="{94463026-4A63-47EF-9CB6-AF73E4AA7C0C}" type="pres">
      <dgm:prSet presAssocID="{3C890544-F423-473D-8357-F33C8184E2D5}" presName="nodeFirstNode" presStyleLbl="node1" presStyleIdx="0" presStyleCnt="5">
        <dgm:presLayoutVars>
          <dgm:bulletEnabled val="1"/>
        </dgm:presLayoutVars>
      </dgm:prSet>
      <dgm:spPr/>
    </dgm:pt>
    <dgm:pt modelId="{C5EDB98A-6D6F-4453-BA40-96B652A13BDA}" type="pres">
      <dgm:prSet presAssocID="{FABC547E-0E5D-474F-B9CB-8EDCCEC9F071}" presName="sibTransFirstNode" presStyleLbl="bgShp" presStyleIdx="0" presStyleCnt="1"/>
      <dgm:spPr/>
    </dgm:pt>
    <dgm:pt modelId="{49F8A6B0-725A-4820-90E0-9DC157455908}" type="pres">
      <dgm:prSet presAssocID="{71297BCB-9181-4D68-BDA2-C95D7744AD75}" presName="nodeFollowingNodes" presStyleLbl="node1" presStyleIdx="1" presStyleCnt="5">
        <dgm:presLayoutVars>
          <dgm:bulletEnabled val="1"/>
        </dgm:presLayoutVars>
      </dgm:prSet>
      <dgm:spPr/>
    </dgm:pt>
    <dgm:pt modelId="{9EBC9B33-D46F-48E2-A314-25BB3079BAC1}" type="pres">
      <dgm:prSet presAssocID="{E5885AB0-07CA-4F9F-BC58-7AEFCD87891C}" presName="nodeFollowingNodes" presStyleLbl="node1" presStyleIdx="2" presStyleCnt="5" custRadScaleRad="107097" custRadScaleInc="-12293">
        <dgm:presLayoutVars>
          <dgm:bulletEnabled val="1"/>
        </dgm:presLayoutVars>
      </dgm:prSet>
      <dgm:spPr/>
    </dgm:pt>
    <dgm:pt modelId="{FE8F5305-0055-4156-9240-3CFFE302E4C9}" type="pres">
      <dgm:prSet presAssocID="{35D06315-584C-42CE-BF59-FFD6FE96A4B0}" presName="nodeFollowingNodes" presStyleLbl="node1" presStyleIdx="3" presStyleCnt="5" custRadScaleRad="106400" custRadScaleInc="11629">
        <dgm:presLayoutVars>
          <dgm:bulletEnabled val="1"/>
        </dgm:presLayoutVars>
      </dgm:prSet>
      <dgm:spPr/>
    </dgm:pt>
    <dgm:pt modelId="{8C8F4705-AF52-43B3-B822-FA5CFFC0935E}" type="pres">
      <dgm:prSet presAssocID="{31B8E875-D7B0-41D8-9E7F-46240428CE3A}" presName="nodeFollowingNodes" presStyleLbl="node1" presStyleIdx="4" presStyleCnt="5" custScaleX="109187">
        <dgm:presLayoutVars>
          <dgm:bulletEnabled val="1"/>
        </dgm:presLayoutVars>
      </dgm:prSet>
      <dgm:spPr/>
    </dgm:pt>
  </dgm:ptLst>
  <dgm:cxnLst>
    <dgm:cxn modelId="{82847102-A53E-46A4-B672-DA45A886BF26}" type="presOf" srcId="{3C890544-F423-473D-8357-F33C8184E2D5}" destId="{94463026-4A63-47EF-9CB6-AF73E4AA7C0C}" srcOrd="0" destOrd="0" presId="urn:microsoft.com/office/officeart/2005/8/layout/cycle3"/>
    <dgm:cxn modelId="{787A4E06-FABF-430A-83F0-A6EC68526B4C}" type="presOf" srcId="{E5885AB0-07CA-4F9F-BC58-7AEFCD87891C}" destId="{9EBC9B33-D46F-48E2-A314-25BB3079BAC1}" srcOrd="0" destOrd="0" presId="urn:microsoft.com/office/officeart/2005/8/layout/cycle3"/>
    <dgm:cxn modelId="{128B2914-8170-4291-9DCB-500A1602BC43}" srcId="{64DD9B5B-5569-4F00-86B2-EB3A20C71B0A}" destId="{E5885AB0-07CA-4F9F-BC58-7AEFCD87891C}" srcOrd="2" destOrd="0" parTransId="{7CD89DD9-0205-4823-B4A2-F5D22B89F4D1}" sibTransId="{EEF2A1B1-AC29-459F-BEEB-5241DAE2773E}"/>
    <dgm:cxn modelId="{FC1DCF23-A3DC-4D85-B353-5E366D17C747}" type="presOf" srcId="{FABC547E-0E5D-474F-B9CB-8EDCCEC9F071}" destId="{C5EDB98A-6D6F-4453-BA40-96B652A13BDA}" srcOrd="0" destOrd="0" presId="urn:microsoft.com/office/officeart/2005/8/layout/cycle3"/>
    <dgm:cxn modelId="{21B63A2E-224A-4B6A-8256-37C3D2F412B0}" srcId="{64DD9B5B-5569-4F00-86B2-EB3A20C71B0A}" destId="{35D06315-584C-42CE-BF59-FFD6FE96A4B0}" srcOrd="3" destOrd="0" parTransId="{402D0403-375C-424F-91E8-044FBE605E15}" sibTransId="{736A52C3-2B3A-49A5-B94C-6162EA6A9EEF}"/>
    <dgm:cxn modelId="{35BD2B3C-D872-4B76-B65F-49762B5F76C0}" type="presOf" srcId="{31B8E875-D7B0-41D8-9E7F-46240428CE3A}" destId="{8C8F4705-AF52-43B3-B822-FA5CFFC0935E}" srcOrd="0" destOrd="0" presId="urn:microsoft.com/office/officeart/2005/8/layout/cycle3"/>
    <dgm:cxn modelId="{01292243-F384-412B-AD3B-F870B3167C6B}" type="presOf" srcId="{35D06315-584C-42CE-BF59-FFD6FE96A4B0}" destId="{FE8F5305-0055-4156-9240-3CFFE302E4C9}" srcOrd="0" destOrd="0" presId="urn:microsoft.com/office/officeart/2005/8/layout/cycle3"/>
    <dgm:cxn modelId="{B63F7265-8D94-414F-959D-D0F1DAB498EE}" srcId="{64DD9B5B-5569-4F00-86B2-EB3A20C71B0A}" destId="{3C890544-F423-473D-8357-F33C8184E2D5}" srcOrd="0" destOrd="0" parTransId="{9B4246DB-6A61-471C-B423-9050CAC87204}" sibTransId="{FABC547E-0E5D-474F-B9CB-8EDCCEC9F071}"/>
    <dgm:cxn modelId="{B1E3D46A-2947-48F5-96D5-9685E097C861}" srcId="{64DD9B5B-5569-4F00-86B2-EB3A20C71B0A}" destId="{71297BCB-9181-4D68-BDA2-C95D7744AD75}" srcOrd="1" destOrd="0" parTransId="{D053445D-C6D9-4E4B-AE5C-8830A8DBF109}" sibTransId="{CD7D2A09-C3D3-4898-A01B-31AA1BB1881D}"/>
    <dgm:cxn modelId="{6F59A487-93E8-46C4-9117-F6B5C221E525}" type="presOf" srcId="{64DD9B5B-5569-4F00-86B2-EB3A20C71B0A}" destId="{88B4902A-839B-45AE-BFB7-FCA6F34DFED8}" srcOrd="0" destOrd="0" presId="urn:microsoft.com/office/officeart/2005/8/layout/cycle3"/>
    <dgm:cxn modelId="{762BB688-8445-4817-9148-9C56AA3E2483}" type="presOf" srcId="{71297BCB-9181-4D68-BDA2-C95D7744AD75}" destId="{49F8A6B0-725A-4820-90E0-9DC157455908}" srcOrd="0" destOrd="0" presId="urn:microsoft.com/office/officeart/2005/8/layout/cycle3"/>
    <dgm:cxn modelId="{2E7846A5-7273-4DAE-830D-9C0C73D7BF7D}" srcId="{64DD9B5B-5569-4F00-86B2-EB3A20C71B0A}" destId="{31B8E875-D7B0-41D8-9E7F-46240428CE3A}" srcOrd="4" destOrd="0" parTransId="{1AA49139-B67A-4D2A-81AE-6737124A33C7}" sibTransId="{CA84889F-B104-4EBF-8A8A-4ABDD8BD3C97}"/>
    <dgm:cxn modelId="{152A7A91-D770-4DE6-B94E-C7620F009983}" type="presParOf" srcId="{88B4902A-839B-45AE-BFB7-FCA6F34DFED8}" destId="{2508A522-C9E1-45E2-9E35-826BBA209D86}" srcOrd="0" destOrd="0" presId="urn:microsoft.com/office/officeart/2005/8/layout/cycle3"/>
    <dgm:cxn modelId="{0D1536D5-C582-4B67-9C01-CA36ACA29FDA}" type="presParOf" srcId="{2508A522-C9E1-45E2-9E35-826BBA209D86}" destId="{94463026-4A63-47EF-9CB6-AF73E4AA7C0C}" srcOrd="0" destOrd="0" presId="urn:microsoft.com/office/officeart/2005/8/layout/cycle3"/>
    <dgm:cxn modelId="{12033572-ABBC-4A8E-9AFE-93994D141124}" type="presParOf" srcId="{2508A522-C9E1-45E2-9E35-826BBA209D86}" destId="{C5EDB98A-6D6F-4453-BA40-96B652A13BDA}" srcOrd="1" destOrd="0" presId="urn:microsoft.com/office/officeart/2005/8/layout/cycle3"/>
    <dgm:cxn modelId="{EA3FD8EF-EE7B-453F-BF2A-D51034E927CF}" type="presParOf" srcId="{2508A522-C9E1-45E2-9E35-826BBA209D86}" destId="{49F8A6B0-725A-4820-90E0-9DC157455908}" srcOrd="2" destOrd="0" presId="urn:microsoft.com/office/officeart/2005/8/layout/cycle3"/>
    <dgm:cxn modelId="{513C89E4-74E0-4313-900E-3717671B341E}" type="presParOf" srcId="{2508A522-C9E1-45E2-9E35-826BBA209D86}" destId="{9EBC9B33-D46F-48E2-A314-25BB3079BAC1}" srcOrd="3" destOrd="0" presId="urn:microsoft.com/office/officeart/2005/8/layout/cycle3"/>
    <dgm:cxn modelId="{CDD64378-FA4F-49FC-A524-5E7BB5B07C19}" type="presParOf" srcId="{2508A522-C9E1-45E2-9E35-826BBA209D86}" destId="{FE8F5305-0055-4156-9240-3CFFE302E4C9}" srcOrd="4" destOrd="0" presId="urn:microsoft.com/office/officeart/2005/8/layout/cycle3"/>
    <dgm:cxn modelId="{243892CD-F771-42C5-8817-1724C18B3A3A}" type="presParOf" srcId="{2508A522-C9E1-45E2-9E35-826BBA209D86}" destId="{8C8F4705-AF52-43B3-B822-FA5CFFC0935E}"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A9AF9B9F-B94D-4B98-B65C-AC031DEBE590}" type="doc">
      <dgm:prSet loTypeId="urn:microsoft.com/office/officeart/2005/8/layout/hierarchy5" loCatId="hierarchy" qsTypeId="urn:microsoft.com/office/officeart/2005/8/quickstyle/simple1" qsCatId="simple" csTypeId="urn:microsoft.com/office/officeart/2005/8/colors/accent3_4" csCatId="accent3" phldr="1"/>
      <dgm:spPr/>
      <dgm:t>
        <a:bodyPr/>
        <a:lstStyle/>
        <a:p>
          <a:endParaRPr lang="en-US"/>
        </a:p>
      </dgm:t>
    </dgm:pt>
    <dgm:pt modelId="{E46DA450-19A3-478C-86A3-9D5A00C8CF34}">
      <dgm:prSet phldrT="[Text]"/>
      <dgm:spPr>
        <a:solidFill>
          <a:schemeClr val="accent1"/>
        </a:solidFill>
      </dgm:spPr>
      <dgm:t>
        <a:bodyPr/>
        <a:lstStyle/>
        <a:p>
          <a:r>
            <a:rPr lang="en-US" b="0"/>
            <a:t>Governing Committee (LADPC)</a:t>
          </a:r>
        </a:p>
      </dgm:t>
    </dgm:pt>
    <dgm:pt modelId="{C5304EE5-03DB-4EB6-A6E4-C169B5EE7ACE}" type="parTrans" cxnId="{5891A99C-4A3D-4599-BF46-1F1403138F11}">
      <dgm:prSet/>
      <dgm:spPr/>
      <dgm:t>
        <a:bodyPr/>
        <a:lstStyle/>
        <a:p>
          <a:endParaRPr lang="en-US" b="0"/>
        </a:p>
      </dgm:t>
    </dgm:pt>
    <dgm:pt modelId="{1697E890-CEDA-4047-A674-AA66E7219D6F}" type="sibTrans" cxnId="{5891A99C-4A3D-4599-BF46-1F1403138F11}">
      <dgm:prSet/>
      <dgm:spPr/>
      <dgm:t>
        <a:bodyPr/>
        <a:lstStyle/>
        <a:p>
          <a:endParaRPr lang="en-US" b="0"/>
        </a:p>
      </dgm:t>
    </dgm:pt>
    <dgm:pt modelId="{3D8B8E78-A52A-48C1-A60E-8D93F30C7028}">
      <dgm:prSet phldrT="[Text]"/>
      <dgm:spPr>
        <a:solidFill>
          <a:schemeClr val="accent2"/>
        </a:solidFill>
      </dgm:spPr>
      <dgm:t>
        <a:bodyPr/>
        <a:lstStyle/>
        <a:p>
          <a:r>
            <a:rPr lang="en-US" b="0"/>
            <a:t>Aggregate Data</a:t>
          </a:r>
        </a:p>
      </dgm:t>
    </dgm:pt>
    <dgm:pt modelId="{9FD2A325-E40D-4EAC-99DF-EC32E958D16D}" type="parTrans" cxnId="{4D7251BE-CD3E-4FEC-9B39-F00E0EF09194}">
      <dgm:prSet/>
      <dgm:spPr>
        <a:ln>
          <a:solidFill>
            <a:schemeClr val="bg2">
              <a:lumMod val="50000"/>
            </a:schemeClr>
          </a:solidFill>
        </a:ln>
      </dgm:spPr>
      <dgm:t>
        <a:bodyPr/>
        <a:lstStyle/>
        <a:p>
          <a:endParaRPr lang="en-US" b="0"/>
        </a:p>
      </dgm:t>
    </dgm:pt>
    <dgm:pt modelId="{4CA2B15E-3D13-4821-AA20-099F07DB4276}" type="sibTrans" cxnId="{4D7251BE-CD3E-4FEC-9B39-F00E0EF09194}">
      <dgm:prSet/>
      <dgm:spPr/>
      <dgm:t>
        <a:bodyPr/>
        <a:lstStyle/>
        <a:p>
          <a:endParaRPr lang="en-US" b="0"/>
        </a:p>
      </dgm:t>
    </dgm:pt>
    <dgm:pt modelId="{0F62CF3D-A72E-4FCE-809C-2F0125DFAA0D}">
      <dgm:prSet phldrT="[Text]"/>
      <dgm:spPr>
        <a:solidFill>
          <a:schemeClr val="accent3"/>
        </a:solidFill>
      </dgm:spPr>
      <dgm:t>
        <a:bodyPr/>
        <a:lstStyle/>
        <a:p>
          <a:r>
            <a:rPr lang="en-US" b="0"/>
            <a:t>Subcommittee A</a:t>
          </a:r>
        </a:p>
      </dgm:t>
    </dgm:pt>
    <dgm:pt modelId="{9D7A2502-DB65-436F-87EA-3A77B887364B}" type="parTrans" cxnId="{177E73AC-2D12-4BE3-B458-E7924987195C}">
      <dgm:prSet/>
      <dgm:spPr>
        <a:ln>
          <a:solidFill>
            <a:schemeClr val="bg2">
              <a:lumMod val="50000"/>
            </a:schemeClr>
          </a:solidFill>
        </a:ln>
      </dgm:spPr>
      <dgm:t>
        <a:bodyPr/>
        <a:lstStyle/>
        <a:p>
          <a:endParaRPr lang="en-US" b="0"/>
        </a:p>
      </dgm:t>
    </dgm:pt>
    <dgm:pt modelId="{B3793A58-E69A-4301-9F9A-5758DCFE911B}" type="sibTrans" cxnId="{177E73AC-2D12-4BE3-B458-E7924987195C}">
      <dgm:prSet/>
      <dgm:spPr/>
      <dgm:t>
        <a:bodyPr/>
        <a:lstStyle/>
        <a:p>
          <a:endParaRPr lang="en-US" b="0"/>
        </a:p>
      </dgm:t>
    </dgm:pt>
    <dgm:pt modelId="{B4E276C6-2340-4CB5-AF9B-40335E07003A}">
      <dgm:prSet phldrT="[Text]"/>
      <dgm:spPr>
        <a:solidFill>
          <a:schemeClr val="accent3"/>
        </a:solidFill>
      </dgm:spPr>
      <dgm:t>
        <a:bodyPr/>
        <a:lstStyle/>
        <a:p>
          <a:r>
            <a:rPr lang="en-US" b="0"/>
            <a:t>Subcommittee B</a:t>
          </a:r>
        </a:p>
      </dgm:t>
    </dgm:pt>
    <dgm:pt modelId="{E9542071-3953-487A-9DB4-FF0F2A17E527}" type="parTrans" cxnId="{349EA88A-FE37-4A8F-BF7D-1448487092E5}">
      <dgm:prSet/>
      <dgm:spPr>
        <a:ln>
          <a:solidFill>
            <a:schemeClr val="bg2">
              <a:lumMod val="50000"/>
            </a:schemeClr>
          </a:solidFill>
        </a:ln>
      </dgm:spPr>
      <dgm:t>
        <a:bodyPr/>
        <a:lstStyle/>
        <a:p>
          <a:endParaRPr lang="en-US" b="0">
            <a:ln>
              <a:solidFill>
                <a:sysClr val="windowText" lastClr="000000"/>
              </a:solidFill>
            </a:ln>
          </a:endParaRPr>
        </a:p>
      </dgm:t>
    </dgm:pt>
    <dgm:pt modelId="{42B6030D-B42A-4E41-AD77-CDFF374884E3}" type="sibTrans" cxnId="{349EA88A-FE37-4A8F-BF7D-1448487092E5}">
      <dgm:prSet/>
      <dgm:spPr/>
      <dgm:t>
        <a:bodyPr/>
        <a:lstStyle/>
        <a:p>
          <a:endParaRPr lang="en-US" b="0"/>
        </a:p>
      </dgm:t>
    </dgm:pt>
    <dgm:pt modelId="{93C749CC-B7C7-47C0-8976-641A86CE5CAB}">
      <dgm:prSet phldrT="[Text]"/>
      <dgm:spPr>
        <a:solidFill>
          <a:schemeClr val="accent2"/>
        </a:solidFill>
      </dgm:spPr>
      <dgm:t>
        <a:bodyPr/>
        <a:lstStyle/>
        <a:p>
          <a:r>
            <a:rPr lang="en-US" b="0"/>
            <a:t>Case Review</a:t>
          </a:r>
        </a:p>
      </dgm:t>
    </dgm:pt>
    <dgm:pt modelId="{92F973C4-04AF-4F38-A76F-68F4389A9456}" type="parTrans" cxnId="{2FA24048-37A5-41B4-91C0-37E418EB9DC3}">
      <dgm:prSet/>
      <dgm:spPr>
        <a:ln>
          <a:solidFill>
            <a:schemeClr val="bg2">
              <a:lumMod val="50000"/>
            </a:schemeClr>
          </a:solidFill>
        </a:ln>
      </dgm:spPr>
      <dgm:t>
        <a:bodyPr/>
        <a:lstStyle/>
        <a:p>
          <a:endParaRPr lang="en-US" b="0"/>
        </a:p>
      </dgm:t>
    </dgm:pt>
    <dgm:pt modelId="{8E284CD7-F2D1-444F-B4CA-61862B13E365}" type="sibTrans" cxnId="{2FA24048-37A5-41B4-91C0-37E418EB9DC3}">
      <dgm:prSet/>
      <dgm:spPr/>
      <dgm:t>
        <a:bodyPr/>
        <a:lstStyle/>
        <a:p>
          <a:endParaRPr lang="en-US" b="0"/>
        </a:p>
      </dgm:t>
    </dgm:pt>
    <dgm:pt modelId="{A28FC727-A36B-4DDE-A8E6-6684ADC2FC5E}">
      <dgm:prSet phldrT="[Text]"/>
      <dgm:spPr>
        <a:solidFill>
          <a:schemeClr val="accent2"/>
        </a:solidFill>
      </dgm:spPr>
      <dgm:t>
        <a:bodyPr/>
        <a:lstStyle/>
        <a:p>
          <a:r>
            <a:rPr lang="en-US" b="0"/>
            <a:t>Recommendations</a:t>
          </a:r>
        </a:p>
      </dgm:t>
    </dgm:pt>
    <dgm:pt modelId="{0F119674-AA8D-44DE-9464-390DCC7A1539}" type="parTrans" cxnId="{AB9DC680-3ABC-4D59-81A1-95164619C8B6}">
      <dgm:prSet/>
      <dgm:spPr>
        <a:ln>
          <a:solidFill>
            <a:schemeClr val="bg2">
              <a:lumMod val="50000"/>
            </a:schemeClr>
          </a:solidFill>
        </a:ln>
      </dgm:spPr>
      <dgm:t>
        <a:bodyPr/>
        <a:lstStyle/>
        <a:p>
          <a:endParaRPr lang="en-US" b="0"/>
        </a:p>
      </dgm:t>
    </dgm:pt>
    <dgm:pt modelId="{51EDCBEF-3B75-42E7-8B32-811C43BD9C16}" type="sibTrans" cxnId="{AB9DC680-3ABC-4D59-81A1-95164619C8B6}">
      <dgm:prSet/>
      <dgm:spPr/>
      <dgm:t>
        <a:bodyPr/>
        <a:lstStyle/>
        <a:p>
          <a:endParaRPr lang="en-US" b="0"/>
        </a:p>
      </dgm:t>
    </dgm:pt>
    <dgm:pt modelId="{FF4C8C4D-1173-4D7F-8D48-C37E7C708713}" type="pres">
      <dgm:prSet presAssocID="{A9AF9B9F-B94D-4B98-B65C-AC031DEBE590}" presName="mainComposite" presStyleCnt="0">
        <dgm:presLayoutVars>
          <dgm:chPref val="1"/>
          <dgm:dir/>
          <dgm:animOne val="branch"/>
          <dgm:animLvl val="lvl"/>
          <dgm:resizeHandles val="exact"/>
        </dgm:presLayoutVars>
      </dgm:prSet>
      <dgm:spPr/>
    </dgm:pt>
    <dgm:pt modelId="{4C8F194C-A0B9-4B7C-86D6-9DB7E629BB9E}" type="pres">
      <dgm:prSet presAssocID="{A9AF9B9F-B94D-4B98-B65C-AC031DEBE590}" presName="hierFlow" presStyleCnt="0"/>
      <dgm:spPr/>
    </dgm:pt>
    <dgm:pt modelId="{235ED892-D76C-4B79-8043-F0F45D2FE073}" type="pres">
      <dgm:prSet presAssocID="{A9AF9B9F-B94D-4B98-B65C-AC031DEBE590}" presName="hierChild1" presStyleCnt="0">
        <dgm:presLayoutVars>
          <dgm:chPref val="1"/>
          <dgm:animOne val="branch"/>
          <dgm:animLvl val="lvl"/>
        </dgm:presLayoutVars>
      </dgm:prSet>
      <dgm:spPr/>
    </dgm:pt>
    <dgm:pt modelId="{8C14B92F-C3ED-40D3-9A43-120531D37D26}" type="pres">
      <dgm:prSet presAssocID="{E46DA450-19A3-478C-86A3-9D5A00C8CF34}" presName="Name17" presStyleCnt="0"/>
      <dgm:spPr/>
    </dgm:pt>
    <dgm:pt modelId="{04C1A206-642B-4CA8-9121-B2553F197D96}" type="pres">
      <dgm:prSet presAssocID="{E46DA450-19A3-478C-86A3-9D5A00C8CF34}" presName="level1Shape" presStyleLbl="node0" presStyleIdx="0" presStyleCnt="1" custLinFactNeighborX="-8436" custLinFactNeighborY="28750">
        <dgm:presLayoutVars>
          <dgm:chPref val="3"/>
        </dgm:presLayoutVars>
      </dgm:prSet>
      <dgm:spPr/>
    </dgm:pt>
    <dgm:pt modelId="{7948054D-F971-4A3E-B66D-0AACC495DA65}" type="pres">
      <dgm:prSet presAssocID="{E46DA450-19A3-478C-86A3-9D5A00C8CF34}" presName="hierChild2" presStyleCnt="0"/>
      <dgm:spPr/>
    </dgm:pt>
    <dgm:pt modelId="{5A76003F-4DEC-4982-AD3D-7DA2F0F997F8}" type="pres">
      <dgm:prSet presAssocID="{9FD2A325-E40D-4EAC-99DF-EC32E958D16D}" presName="Name25" presStyleLbl="parChTrans1D2" presStyleIdx="0" presStyleCnt="3"/>
      <dgm:spPr/>
    </dgm:pt>
    <dgm:pt modelId="{D9AC757E-DF2C-4792-BEA1-50505E80A055}" type="pres">
      <dgm:prSet presAssocID="{9FD2A325-E40D-4EAC-99DF-EC32E958D16D}" presName="connTx" presStyleLbl="parChTrans1D2" presStyleIdx="0" presStyleCnt="3"/>
      <dgm:spPr/>
    </dgm:pt>
    <dgm:pt modelId="{B8865D45-DACD-497B-9E90-EA45A88BF5F3}" type="pres">
      <dgm:prSet presAssocID="{3D8B8E78-A52A-48C1-A60E-8D93F30C7028}" presName="Name30" presStyleCnt="0"/>
      <dgm:spPr/>
    </dgm:pt>
    <dgm:pt modelId="{87796D3C-1DC7-42E8-AA0C-C31EB1C8B861}" type="pres">
      <dgm:prSet presAssocID="{3D8B8E78-A52A-48C1-A60E-8D93F30C7028}" presName="level2Shape" presStyleLbl="node2" presStyleIdx="0" presStyleCnt="3" custLinFactY="-933864" custLinFactNeighborX="0" custLinFactNeighborY="-1000000"/>
      <dgm:spPr/>
    </dgm:pt>
    <dgm:pt modelId="{D8F118C7-0177-4C7C-B07E-153AC2F526C4}" type="pres">
      <dgm:prSet presAssocID="{3D8B8E78-A52A-48C1-A60E-8D93F30C7028}" presName="hierChild3" presStyleCnt="0"/>
      <dgm:spPr/>
    </dgm:pt>
    <dgm:pt modelId="{FEAADEA0-4055-4B1E-AC52-76918E010C0C}" type="pres">
      <dgm:prSet presAssocID="{92F973C4-04AF-4F38-A76F-68F4389A9456}" presName="Name25" presStyleLbl="parChTrans1D2" presStyleIdx="1" presStyleCnt="3"/>
      <dgm:spPr/>
    </dgm:pt>
    <dgm:pt modelId="{FCB3E6A3-97C0-4ABE-A9C4-48488E9A4661}" type="pres">
      <dgm:prSet presAssocID="{92F973C4-04AF-4F38-A76F-68F4389A9456}" presName="connTx" presStyleLbl="parChTrans1D2" presStyleIdx="1" presStyleCnt="3"/>
      <dgm:spPr/>
    </dgm:pt>
    <dgm:pt modelId="{8AAB96A5-2091-4FD4-B7AC-2FA31E1CC64C}" type="pres">
      <dgm:prSet presAssocID="{93C749CC-B7C7-47C0-8976-641A86CE5CAB}" presName="Name30" presStyleCnt="0"/>
      <dgm:spPr/>
    </dgm:pt>
    <dgm:pt modelId="{37F7A6F0-63F7-40C5-B83A-56C384267EE4}" type="pres">
      <dgm:prSet presAssocID="{93C749CC-B7C7-47C0-8976-641A86CE5CAB}" presName="level2Shape" presStyleLbl="node2" presStyleIdx="1" presStyleCnt="3" custLinFactNeighborX="0" custLinFactNeighborY="28750"/>
      <dgm:spPr/>
    </dgm:pt>
    <dgm:pt modelId="{C51DB3F3-AAB4-4668-AD6B-2F6A6DD29F8E}" type="pres">
      <dgm:prSet presAssocID="{93C749CC-B7C7-47C0-8976-641A86CE5CAB}" presName="hierChild3" presStyleCnt="0"/>
      <dgm:spPr/>
    </dgm:pt>
    <dgm:pt modelId="{FB9CB017-5F20-4B7B-AB8E-F667539B2DEF}" type="pres">
      <dgm:prSet presAssocID="{0F119674-AA8D-44DE-9464-390DCC7A1539}" presName="Name25" presStyleLbl="parChTrans1D2" presStyleIdx="2" presStyleCnt="3"/>
      <dgm:spPr/>
    </dgm:pt>
    <dgm:pt modelId="{58CE2F64-EBA5-4432-A3CE-4B4883D98869}" type="pres">
      <dgm:prSet presAssocID="{0F119674-AA8D-44DE-9464-390DCC7A1539}" presName="connTx" presStyleLbl="parChTrans1D2" presStyleIdx="2" presStyleCnt="3"/>
      <dgm:spPr/>
    </dgm:pt>
    <dgm:pt modelId="{4847EA8E-C304-4515-B6CA-740F25E25C37}" type="pres">
      <dgm:prSet presAssocID="{A28FC727-A36B-4DDE-A8E6-6684ADC2FC5E}" presName="Name30" presStyleCnt="0"/>
      <dgm:spPr/>
    </dgm:pt>
    <dgm:pt modelId="{D40909B5-CDE0-4A15-AE03-424EFC8A1839}" type="pres">
      <dgm:prSet presAssocID="{A28FC727-A36B-4DDE-A8E6-6684ADC2FC5E}" presName="level2Shape" presStyleLbl="node2" presStyleIdx="2" presStyleCnt="3" custLinFactNeighborX="0" custLinFactNeighborY="37773"/>
      <dgm:spPr/>
    </dgm:pt>
    <dgm:pt modelId="{A28D5AEA-9804-4A04-9FC7-D9512B90DD1C}" type="pres">
      <dgm:prSet presAssocID="{A28FC727-A36B-4DDE-A8E6-6684ADC2FC5E}" presName="hierChild3" presStyleCnt="0"/>
      <dgm:spPr/>
    </dgm:pt>
    <dgm:pt modelId="{FEA43A1B-5B7D-43B9-A58D-44F0F622AFE3}" type="pres">
      <dgm:prSet presAssocID="{9D7A2502-DB65-436F-87EA-3A77B887364B}" presName="Name25" presStyleLbl="parChTrans1D3" presStyleIdx="0" presStyleCnt="2"/>
      <dgm:spPr/>
    </dgm:pt>
    <dgm:pt modelId="{20B58D07-3D3D-4168-A666-5B02078B51F1}" type="pres">
      <dgm:prSet presAssocID="{9D7A2502-DB65-436F-87EA-3A77B887364B}" presName="connTx" presStyleLbl="parChTrans1D3" presStyleIdx="0" presStyleCnt="2"/>
      <dgm:spPr/>
    </dgm:pt>
    <dgm:pt modelId="{3A0CD74C-4456-4607-BD24-A9FD14F5562F}" type="pres">
      <dgm:prSet presAssocID="{0F62CF3D-A72E-4FCE-809C-2F0125DFAA0D}" presName="Name30" presStyleCnt="0"/>
      <dgm:spPr/>
    </dgm:pt>
    <dgm:pt modelId="{710F0CD5-4712-4C76-878F-2FF3A225F3C3}" type="pres">
      <dgm:prSet presAssocID="{0F62CF3D-A72E-4FCE-809C-2F0125DFAA0D}" presName="level2Shape" presStyleLbl="node3" presStyleIdx="0" presStyleCnt="2" custLinFactNeighborX="-823" custLinFactNeighborY="3619"/>
      <dgm:spPr/>
    </dgm:pt>
    <dgm:pt modelId="{7E261FE7-8614-4856-8098-E3D5CC4A048F}" type="pres">
      <dgm:prSet presAssocID="{0F62CF3D-A72E-4FCE-809C-2F0125DFAA0D}" presName="hierChild3" presStyleCnt="0"/>
      <dgm:spPr/>
    </dgm:pt>
    <dgm:pt modelId="{F82E145C-7094-4631-A2FD-76013B80DE4D}" type="pres">
      <dgm:prSet presAssocID="{E9542071-3953-487A-9DB4-FF0F2A17E527}" presName="Name25" presStyleLbl="parChTrans1D3" presStyleIdx="1" presStyleCnt="2"/>
      <dgm:spPr/>
    </dgm:pt>
    <dgm:pt modelId="{1E8E498B-C846-4EE9-9FA4-05E6416FC645}" type="pres">
      <dgm:prSet presAssocID="{E9542071-3953-487A-9DB4-FF0F2A17E527}" presName="connTx" presStyleLbl="parChTrans1D3" presStyleIdx="1" presStyleCnt="2"/>
      <dgm:spPr/>
    </dgm:pt>
    <dgm:pt modelId="{03A2A4AC-8080-41AE-AADD-F3AB6DD890F8}" type="pres">
      <dgm:prSet presAssocID="{B4E276C6-2340-4CB5-AF9B-40335E07003A}" presName="Name30" presStyleCnt="0"/>
      <dgm:spPr/>
    </dgm:pt>
    <dgm:pt modelId="{5E790CEE-7355-414B-A46B-1BDD2898A3D2}" type="pres">
      <dgm:prSet presAssocID="{B4E276C6-2340-4CB5-AF9B-40335E07003A}" presName="level2Shape" presStyleLbl="node3" presStyleIdx="1" presStyleCnt="2" custLinFactNeighborX="-823" custLinFactNeighborY="0"/>
      <dgm:spPr/>
    </dgm:pt>
    <dgm:pt modelId="{EC0329FE-9497-4AEC-86B0-32972873A766}" type="pres">
      <dgm:prSet presAssocID="{B4E276C6-2340-4CB5-AF9B-40335E07003A}" presName="hierChild3" presStyleCnt="0"/>
      <dgm:spPr/>
    </dgm:pt>
    <dgm:pt modelId="{86E38F0D-02C3-40E0-BAF4-EC8AADEE17C0}" type="pres">
      <dgm:prSet presAssocID="{A9AF9B9F-B94D-4B98-B65C-AC031DEBE590}" presName="bgShapesFlow" presStyleCnt="0"/>
      <dgm:spPr/>
    </dgm:pt>
  </dgm:ptLst>
  <dgm:cxnLst>
    <dgm:cxn modelId="{A541A608-CD41-4300-88AA-9434810665AE}" type="presOf" srcId="{92F973C4-04AF-4F38-A76F-68F4389A9456}" destId="{FCB3E6A3-97C0-4ABE-A9C4-48488E9A4661}" srcOrd="1" destOrd="0" presId="urn:microsoft.com/office/officeart/2005/8/layout/hierarchy5"/>
    <dgm:cxn modelId="{C0C95F20-5A16-4870-99AC-F22637B8E990}" type="presOf" srcId="{0F119674-AA8D-44DE-9464-390DCC7A1539}" destId="{FB9CB017-5F20-4B7B-AB8E-F667539B2DEF}" srcOrd="0" destOrd="0" presId="urn:microsoft.com/office/officeart/2005/8/layout/hierarchy5"/>
    <dgm:cxn modelId="{984B0B25-01D6-46BB-8278-F1FC06086C4C}" type="presOf" srcId="{E46DA450-19A3-478C-86A3-9D5A00C8CF34}" destId="{04C1A206-642B-4CA8-9121-B2553F197D96}" srcOrd="0" destOrd="0" presId="urn:microsoft.com/office/officeart/2005/8/layout/hierarchy5"/>
    <dgm:cxn modelId="{03320D3C-EA6B-4D92-85F5-7653FBEFDC68}" type="presOf" srcId="{9FD2A325-E40D-4EAC-99DF-EC32E958D16D}" destId="{D9AC757E-DF2C-4792-BEA1-50505E80A055}" srcOrd="1" destOrd="0" presId="urn:microsoft.com/office/officeart/2005/8/layout/hierarchy5"/>
    <dgm:cxn modelId="{B5E4EC5F-B865-43D0-9144-66D436718312}" type="presOf" srcId="{A28FC727-A36B-4DDE-A8E6-6684ADC2FC5E}" destId="{D40909B5-CDE0-4A15-AE03-424EFC8A1839}" srcOrd="0" destOrd="0" presId="urn:microsoft.com/office/officeart/2005/8/layout/hierarchy5"/>
    <dgm:cxn modelId="{9F096543-20F0-4827-88BA-99450E3B449D}" type="presOf" srcId="{A9AF9B9F-B94D-4B98-B65C-AC031DEBE590}" destId="{FF4C8C4D-1173-4D7F-8D48-C37E7C708713}" srcOrd="0" destOrd="0" presId="urn:microsoft.com/office/officeart/2005/8/layout/hierarchy5"/>
    <dgm:cxn modelId="{93129646-06B6-4BB0-ABF0-CFCAA0757946}" type="presOf" srcId="{B4E276C6-2340-4CB5-AF9B-40335E07003A}" destId="{5E790CEE-7355-414B-A46B-1BDD2898A3D2}" srcOrd="0" destOrd="0" presId="urn:microsoft.com/office/officeart/2005/8/layout/hierarchy5"/>
    <dgm:cxn modelId="{2FA24048-37A5-41B4-91C0-37E418EB9DC3}" srcId="{E46DA450-19A3-478C-86A3-9D5A00C8CF34}" destId="{93C749CC-B7C7-47C0-8976-641A86CE5CAB}" srcOrd="1" destOrd="0" parTransId="{92F973C4-04AF-4F38-A76F-68F4389A9456}" sibTransId="{8E284CD7-F2D1-444F-B4CA-61862B13E365}"/>
    <dgm:cxn modelId="{F292254D-6B30-4EB0-BADF-12C4C5F258C2}" type="presOf" srcId="{E9542071-3953-487A-9DB4-FF0F2A17E527}" destId="{F82E145C-7094-4631-A2FD-76013B80DE4D}" srcOrd="0" destOrd="0" presId="urn:microsoft.com/office/officeart/2005/8/layout/hierarchy5"/>
    <dgm:cxn modelId="{1D3C7351-95CB-475F-BF60-40185B3E9227}" type="presOf" srcId="{92F973C4-04AF-4F38-A76F-68F4389A9456}" destId="{FEAADEA0-4055-4B1E-AC52-76918E010C0C}" srcOrd="0" destOrd="0" presId="urn:microsoft.com/office/officeart/2005/8/layout/hierarchy5"/>
    <dgm:cxn modelId="{44D97A51-67BF-4420-AE5F-50F530DA069D}" type="presOf" srcId="{9FD2A325-E40D-4EAC-99DF-EC32E958D16D}" destId="{5A76003F-4DEC-4982-AD3D-7DA2F0F997F8}" srcOrd="0" destOrd="0" presId="urn:microsoft.com/office/officeart/2005/8/layout/hierarchy5"/>
    <dgm:cxn modelId="{BFDBB176-DBC0-4C92-9F1B-6E2E148E86DE}" type="presOf" srcId="{3D8B8E78-A52A-48C1-A60E-8D93F30C7028}" destId="{87796D3C-1DC7-42E8-AA0C-C31EB1C8B861}" srcOrd="0" destOrd="0" presId="urn:microsoft.com/office/officeart/2005/8/layout/hierarchy5"/>
    <dgm:cxn modelId="{AB9DC680-3ABC-4D59-81A1-95164619C8B6}" srcId="{E46DA450-19A3-478C-86A3-9D5A00C8CF34}" destId="{A28FC727-A36B-4DDE-A8E6-6684ADC2FC5E}" srcOrd="2" destOrd="0" parTransId="{0F119674-AA8D-44DE-9464-390DCC7A1539}" sibTransId="{51EDCBEF-3B75-42E7-8B32-811C43BD9C16}"/>
    <dgm:cxn modelId="{349EA88A-FE37-4A8F-BF7D-1448487092E5}" srcId="{A28FC727-A36B-4DDE-A8E6-6684ADC2FC5E}" destId="{B4E276C6-2340-4CB5-AF9B-40335E07003A}" srcOrd="1" destOrd="0" parTransId="{E9542071-3953-487A-9DB4-FF0F2A17E527}" sibTransId="{42B6030D-B42A-4E41-AD77-CDFF374884E3}"/>
    <dgm:cxn modelId="{5891A99C-4A3D-4599-BF46-1F1403138F11}" srcId="{A9AF9B9F-B94D-4B98-B65C-AC031DEBE590}" destId="{E46DA450-19A3-478C-86A3-9D5A00C8CF34}" srcOrd="0" destOrd="0" parTransId="{C5304EE5-03DB-4EB6-A6E4-C169B5EE7ACE}" sibTransId="{1697E890-CEDA-4047-A674-AA66E7219D6F}"/>
    <dgm:cxn modelId="{7601789D-26C3-4E8A-B26C-D0052E861CFA}" type="presOf" srcId="{E9542071-3953-487A-9DB4-FF0F2A17E527}" destId="{1E8E498B-C846-4EE9-9FA4-05E6416FC645}" srcOrd="1" destOrd="0" presId="urn:microsoft.com/office/officeart/2005/8/layout/hierarchy5"/>
    <dgm:cxn modelId="{46F4E8A5-3AF8-4F07-B1A1-8ED775ACDD06}" type="presOf" srcId="{9D7A2502-DB65-436F-87EA-3A77B887364B}" destId="{FEA43A1B-5B7D-43B9-A58D-44F0F622AFE3}" srcOrd="0" destOrd="0" presId="urn:microsoft.com/office/officeart/2005/8/layout/hierarchy5"/>
    <dgm:cxn modelId="{177E73AC-2D12-4BE3-B458-E7924987195C}" srcId="{A28FC727-A36B-4DDE-A8E6-6684ADC2FC5E}" destId="{0F62CF3D-A72E-4FCE-809C-2F0125DFAA0D}" srcOrd="0" destOrd="0" parTransId="{9D7A2502-DB65-436F-87EA-3A77B887364B}" sibTransId="{B3793A58-E69A-4301-9F9A-5758DCFE911B}"/>
    <dgm:cxn modelId="{C5A016AD-479D-4FA3-B21F-FE123A3C5BF3}" type="presOf" srcId="{0F62CF3D-A72E-4FCE-809C-2F0125DFAA0D}" destId="{710F0CD5-4712-4C76-878F-2FF3A225F3C3}" srcOrd="0" destOrd="0" presId="urn:microsoft.com/office/officeart/2005/8/layout/hierarchy5"/>
    <dgm:cxn modelId="{4D7251BE-CD3E-4FEC-9B39-F00E0EF09194}" srcId="{E46DA450-19A3-478C-86A3-9D5A00C8CF34}" destId="{3D8B8E78-A52A-48C1-A60E-8D93F30C7028}" srcOrd="0" destOrd="0" parTransId="{9FD2A325-E40D-4EAC-99DF-EC32E958D16D}" sibTransId="{4CA2B15E-3D13-4821-AA20-099F07DB4276}"/>
    <dgm:cxn modelId="{3DBF46C8-8F9A-46BB-91CB-8418B51D2154}" type="presOf" srcId="{93C749CC-B7C7-47C0-8976-641A86CE5CAB}" destId="{37F7A6F0-63F7-40C5-B83A-56C384267EE4}" srcOrd="0" destOrd="0" presId="urn:microsoft.com/office/officeart/2005/8/layout/hierarchy5"/>
    <dgm:cxn modelId="{573A53D8-49A6-4FFD-AB89-79B54F48CAB3}" type="presOf" srcId="{0F119674-AA8D-44DE-9464-390DCC7A1539}" destId="{58CE2F64-EBA5-4432-A3CE-4B4883D98869}" srcOrd="1" destOrd="0" presId="urn:microsoft.com/office/officeart/2005/8/layout/hierarchy5"/>
    <dgm:cxn modelId="{B4D000E0-561E-4C21-96D2-61C0CB1F18CE}" type="presOf" srcId="{9D7A2502-DB65-436F-87EA-3A77B887364B}" destId="{20B58D07-3D3D-4168-A666-5B02078B51F1}" srcOrd="1" destOrd="0" presId="urn:microsoft.com/office/officeart/2005/8/layout/hierarchy5"/>
    <dgm:cxn modelId="{B99212DC-C5D1-4008-8A25-937028A15FE0}" type="presParOf" srcId="{FF4C8C4D-1173-4D7F-8D48-C37E7C708713}" destId="{4C8F194C-A0B9-4B7C-86D6-9DB7E629BB9E}" srcOrd="0" destOrd="0" presId="urn:microsoft.com/office/officeart/2005/8/layout/hierarchy5"/>
    <dgm:cxn modelId="{44EDC730-5374-4FFB-AB65-4EAF2CAB7377}" type="presParOf" srcId="{4C8F194C-A0B9-4B7C-86D6-9DB7E629BB9E}" destId="{235ED892-D76C-4B79-8043-F0F45D2FE073}" srcOrd="0" destOrd="0" presId="urn:microsoft.com/office/officeart/2005/8/layout/hierarchy5"/>
    <dgm:cxn modelId="{C450FD2B-6B46-4260-819A-B0275BECB41A}" type="presParOf" srcId="{235ED892-D76C-4B79-8043-F0F45D2FE073}" destId="{8C14B92F-C3ED-40D3-9A43-120531D37D26}" srcOrd="0" destOrd="0" presId="urn:microsoft.com/office/officeart/2005/8/layout/hierarchy5"/>
    <dgm:cxn modelId="{609C077A-3222-48FB-BE87-EEA550FCDCDF}" type="presParOf" srcId="{8C14B92F-C3ED-40D3-9A43-120531D37D26}" destId="{04C1A206-642B-4CA8-9121-B2553F197D96}" srcOrd="0" destOrd="0" presId="urn:microsoft.com/office/officeart/2005/8/layout/hierarchy5"/>
    <dgm:cxn modelId="{D618CEC3-A3B0-451E-8B58-7AA27A72274B}" type="presParOf" srcId="{8C14B92F-C3ED-40D3-9A43-120531D37D26}" destId="{7948054D-F971-4A3E-B66D-0AACC495DA65}" srcOrd="1" destOrd="0" presId="urn:microsoft.com/office/officeart/2005/8/layout/hierarchy5"/>
    <dgm:cxn modelId="{B0D52EA8-C692-44EA-9B8F-F6283037E0E6}" type="presParOf" srcId="{7948054D-F971-4A3E-B66D-0AACC495DA65}" destId="{5A76003F-4DEC-4982-AD3D-7DA2F0F997F8}" srcOrd="0" destOrd="0" presId="urn:microsoft.com/office/officeart/2005/8/layout/hierarchy5"/>
    <dgm:cxn modelId="{2690EEFF-E3F1-4A58-8DF2-493FDE934C0A}" type="presParOf" srcId="{5A76003F-4DEC-4982-AD3D-7DA2F0F997F8}" destId="{D9AC757E-DF2C-4792-BEA1-50505E80A055}" srcOrd="0" destOrd="0" presId="urn:microsoft.com/office/officeart/2005/8/layout/hierarchy5"/>
    <dgm:cxn modelId="{85C56AB6-7976-4FBE-8373-4ACF9EA1FAC2}" type="presParOf" srcId="{7948054D-F971-4A3E-B66D-0AACC495DA65}" destId="{B8865D45-DACD-497B-9E90-EA45A88BF5F3}" srcOrd="1" destOrd="0" presId="urn:microsoft.com/office/officeart/2005/8/layout/hierarchy5"/>
    <dgm:cxn modelId="{A3F141C1-42BB-4AA4-9D42-85E7647455B0}" type="presParOf" srcId="{B8865D45-DACD-497B-9E90-EA45A88BF5F3}" destId="{87796D3C-1DC7-42E8-AA0C-C31EB1C8B861}" srcOrd="0" destOrd="0" presId="urn:microsoft.com/office/officeart/2005/8/layout/hierarchy5"/>
    <dgm:cxn modelId="{550464AD-97D8-424A-B349-F44FF45E6025}" type="presParOf" srcId="{B8865D45-DACD-497B-9E90-EA45A88BF5F3}" destId="{D8F118C7-0177-4C7C-B07E-153AC2F526C4}" srcOrd="1" destOrd="0" presId="urn:microsoft.com/office/officeart/2005/8/layout/hierarchy5"/>
    <dgm:cxn modelId="{DA831E0A-81EB-481A-A8B6-C83992143E22}" type="presParOf" srcId="{7948054D-F971-4A3E-B66D-0AACC495DA65}" destId="{FEAADEA0-4055-4B1E-AC52-76918E010C0C}" srcOrd="2" destOrd="0" presId="urn:microsoft.com/office/officeart/2005/8/layout/hierarchy5"/>
    <dgm:cxn modelId="{5E557161-9A34-4FD2-91B3-2AF6F2A26B7F}" type="presParOf" srcId="{FEAADEA0-4055-4B1E-AC52-76918E010C0C}" destId="{FCB3E6A3-97C0-4ABE-A9C4-48488E9A4661}" srcOrd="0" destOrd="0" presId="urn:microsoft.com/office/officeart/2005/8/layout/hierarchy5"/>
    <dgm:cxn modelId="{14E733F3-E287-4AB7-86BA-620A6BB4FC8B}" type="presParOf" srcId="{7948054D-F971-4A3E-B66D-0AACC495DA65}" destId="{8AAB96A5-2091-4FD4-B7AC-2FA31E1CC64C}" srcOrd="3" destOrd="0" presId="urn:microsoft.com/office/officeart/2005/8/layout/hierarchy5"/>
    <dgm:cxn modelId="{5310A64C-F2FD-4AFE-AE2C-4F7D2988818B}" type="presParOf" srcId="{8AAB96A5-2091-4FD4-B7AC-2FA31E1CC64C}" destId="{37F7A6F0-63F7-40C5-B83A-56C384267EE4}" srcOrd="0" destOrd="0" presId="urn:microsoft.com/office/officeart/2005/8/layout/hierarchy5"/>
    <dgm:cxn modelId="{B4196E6A-4758-4F7A-8508-11D328712CA4}" type="presParOf" srcId="{8AAB96A5-2091-4FD4-B7AC-2FA31E1CC64C}" destId="{C51DB3F3-AAB4-4668-AD6B-2F6A6DD29F8E}" srcOrd="1" destOrd="0" presId="urn:microsoft.com/office/officeart/2005/8/layout/hierarchy5"/>
    <dgm:cxn modelId="{8A57FC56-CBB8-4D97-911C-6822C4687244}" type="presParOf" srcId="{7948054D-F971-4A3E-B66D-0AACC495DA65}" destId="{FB9CB017-5F20-4B7B-AB8E-F667539B2DEF}" srcOrd="4" destOrd="0" presId="urn:microsoft.com/office/officeart/2005/8/layout/hierarchy5"/>
    <dgm:cxn modelId="{E86B3DDC-3A7E-4835-8846-C1B7E18E2978}" type="presParOf" srcId="{FB9CB017-5F20-4B7B-AB8E-F667539B2DEF}" destId="{58CE2F64-EBA5-4432-A3CE-4B4883D98869}" srcOrd="0" destOrd="0" presId="urn:microsoft.com/office/officeart/2005/8/layout/hierarchy5"/>
    <dgm:cxn modelId="{92FEF77F-3E17-4DF4-8DF8-2C802CD3AA5E}" type="presParOf" srcId="{7948054D-F971-4A3E-B66D-0AACC495DA65}" destId="{4847EA8E-C304-4515-B6CA-740F25E25C37}" srcOrd="5" destOrd="0" presId="urn:microsoft.com/office/officeart/2005/8/layout/hierarchy5"/>
    <dgm:cxn modelId="{AD060F15-65F5-4A6B-9DF6-3036142AA683}" type="presParOf" srcId="{4847EA8E-C304-4515-B6CA-740F25E25C37}" destId="{D40909B5-CDE0-4A15-AE03-424EFC8A1839}" srcOrd="0" destOrd="0" presId="urn:microsoft.com/office/officeart/2005/8/layout/hierarchy5"/>
    <dgm:cxn modelId="{D0BAA725-B1E2-4D24-AC4F-07C4FA430F23}" type="presParOf" srcId="{4847EA8E-C304-4515-B6CA-740F25E25C37}" destId="{A28D5AEA-9804-4A04-9FC7-D9512B90DD1C}" srcOrd="1" destOrd="0" presId="urn:microsoft.com/office/officeart/2005/8/layout/hierarchy5"/>
    <dgm:cxn modelId="{258BD01B-B74C-4FA0-ABB6-23F535E5F5E4}" type="presParOf" srcId="{A28D5AEA-9804-4A04-9FC7-D9512B90DD1C}" destId="{FEA43A1B-5B7D-43B9-A58D-44F0F622AFE3}" srcOrd="0" destOrd="0" presId="urn:microsoft.com/office/officeart/2005/8/layout/hierarchy5"/>
    <dgm:cxn modelId="{0E0163FC-E8CB-427E-BB91-300DC975D02A}" type="presParOf" srcId="{FEA43A1B-5B7D-43B9-A58D-44F0F622AFE3}" destId="{20B58D07-3D3D-4168-A666-5B02078B51F1}" srcOrd="0" destOrd="0" presId="urn:microsoft.com/office/officeart/2005/8/layout/hierarchy5"/>
    <dgm:cxn modelId="{A0FE62C2-41EA-40AD-965F-988CF435542C}" type="presParOf" srcId="{A28D5AEA-9804-4A04-9FC7-D9512B90DD1C}" destId="{3A0CD74C-4456-4607-BD24-A9FD14F5562F}" srcOrd="1" destOrd="0" presId="urn:microsoft.com/office/officeart/2005/8/layout/hierarchy5"/>
    <dgm:cxn modelId="{D325CE86-C307-459A-8276-0D90808518BF}" type="presParOf" srcId="{3A0CD74C-4456-4607-BD24-A9FD14F5562F}" destId="{710F0CD5-4712-4C76-878F-2FF3A225F3C3}" srcOrd="0" destOrd="0" presId="urn:microsoft.com/office/officeart/2005/8/layout/hierarchy5"/>
    <dgm:cxn modelId="{08C47ABC-A4E8-4275-9D39-CC712DE563E7}" type="presParOf" srcId="{3A0CD74C-4456-4607-BD24-A9FD14F5562F}" destId="{7E261FE7-8614-4856-8098-E3D5CC4A048F}" srcOrd="1" destOrd="0" presId="urn:microsoft.com/office/officeart/2005/8/layout/hierarchy5"/>
    <dgm:cxn modelId="{BB982903-1459-46A6-A778-78B9E6068AF5}" type="presParOf" srcId="{A28D5AEA-9804-4A04-9FC7-D9512B90DD1C}" destId="{F82E145C-7094-4631-A2FD-76013B80DE4D}" srcOrd="2" destOrd="0" presId="urn:microsoft.com/office/officeart/2005/8/layout/hierarchy5"/>
    <dgm:cxn modelId="{8648939E-80BC-4287-A97B-C935290865C8}" type="presParOf" srcId="{F82E145C-7094-4631-A2FD-76013B80DE4D}" destId="{1E8E498B-C846-4EE9-9FA4-05E6416FC645}" srcOrd="0" destOrd="0" presId="urn:microsoft.com/office/officeart/2005/8/layout/hierarchy5"/>
    <dgm:cxn modelId="{BE60AECE-30D0-46EC-8373-A1C8F7F28F65}" type="presParOf" srcId="{A28D5AEA-9804-4A04-9FC7-D9512B90DD1C}" destId="{03A2A4AC-8080-41AE-AADD-F3AB6DD890F8}" srcOrd="3" destOrd="0" presId="urn:microsoft.com/office/officeart/2005/8/layout/hierarchy5"/>
    <dgm:cxn modelId="{A3A1DD03-9011-4C91-8EC9-8251D5FE1267}" type="presParOf" srcId="{03A2A4AC-8080-41AE-AADD-F3AB6DD890F8}" destId="{5E790CEE-7355-414B-A46B-1BDD2898A3D2}" srcOrd="0" destOrd="0" presId="urn:microsoft.com/office/officeart/2005/8/layout/hierarchy5"/>
    <dgm:cxn modelId="{BA4CD54F-5CA9-44D4-8E16-864AF6C4F92A}" type="presParOf" srcId="{03A2A4AC-8080-41AE-AADD-F3AB6DD890F8}" destId="{EC0329FE-9497-4AEC-86B0-32972873A766}" srcOrd="1" destOrd="0" presId="urn:microsoft.com/office/officeart/2005/8/layout/hierarchy5"/>
    <dgm:cxn modelId="{7F534FD9-666B-48A8-B392-DE2E27CDC79D}" type="presParOf" srcId="{FF4C8C4D-1173-4D7F-8D48-C37E7C708713}" destId="{86E38F0D-02C3-40E0-BAF4-EC8AADEE17C0}" srcOrd="1" destOrd="0" presId="urn:microsoft.com/office/officeart/2005/8/layout/hierarchy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5069748-96E0-4417-A460-7E8967748742}"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E658548C-9F3A-4424-A35F-DC980B5342CB}">
      <dgm:prSet phldrT="[Text]"/>
      <dgm:spPr>
        <a:solidFill>
          <a:schemeClr val="accent3"/>
        </a:solidFill>
      </dgm:spPr>
      <dgm:t>
        <a:bodyPr/>
        <a:lstStyle/>
        <a:p>
          <a:r>
            <a:rPr lang="en-US" b="1"/>
            <a:t>March 26, 2024</a:t>
          </a:r>
        </a:p>
        <a:p>
          <a:r>
            <a:rPr lang="en-US"/>
            <a:t>Data Review</a:t>
          </a:r>
        </a:p>
      </dgm:t>
    </dgm:pt>
    <dgm:pt modelId="{071B92C0-580A-4ADA-BD85-90189164113C}" type="parTrans" cxnId="{08F9C0F0-D40A-4360-BC7E-3260A77B79FA}">
      <dgm:prSet/>
      <dgm:spPr/>
      <dgm:t>
        <a:bodyPr/>
        <a:lstStyle/>
        <a:p>
          <a:endParaRPr lang="en-US"/>
        </a:p>
      </dgm:t>
    </dgm:pt>
    <dgm:pt modelId="{61F3EF74-574C-4124-8534-DDD40397378F}" type="sibTrans" cxnId="{08F9C0F0-D40A-4360-BC7E-3260A77B79FA}">
      <dgm:prSet/>
      <dgm:spPr/>
      <dgm:t>
        <a:bodyPr/>
        <a:lstStyle/>
        <a:p>
          <a:endParaRPr lang="en-US"/>
        </a:p>
      </dgm:t>
    </dgm:pt>
    <dgm:pt modelId="{346A28E6-B8EC-401D-8043-C24B3F3A1F7C}">
      <dgm:prSet phldrT="[Text]"/>
      <dgm:spPr>
        <a:solidFill>
          <a:schemeClr val="accent3"/>
        </a:solidFill>
      </dgm:spPr>
      <dgm:t>
        <a:bodyPr/>
        <a:lstStyle/>
        <a:p>
          <a:r>
            <a:rPr lang="en-US" b="1"/>
            <a:t>June 25, 2024</a:t>
          </a:r>
        </a:p>
        <a:p>
          <a:r>
            <a:rPr lang="en-US"/>
            <a:t>Identified Case Review – younger person</a:t>
          </a:r>
        </a:p>
      </dgm:t>
    </dgm:pt>
    <dgm:pt modelId="{82E49D24-08D5-4724-9103-2292E0880BB6}" type="parTrans" cxnId="{57C14A77-D4EB-4F80-9896-87D5F8B81809}">
      <dgm:prSet/>
      <dgm:spPr/>
      <dgm:t>
        <a:bodyPr/>
        <a:lstStyle/>
        <a:p>
          <a:endParaRPr lang="en-US"/>
        </a:p>
      </dgm:t>
    </dgm:pt>
    <dgm:pt modelId="{89F00A6F-C612-4C79-A145-BA7EE8966790}" type="sibTrans" cxnId="{57C14A77-D4EB-4F80-9896-87D5F8B81809}">
      <dgm:prSet/>
      <dgm:spPr/>
      <dgm:t>
        <a:bodyPr/>
        <a:lstStyle/>
        <a:p>
          <a:endParaRPr lang="en-US"/>
        </a:p>
      </dgm:t>
    </dgm:pt>
    <dgm:pt modelId="{879DCF7A-044F-4D1A-BF08-AD4AA5DB5000}">
      <dgm:prSet phldrT="[Text]"/>
      <dgm:spPr>
        <a:solidFill>
          <a:schemeClr val="accent3"/>
        </a:solidFill>
      </dgm:spPr>
      <dgm:t>
        <a:bodyPr/>
        <a:lstStyle/>
        <a:p>
          <a:r>
            <a:rPr lang="en-US" b="1"/>
            <a:t>Sept. 24, 2024</a:t>
          </a:r>
        </a:p>
        <a:p>
          <a:r>
            <a:rPr lang="en-US"/>
            <a:t>Cluster Review</a:t>
          </a:r>
        </a:p>
      </dgm:t>
    </dgm:pt>
    <dgm:pt modelId="{B127EA46-C716-42AE-8C66-CF0D6617F37F}" type="parTrans" cxnId="{F7386A14-87F5-4F29-B351-803F1987BD67}">
      <dgm:prSet/>
      <dgm:spPr/>
      <dgm:t>
        <a:bodyPr/>
        <a:lstStyle/>
        <a:p>
          <a:endParaRPr lang="en-US"/>
        </a:p>
      </dgm:t>
    </dgm:pt>
    <dgm:pt modelId="{A0CBD5AE-AFC1-4602-A385-18661791405F}" type="sibTrans" cxnId="{F7386A14-87F5-4F29-B351-803F1987BD67}">
      <dgm:prSet/>
      <dgm:spPr/>
      <dgm:t>
        <a:bodyPr/>
        <a:lstStyle/>
        <a:p>
          <a:endParaRPr lang="en-US"/>
        </a:p>
      </dgm:t>
    </dgm:pt>
    <dgm:pt modelId="{61D4B727-B45B-4FB1-8A5E-BE6DD1B388FA}">
      <dgm:prSet phldrT="[Text]"/>
      <dgm:spPr>
        <a:solidFill>
          <a:schemeClr val="accent3"/>
        </a:solidFill>
      </dgm:spPr>
      <dgm:t>
        <a:bodyPr/>
        <a:lstStyle/>
        <a:p>
          <a:r>
            <a:rPr lang="en-US" b="1"/>
            <a:t>Jan 28, 2025</a:t>
          </a:r>
        </a:p>
        <a:p>
          <a:r>
            <a:rPr lang="en-US"/>
            <a:t>Identified Case Review - recent incarceration</a:t>
          </a:r>
        </a:p>
      </dgm:t>
    </dgm:pt>
    <dgm:pt modelId="{C6446CB4-AF16-4C9B-B47B-ACEE4A364E19}" type="parTrans" cxnId="{61C49D44-0E6A-49C0-B7CE-0719ACD6D4B3}">
      <dgm:prSet/>
      <dgm:spPr/>
      <dgm:t>
        <a:bodyPr/>
        <a:lstStyle/>
        <a:p>
          <a:endParaRPr lang="en-US"/>
        </a:p>
      </dgm:t>
    </dgm:pt>
    <dgm:pt modelId="{F89D7409-FA36-41E5-8B96-020D42BA5E44}" type="sibTrans" cxnId="{61C49D44-0E6A-49C0-B7CE-0719ACD6D4B3}">
      <dgm:prSet/>
      <dgm:spPr/>
      <dgm:t>
        <a:bodyPr/>
        <a:lstStyle/>
        <a:p>
          <a:endParaRPr lang="en-US"/>
        </a:p>
      </dgm:t>
    </dgm:pt>
    <dgm:pt modelId="{CBA6C28B-1020-47EE-853D-AEF343762655}">
      <dgm:prSet phldrT="[Text]"/>
      <dgm:spPr>
        <a:solidFill>
          <a:schemeClr val="accent3"/>
        </a:solidFill>
      </dgm:spPr>
      <dgm:t>
        <a:bodyPr/>
        <a:lstStyle/>
        <a:p>
          <a:r>
            <a:rPr lang="en-US" b="1"/>
            <a:t>April 22, 2025</a:t>
          </a:r>
        </a:p>
        <a:p>
          <a:r>
            <a:rPr lang="en-US"/>
            <a:t>Identified Case Review - older adult</a:t>
          </a:r>
        </a:p>
      </dgm:t>
    </dgm:pt>
    <dgm:pt modelId="{27188078-3F90-4582-BB10-6BF5B011434E}" type="parTrans" cxnId="{1D9FF7EB-2A00-428A-84D9-F3EF5BC6F35D}">
      <dgm:prSet/>
      <dgm:spPr/>
      <dgm:t>
        <a:bodyPr/>
        <a:lstStyle/>
        <a:p>
          <a:endParaRPr lang="en-US"/>
        </a:p>
      </dgm:t>
    </dgm:pt>
    <dgm:pt modelId="{02C7E7C4-4E48-4F53-8B4D-715746724397}" type="sibTrans" cxnId="{1D9FF7EB-2A00-428A-84D9-F3EF5BC6F35D}">
      <dgm:prSet/>
      <dgm:spPr/>
      <dgm:t>
        <a:bodyPr/>
        <a:lstStyle/>
        <a:p>
          <a:endParaRPr lang="en-US"/>
        </a:p>
      </dgm:t>
    </dgm:pt>
    <dgm:pt modelId="{BCEC5761-32AF-44DE-9EE0-F1762AFCC518}">
      <dgm:prSet phldrT="[Text]"/>
      <dgm:spPr>
        <a:solidFill>
          <a:schemeClr val="accent3"/>
        </a:solidFill>
      </dgm:spPr>
      <dgm:t>
        <a:bodyPr/>
        <a:lstStyle/>
        <a:p>
          <a:r>
            <a:rPr lang="en-US" b="1"/>
            <a:t>October 28, 2025</a:t>
          </a:r>
        </a:p>
        <a:p>
          <a:r>
            <a:rPr lang="en-US"/>
            <a:t>TBD</a:t>
          </a:r>
        </a:p>
      </dgm:t>
    </dgm:pt>
    <dgm:pt modelId="{B2C107D7-D2DC-48C7-B607-197D592F7A10}" type="parTrans" cxnId="{535C24EE-5C2A-4989-8A45-3B881D5536B0}">
      <dgm:prSet/>
      <dgm:spPr/>
      <dgm:t>
        <a:bodyPr/>
        <a:lstStyle/>
        <a:p>
          <a:endParaRPr lang="en-US"/>
        </a:p>
      </dgm:t>
    </dgm:pt>
    <dgm:pt modelId="{B7228F93-E9EA-4C05-A6E8-6EF66FF94F0D}" type="sibTrans" cxnId="{535C24EE-5C2A-4989-8A45-3B881D5536B0}">
      <dgm:prSet/>
      <dgm:spPr/>
      <dgm:t>
        <a:bodyPr/>
        <a:lstStyle/>
        <a:p>
          <a:endParaRPr lang="en-US"/>
        </a:p>
      </dgm:t>
    </dgm:pt>
    <dgm:pt modelId="{2AF281F7-7602-42BB-B085-A97BFEA0B331}" type="pres">
      <dgm:prSet presAssocID="{F5069748-96E0-4417-A460-7E8967748742}" presName="Name0" presStyleCnt="0">
        <dgm:presLayoutVars>
          <dgm:dir/>
          <dgm:resizeHandles val="exact"/>
        </dgm:presLayoutVars>
      </dgm:prSet>
      <dgm:spPr/>
    </dgm:pt>
    <dgm:pt modelId="{B33F9DC6-D638-4A19-B9B2-F979E077D4F0}" type="pres">
      <dgm:prSet presAssocID="{E658548C-9F3A-4424-A35F-DC980B5342CB}" presName="node" presStyleLbl="node1" presStyleIdx="0" presStyleCnt="6">
        <dgm:presLayoutVars>
          <dgm:bulletEnabled val="1"/>
        </dgm:presLayoutVars>
      </dgm:prSet>
      <dgm:spPr/>
    </dgm:pt>
    <dgm:pt modelId="{96FBFB93-4953-4EAA-B712-FEF8BA967720}" type="pres">
      <dgm:prSet presAssocID="{61F3EF74-574C-4124-8534-DDD40397378F}" presName="sibTrans" presStyleLbl="sibTrans1D1" presStyleIdx="0" presStyleCnt="5"/>
      <dgm:spPr/>
    </dgm:pt>
    <dgm:pt modelId="{7D6EB32F-4580-4573-890F-0E564F33FC77}" type="pres">
      <dgm:prSet presAssocID="{61F3EF74-574C-4124-8534-DDD40397378F}" presName="connectorText" presStyleLbl="sibTrans1D1" presStyleIdx="0" presStyleCnt="5"/>
      <dgm:spPr/>
    </dgm:pt>
    <dgm:pt modelId="{5A945ABB-31FA-409B-962D-613AF83394DC}" type="pres">
      <dgm:prSet presAssocID="{346A28E6-B8EC-401D-8043-C24B3F3A1F7C}" presName="node" presStyleLbl="node1" presStyleIdx="1" presStyleCnt="6">
        <dgm:presLayoutVars>
          <dgm:bulletEnabled val="1"/>
        </dgm:presLayoutVars>
      </dgm:prSet>
      <dgm:spPr/>
    </dgm:pt>
    <dgm:pt modelId="{D7787F9F-F245-40C0-9D9E-B5AFFA672AEE}" type="pres">
      <dgm:prSet presAssocID="{89F00A6F-C612-4C79-A145-BA7EE8966790}" presName="sibTrans" presStyleLbl="sibTrans1D1" presStyleIdx="1" presStyleCnt="5"/>
      <dgm:spPr/>
    </dgm:pt>
    <dgm:pt modelId="{86DE48BA-AFA1-4F88-BC89-059F9F73B364}" type="pres">
      <dgm:prSet presAssocID="{89F00A6F-C612-4C79-A145-BA7EE8966790}" presName="connectorText" presStyleLbl="sibTrans1D1" presStyleIdx="1" presStyleCnt="5"/>
      <dgm:spPr/>
    </dgm:pt>
    <dgm:pt modelId="{63253137-458F-4B1A-ACF7-D2638F60A8FB}" type="pres">
      <dgm:prSet presAssocID="{879DCF7A-044F-4D1A-BF08-AD4AA5DB5000}" presName="node" presStyleLbl="node1" presStyleIdx="2" presStyleCnt="6">
        <dgm:presLayoutVars>
          <dgm:bulletEnabled val="1"/>
        </dgm:presLayoutVars>
      </dgm:prSet>
      <dgm:spPr/>
    </dgm:pt>
    <dgm:pt modelId="{E488A064-7BF4-46D8-8B3B-4C32BC3BDC56}" type="pres">
      <dgm:prSet presAssocID="{A0CBD5AE-AFC1-4602-A385-18661791405F}" presName="sibTrans" presStyleLbl="sibTrans1D1" presStyleIdx="2" presStyleCnt="5"/>
      <dgm:spPr/>
    </dgm:pt>
    <dgm:pt modelId="{30BA1D88-34C2-4B5E-A5D4-140EDAC44B1A}" type="pres">
      <dgm:prSet presAssocID="{A0CBD5AE-AFC1-4602-A385-18661791405F}" presName="connectorText" presStyleLbl="sibTrans1D1" presStyleIdx="2" presStyleCnt="5"/>
      <dgm:spPr/>
    </dgm:pt>
    <dgm:pt modelId="{C4567DBA-3ED0-4BE6-9D32-EBA6E500BE2B}" type="pres">
      <dgm:prSet presAssocID="{61D4B727-B45B-4FB1-8A5E-BE6DD1B388FA}" presName="node" presStyleLbl="node1" presStyleIdx="3" presStyleCnt="6">
        <dgm:presLayoutVars>
          <dgm:bulletEnabled val="1"/>
        </dgm:presLayoutVars>
      </dgm:prSet>
      <dgm:spPr/>
    </dgm:pt>
    <dgm:pt modelId="{A1799AD7-A31D-463D-80FB-6BC010CD0278}" type="pres">
      <dgm:prSet presAssocID="{F89D7409-FA36-41E5-8B96-020D42BA5E44}" presName="sibTrans" presStyleLbl="sibTrans1D1" presStyleIdx="3" presStyleCnt="5"/>
      <dgm:spPr/>
    </dgm:pt>
    <dgm:pt modelId="{B363FE08-92DD-44C6-9D6A-292FEEC5291D}" type="pres">
      <dgm:prSet presAssocID="{F89D7409-FA36-41E5-8B96-020D42BA5E44}" presName="connectorText" presStyleLbl="sibTrans1D1" presStyleIdx="3" presStyleCnt="5"/>
      <dgm:spPr/>
    </dgm:pt>
    <dgm:pt modelId="{F4336411-D58E-4AE5-96B0-0C5E5C0D5EC4}" type="pres">
      <dgm:prSet presAssocID="{CBA6C28B-1020-47EE-853D-AEF343762655}" presName="node" presStyleLbl="node1" presStyleIdx="4" presStyleCnt="6">
        <dgm:presLayoutVars>
          <dgm:bulletEnabled val="1"/>
        </dgm:presLayoutVars>
      </dgm:prSet>
      <dgm:spPr/>
    </dgm:pt>
    <dgm:pt modelId="{AA58EDF8-D485-4A0B-9696-E791AD01C50F}" type="pres">
      <dgm:prSet presAssocID="{02C7E7C4-4E48-4F53-8B4D-715746724397}" presName="sibTrans" presStyleLbl="sibTrans1D1" presStyleIdx="4" presStyleCnt="5"/>
      <dgm:spPr/>
    </dgm:pt>
    <dgm:pt modelId="{A95AB236-FA5A-4F89-B7F5-33182E037639}" type="pres">
      <dgm:prSet presAssocID="{02C7E7C4-4E48-4F53-8B4D-715746724397}" presName="connectorText" presStyleLbl="sibTrans1D1" presStyleIdx="4" presStyleCnt="5"/>
      <dgm:spPr/>
    </dgm:pt>
    <dgm:pt modelId="{2DEE806D-86A5-48D7-A1B2-73237272B28E}" type="pres">
      <dgm:prSet presAssocID="{BCEC5761-32AF-44DE-9EE0-F1762AFCC518}" presName="node" presStyleLbl="node1" presStyleIdx="5" presStyleCnt="6">
        <dgm:presLayoutVars>
          <dgm:bulletEnabled val="1"/>
        </dgm:presLayoutVars>
      </dgm:prSet>
      <dgm:spPr/>
    </dgm:pt>
  </dgm:ptLst>
  <dgm:cxnLst>
    <dgm:cxn modelId="{D6AF1E00-339B-410C-AFE1-C0CBA63D9DB8}" type="presOf" srcId="{02C7E7C4-4E48-4F53-8B4D-715746724397}" destId="{A95AB236-FA5A-4F89-B7F5-33182E037639}" srcOrd="1" destOrd="0" presId="urn:microsoft.com/office/officeart/2005/8/layout/bProcess3"/>
    <dgm:cxn modelId="{F7386A14-87F5-4F29-B351-803F1987BD67}" srcId="{F5069748-96E0-4417-A460-7E8967748742}" destId="{879DCF7A-044F-4D1A-BF08-AD4AA5DB5000}" srcOrd="2" destOrd="0" parTransId="{B127EA46-C716-42AE-8C66-CF0D6617F37F}" sibTransId="{A0CBD5AE-AFC1-4602-A385-18661791405F}"/>
    <dgm:cxn modelId="{54908A18-804D-45F8-A7DD-3C81E49D23F5}" type="presOf" srcId="{E658548C-9F3A-4424-A35F-DC980B5342CB}" destId="{B33F9DC6-D638-4A19-B9B2-F979E077D4F0}" srcOrd="0" destOrd="0" presId="urn:microsoft.com/office/officeart/2005/8/layout/bProcess3"/>
    <dgm:cxn modelId="{249A4C22-2D9E-4A6C-A8C3-7CF03FF9FCFC}" type="presOf" srcId="{346A28E6-B8EC-401D-8043-C24B3F3A1F7C}" destId="{5A945ABB-31FA-409B-962D-613AF83394DC}" srcOrd="0" destOrd="0" presId="urn:microsoft.com/office/officeart/2005/8/layout/bProcess3"/>
    <dgm:cxn modelId="{FF8C1133-3D2E-4387-8023-7A5F991B05BB}" type="presOf" srcId="{BCEC5761-32AF-44DE-9EE0-F1762AFCC518}" destId="{2DEE806D-86A5-48D7-A1B2-73237272B28E}" srcOrd="0" destOrd="0" presId="urn:microsoft.com/office/officeart/2005/8/layout/bProcess3"/>
    <dgm:cxn modelId="{2D6F033C-53D0-49AF-98A0-546737DD04DD}" type="presOf" srcId="{CBA6C28B-1020-47EE-853D-AEF343762655}" destId="{F4336411-D58E-4AE5-96B0-0C5E5C0D5EC4}" srcOrd="0" destOrd="0" presId="urn:microsoft.com/office/officeart/2005/8/layout/bProcess3"/>
    <dgm:cxn modelId="{1F6A7261-D85C-4716-83F1-A1482D2F93E0}" type="presOf" srcId="{89F00A6F-C612-4C79-A145-BA7EE8966790}" destId="{D7787F9F-F245-40C0-9D9E-B5AFFA672AEE}" srcOrd="0" destOrd="0" presId="urn:microsoft.com/office/officeart/2005/8/layout/bProcess3"/>
    <dgm:cxn modelId="{61C49D44-0E6A-49C0-B7CE-0719ACD6D4B3}" srcId="{F5069748-96E0-4417-A460-7E8967748742}" destId="{61D4B727-B45B-4FB1-8A5E-BE6DD1B388FA}" srcOrd="3" destOrd="0" parTransId="{C6446CB4-AF16-4C9B-B47B-ACEE4A364E19}" sibTransId="{F89D7409-FA36-41E5-8B96-020D42BA5E44}"/>
    <dgm:cxn modelId="{57C14A77-D4EB-4F80-9896-87D5F8B81809}" srcId="{F5069748-96E0-4417-A460-7E8967748742}" destId="{346A28E6-B8EC-401D-8043-C24B3F3A1F7C}" srcOrd="1" destOrd="0" parTransId="{82E49D24-08D5-4724-9103-2292E0880BB6}" sibTransId="{89F00A6F-C612-4C79-A145-BA7EE8966790}"/>
    <dgm:cxn modelId="{6AFF7677-3590-499A-AF76-675435B32EED}" type="presOf" srcId="{61D4B727-B45B-4FB1-8A5E-BE6DD1B388FA}" destId="{C4567DBA-3ED0-4BE6-9D32-EBA6E500BE2B}" srcOrd="0" destOrd="0" presId="urn:microsoft.com/office/officeart/2005/8/layout/bProcess3"/>
    <dgm:cxn modelId="{8EE11980-C303-4D78-AB39-99EF11996944}" type="presOf" srcId="{F89D7409-FA36-41E5-8B96-020D42BA5E44}" destId="{A1799AD7-A31D-463D-80FB-6BC010CD0278}" srcOrd="0" destOrd="0" presId="urn:microsoft.com/office/officeart/2005/8/layout/bProcess3"/>
    <dgm:cxn modelId="{81A1ED84-778E-4B34-A285-2077BE54F00C}" type="presOf" srcId="{89F00A6F-C612-4C79-A145-BA7EE8966790}" destId="{86DE48BA-AFA1-4F88-BC89-059F9F73B364}" srcOrd="1" destOrd="0" presId="urn:microsoft.com/office/officeart/2005/8/layout/bProcess3"/>
    <dgm:cxn modelId="{10A41A96-4C56-4F2C-971F-18E8B1ED5483}" type="presOf" srcId="{F5069748-96E0-4417-A460-7E8967748742}" destId="{2AF281F7-7602-42BB-B085-A97BFEA0B331}" srcOrd="0" destOrd="0" presId="urn:microsoft.com/office/officeart/2005/8/layout/bProcess3"/>
    <dgm:cxn modelId="{D2DFB799-AA5E-4630-AFB3-8886A9B48E31}" type="presOf" srcId="{A0CBD5AE-AFC1-4602-A385-18661791405F}" destId="{30BA1D88-34C2-4B5E-A5D4-140EDAC44B1A}" srcOrd="1" destOrd="0" presId="urn:microsoft.com/office/officeart/2005/8/layout/bProcess3"/>
    <dgm:cxn modelId="{5BA28C9A-6EBC-46E0-9DFF-9C5A341F4B34}" type="presOf" srcId="{A0CBD5AE-AFC1-4602-A385-18661791405F}" destId="{E488A064-7BF4-46D8-8B3B-4C32BC3BDC56}" srcOrd="0" destOrd="0" presId="urn:microsoft.com/office/officeart/2005/8/layout/bProcess3"/>
    <dgm:cxn modelId="{F2C41DD6-17E6-4483-BB5A-BC8201320CE9}" type="presOf" srcId="{F89D7409-FA36-41E5-8B96-020D42BA5E44}" destId="{B363FE08-92DD-44C6-9D6A-292FEEC5291D}" srcOrd="1" destOrd="0" presId="urn:microsoft.com/office/officeart/2005/8/layout/bProcess3"/>
    <dgm:cxn modelId="{BD4D09E6-0461-4F6B-9573-B581C8A27CEF}" type="presOf" srcId="{61F3EF74-574C-4124-8534-DDD40397378F}" destId="{96FBFB93-4953-4EAA-B712-FEF8BA967720}" srcOrd="0" destOrd="0" presId="urn:microsoft.com/office/officeart/2005/8/layout/bProcess3"/>
    <dgm:cxn modelId="{E822ACE8-F6C4-44DE-82D0-1CA7AD7985B5}" type="presOf" srcId="{879DCF7A-044F-4D1A-BF08-AD4AA5DB5000}" destId="{63253137-458F-4B1A-ACF7-D2638F60A8FB}" srcOrd="0" destOrd="0" presId="urn:microsoft.com/office/officeart/2005/8/layout/bProcess3"/>
    <dgm:cxn modelId="{1D9FF7EB-2A00-428A-84D9-F3EF5BC6F35D}" srcId="{F5069748-96E0-4417-A460-7E8967748742}" destId="{CBA6C28B-1020-47EE-853D-AEF343762655}" srcOrd="4" destOrd="0" parTransId="{27188078-3F90-4582-BB10-6BF5B011434E}" sibTransId="{02C7E7C4-4E48-4F53-8B4D-715746724397}"/>
    <dgm:cxn modelId="{535C24EE-5C2A-4989-8A45-3B881D5536B0}" srcId="{F5069748-96E0-4417-A460-7E8967748742}" destId="{BCEC5761-32AF-44DE-9EE0-F1762AFCC518}" srcOrd="5" destOrd="0" parTransId="{B2C107D7-D2DC-48C7-B607-197D592F7A10}" sibTransId="{B7228F93-E9EA-4C05-A6E8-6EF66FF94F0D}"/>
    <dgm:cxn modelId="{08F9C0F0-D40A-4360-BC7E-3260A77B79FA}" srcId="{F5069748-96E0-4417-A460-7E8967748742}" destId="{E658548C-9F3A-4424-A35F-DC980B5342CB}" srcOrd="0" destOrd="0" parTransId="{071B92C0-580A-4ADA-BD85-90189164113C}" sibTransId="{61F3EF74-574C-4124-8534-DDD40397378F}"/>
    <dgm:cxn modelId="{4C9A88F5-8226-4771-9AD1-C8102E441117}" type="presOf" srcId="{02C7E7C4-4E48-4F53-8B4D-715746724397}" destId="{AA58EDF8-D485-4A0B-9696-E791AD01C50F}" srcOrd="0" destOrd="0" presId="urn:microsoft.com/office/officeart/2005/8/layout/bProcess3"/>
    <dgm:cxn modelId="{3BF0C1F8-0168-4209-AF92-50F124264437}" type="presOf" srcId="{61F3EF74-574C-4124-8534-DDD40397378F}" destId="{7D6EB32F-4580-4573-890F-0E564F33FC77}" srcOrd="1" destOrd="0" presId="urn:microsoft.com/office/officeart/2005/8/layout/bProcess3"/>
    <dgm:cxn modelId="{5FD3AD32-5CE7-4851-ABCE-E58EC4F58420}" type="presParOf" srcId="{2AF281F7-7602-42BB-B085-A97BFEA0B331}" destId="{B33F9DC6-D638-4A19-B9B2-F979E077D4F0}" srcOrd="0" destOrd="0" presId="urn:microsoft.com/office/officeart/2005/8/layout/bProcess3"/>
    <dgm:cxn modelId="{1C33B73C-0BE7-4EA3-A21D-C1D65495FD2E}" type="presParOf" srcId="{2AF281F7-7602-42BB-B085-A97BFEA0B331}" destId="{96FBFB93-4953-4EAA-B712-FEF8BA967720}" srcOrd="1" destOrd="0" presId="urn:microsoft.com/office/officeart/2005/8/layout/bProcess3"/>
    <dgm:cxn modelId="{52B5E17A-EBE6-47B4-86D5-09A0583EBF81}" type="presParOf" srcId="{96FBFB93-4953-4EAA-B712-FEF8BA967720}" destId="{7D6EB32F-4580-4573-890F-0E564F33FC77}" srcOrd="0" destOrd="0" presId="urn:microsoft.com/office/officeart/2005/8/layout/bProcess3"/>
    <dgm:cxn modelId="{E2092838-2CA5-4441-9BDC-6E16A56578F1}" type="presParOf" srcId="{2AF281F7-7602-42BB-B085-A97BFEA0B331}" destId="{5A945ABB-31FA-409B-962D-613AF83394DC}" srcOrd="2" destOrd="0" presId="urn:microsoft.com/office/officeart/2005/8/layout/bProcess3"/>
    <dgm:cxn modelId="{130179D2-8660-4529-94C4-5911C10F75EF}" type="presParOf" srcId="{2AF281F7-7602-42BB-B085-A97BFEA0B331}" destId="{D7787F9F-F245-40C0-9D9E-B5AFFA672AEE}" srcOrd="3" destOrd="0" presId="urn:microsoft.com/office/officeart/2005/8/layout/bProcess3"/>
    <dgm:cxn modelId="{9DA4F2C8-1421-409C-91F0-480F8EBF8D84}" type="presParOf" srcId="{D7787F9F-F245-40C0-9D9E-B5AFFA672AEE}" destId="{86DE48BA-AFA1-4F88-BC89-059F9F73B364}" srcOrd="0" destOrd="0" presId="urn:microsoft.com/office/officeart/2005/8/layout/bProcess3"/>
    <dgm:cxn modelId="{0D62552F-A382-44D7-8909-3B791D3CC2EE}" type="presParOf" srcId="{2AF281F7-7602-42BB-B085-A97BFEA0B331}" destId="{63253137-458F-4B1A-ACF7-D2638F60A8FB}" srcOrd="4" destOrd="0" presId="urn:microsoft.com/office/officeart/2005/8/layout/bProcess3"/>
    <dgm:cxn modelId="{17E154C6-0F0A-4B87-A55A-BC97B72C67E0}" type="presParOf" srcId="{2AF281F7-7602-42BB-B085-A97BFEA0B331}" destId="{E488A064-7BF4-46D8-8B3B-4C32BC3BDC56}" srcOrd="5" destOrd="0" presId="urn:microsoft.com/office/officeart/2005/8/layout/bProcess3"/>
    <dgm:cxn modelId="{4FA58BA0-F7F9-4943-A395-C0CF51668A04}" type="presParOf" srcId="{E488A064-7BF4-46D8-8B3B-4C32BC3BDC56}" destId="{30BA1D88-34C2-4B5E-A5D4-140EDAC44B1A}" srcOrd="0" destOrd="0" presId="urn:microsoft.com/office/officeart/2005/8/layout/bProcess3"/>
    <dgm:cxn modelId="{9CD1DC62-FF45-4780-A5FE-DF9CF6C12FEB}" type="presParOf" srcId="{2AF281F7-7602-42BB-B085-A97BFEA0B331}" destId="{C4567DBA-3ED0-4BE6-9D32-EBA6E500BE2B}" srcOrd="6" destOrd="0" presId="urn:microsoft.com/office/officeart/2005/8/layout/bProcess3"/>
    <dgm:cxn modelId="{BB765904-5BD1-49D9-B36D-D3C720B42B30}" type="presParOf" srcId="{2AF281F7-7602-42BB-B085-A97BFEA0B331}" destId="{A1799AD7-A31D-463D-80FB-6BC010CD0278}" srcOrd="7" destOrd="0" presId="urn:microsoft.com/office/officeart/2005/8/layout/bProcess3"/>
    <dgm:cxn modelId="{195F826A-4D5E-48D1-8D3F-80977E885EE3}" type="presParOf" srcId="{A1799AD7-A31D-463D-80FB-6BC010CD0278}" destId="{B363FE08-92DD-44C6-9D6A-292FEEC5291D}" srcOrd="0" destOrd="0" presId="urn:microsoft.com/office/officeart/2005/8/layout/bProcess3"/>
    <dgm:cxn modelId="{0E7D9F80-30DB-4A54-9BCD-3346833CC44B}" type="presParOf" srcId="{2AF281F7-7602-42BB-B085-A97BFEA0B331}" destId="{F4336411-D58E-4AE5-96B0-0C5E5C0D5EC4}" srcOrd="8" destOrd="0" presId="urn:microsoft.com/office/officeart/2005/8/layout/bProcess3"/>
    <dgm:cxn modelId="{F1929F89-704D-469C-8F0D-EBC0C56A51B0}" type="presParOf" srcId="{2AF281F7-7602-42BB-B085-A97BFEA0B331}" destId="{AA58EDF8-D485-4A0B-9696-E791AD01C50F}" srcOrd="9" destOrd="0" presId="urn:microsoft.com/office/officeart/2005/8/layout/bProcess3"/>
    <dgm:cxn modelId="{A5EDF985-C723-4AA1-B927-88A7161D1C03}" type="presParOf" srcId="{AA58EDF8-D485-4A0B-9696-E791AD01C50F}" destId="{A95AB236-FA5A-4F89-B7F5-33182E037639}" srcOrd="0" destOrd="0" presId="urn:microsoft.com/office/officeart/2005/8/layout/bProcess3"/>
    <dgm:cxn modelId="{5FBDE46B-BFA6-4E08-B943-62BADDE59A8C}" type="presParOf" srcId="{2AF281F7-7602-42BB-B085-A97BFEA0B331}" destId="{2DEE806D-86A5-48D7-A1B2-73237272B28E}" srcOrd="10"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92F2AC-9057-4C2A-B544-2420F0E7FE49}">
      <dsp:nvSpPr>
        <dsp:cNvPr id="0" name=""/>
        <dsp:cNvSpPr/>
      </dsp:nvSpPr>
      <dsp:spPr>
        <a:xfrm>
          <a:off x="0" y="2344"/>
          <a:ext cx="6797675" cy="9275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08788F-CB62-4B36-89A7-C7A031ADDA34}">
      <dsp:nvSpPr>
        <dsp:cNvPr id="0" name=""/>
        <dsp:cNvSpPr/>
      </dsp:nvSpPr>
      <dsp:spPr>
        <a:xfrm>
          <a:off x="280594" y="211051"/>
          <a:ext cx="510171" cy="51017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AE3DF20-EAB9-46A0-90AB-F9DC2DFC0254}">
      <dsp:nvSpPr>
        <dsp:cNvPr id="0" name=""/>
        <dsp:cNvSpPr/>
      </dsp:nvSpPr>
      <dsp:spPr>
        <a:xfrm>
          <a:off x="1071360" y="2344"/>
          <a:ext cx="5582828" cy="1188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80" tIns="125780" rIns="125780" bIns="125780" numCol="1" spcCol="1270" anchor="ctr" anchorCtr="0">
          <a:noAutofit/>
        </a:bodyPr>
        <a:lstStyle/>
        <a:p>
          <a:pPr marL="0" lvl="0" indent="0" algn="l" defTabSz="1244600">
            <a:lnSpc>
              <a:spcPct val="90000"/>
            </a:lnSpc>
            <a:spcBef>
              <a:spcPct val="0"/>
            </a:spcBef>
            <a:spcAft>
              <a:spcPct val="35000"/>
            </a:spcAft>
            <a:buNone/>
          </a:pPr>
          <a:r>
            <a:rPr lang="en-US" sz="2800" kern="1200" dirty="0"/>
            <a:t>Reports sent to assigned Deputy District Attorney for review</a:t>
          </a:r>
        </a:p>
      </dsp:txBody>
      <dsp:txXfrm>
        <a:off x="1071360" y="2344"/>
        <a:ext cx="5582828" cy="1188467"/>
      </dsp:txXfrm>
    </dsp:sp>
    <dsp:sp modelId="{E1888F20-0E67-4A3B-A2A8-BE43B31C4B25}">
      <dsp:nvSpPr>
        <dsp:cNvPr id="0" name=""/>
        <dsp:cNvSpPr/>
      </dsp:nvSpPr>
      <dsp:spPr>
        <a:xfrm>
          <a:off x="0" y="1487929"/>
          <a:ext cx="6797675" cy="9275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495920-7F1F-44F6-9682-D70117541262}">
      <dsp:nvSpPr>
        <dsp:cNvPr id="0" name=""/>
        <dsp:cNvSpPr/>
      </dsp:nvSpPr>
      <dsp:spPr>
        <a:xfrm>
          <a:off x="280594" y="1696636"/>
          <a:ext cx="510171" cy="51017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6A0E53C-9913-4FE3-8A7E-61C68117BAD4}">
      <dsp:nvSpPr>
        <dsp:cNvPr id="0" name=""/>
        <dsp:cNvSpPr/>
      </dsp:nvSpPr>
      <dsp:spPr>
        <a:xfrm>
          <a:off x="1071360" y="1487929"/>
          <a:ext cx="5582828" cy="1188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80" tIns="125780" rIns="125780" bIns="125780" numCol="1" spcCol="1270" anchor="ctr" anchorCtr="0">
          <a:noAutofit/>
        </a:bodyPr>
        <a:lstStyle/>
        <a:p>
          <a:pPr marL="0" lvl="0" indent="0" algn="l" defTabSz="1244600">
            <a:lnSpc>
              <a:spcPct val="90000"/>
            </a:lnSpc>
            <a:spcBef>
              <a:spcPct val="0"/>
            </a:spcBef>
            <a:spcAft>
              <a:spcPct val="35000"/>
            </a:spcAft>
            <a:buNone/>
          </a:pPr>
          <a:r>
            <a:rPr lang="en-US" sz="2800" kern="1200" dirty="0"/>
            <a:t>Temporary prosecution decline pending engagement with deflection</a:t>
          </a:r>
        </a:p>
      </dsp:txBody>
      <dsp:txXfrm>
        <a:off x="1071360" y="1487929"/>
        <a:ext cx="5582828" cy="1188467"/>
      </dsp:txXfrm>
    </dsp:sp>
    <dsp:sp modelId="{E70ABA95-927D-4ED3-88A4-FF72F08A233A}">
      <dsp:nvSpPr>
        <dsp:cNvPr id="0" name=""/>
        <dsp:cNvSpPr/>
      </dsp:nvSpPr>
      <dsp:spPr>
        <a:xfrm>
          <a:off x="0" y="2973514"/>
          <a:ext cx="6797675" cy="9275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A8459E-8D03-4CDE-9587-79B6BA36BE4D}">
      <dsp:nvSpPr>
        <dsp:cNvPr id="0" name=""/>
        <dsp:cNvSpPr/>
      </dsp:nvSpPr>
      <dsp:spPr>
        <a:xfrm>
          <a:off x="280594" y="3182221"/>
          <a:ext cx="510171" cy="51017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AF723F9-F0B6-4FA8-B1F0-96BD5BF3D9B8}">
      <dsp:nvSpPr>
        <dsp:cNvPr id="0" name=""/>
        <dsp:cNvSpPr/>
      </dsp:nvSpPr>
      <dsp:spPr>
        <a:xfrm>
          <a:off x="1071360" y="2973514"/>
          <a:ext cx="5582828" cy="1188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80" tIns="125780" rIns="125780" bIns="125780" numCol="1" spcCol="1270" anchor="ctr" anchorCtr="0">
          <a:noAutofit/>
        </a:bodyPr>
        <a:lstStyle/>
        <a:p>
          <a:pPr marL="0" lvl="0" indent="0" algn="l" defTabSz="1244600">
            <a:lnSpc>
              <a:spcPct val="90000"/>
            </a:lnSpc>
            <a:spcBef>
              <a:spcPct val="0"/>
            </a:spcBef>
            <a:spcAft>
              <a:spcPct val="35000"/>
            </a:spcAft>
            <a:buNone/>
          </a:pPr>
          <a:r>
            <a:rPr lang="en-US" sz="2800" kern="1200" dirty="0"/>
            <a:t>If deflection is successful, no charges filed</a:t>
          </a:r>
        </a:p>
      </dsp:txBody>
      <dsp:txXfrm>
        <a:off x="1071360" y="2973514"/>
        <a:ext cx="5582828" cy="1188467"/>
      </dsp:txXfrm>
    </dsp:sp>
    <dsp:sp modelId="{2AC7966F-426B-4BD0-977B-D5CADF16342C}">
      <dsp:nvSpPr>
        <dsp:cNvPr id="0" name=""/>
        <dsp:cNvSpPr/>
      </dsp:nvSpPr>
      <dsp:spPr>
        <a:xfrm>
          <a:off x="0" y="4459099"/>
          <a:ext cx="6797675" cy="9275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2E347C-D612-48E9-802A-B18C32C14750}">
      <dsp:nvSpPr>
        <dsp:cNvPr id="0" name=""/>
        <dsp:cNvSpPr/>
      </dsp:nvSpPr>
      <dsp:spPr>
        <a:xfrm>
          <a:off x="280594" y="4667805"/>
          <a:ext cx="510171" cy="51017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731C71F-00D4-4799-B464-D652BC02FCF8}">
      <dsp:nvSpPr>
        <dsp:cNvPr id="0" name=""/>
        <dsp:cNvSpPr/>
      </dsp:nvSpPr>
      <dsp:spPr>
        <a:xfrm>
          <a:off x="1071360" y="4459099"/>
          <a:ext cx="5582828" cy="1188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80" tIns="125780" rIns="125780" bIns="125780" numCol="1" spcCol="1270" anchor="ctr" anchorCtr="0">
          <a:noAutofit/>
        </a:bodyPr>
        <a:lstStyle/>
        <a:p>
          <a:pPr marL="0" lvl="0" indent="0" algn="l" defTabSz="1244600">
            <a:lnSpc>
              <a:spcPct val="90000"/>
            </a:lnSpc>
            <a:spcBef>
              <a:spcPct val="0"/>
            </a:spcBef>
            <a:spcAft>
              <a:spcPct val="35000"/>
            </a:spcAft>
            <a:buNone/>
          </a:pPr>
          <a:r>
            <a:rPr lang="en-US" sz="2800" kern="1200" dirty="0"/>
            <a:t>How “success” is measured</a:t>
          </a:r>
        </a:p>
      </dsp:txBody>
      <dsp:txXfrm>
        <a:off x="1071360" y="4459099"/>
        <a:ext cx="5582828" cy="11884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A45633-9A76-4745-A654-1A50CE032E5D}">
      <dsp:nvSpPr>
        <dsp:cNvPr id="0" name=""/>
        <dsp:cNvSpPr/>
      </dsp:nvSpPr>
      <dsp:spPr>
        <a:xfrm>
          <a:off x="0" y="0"/>
          <a:ext cx="8046720" cy="832937"/>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Charges filed if deflection is not successful</a:t>
          </a:r>
        </a:p>
      </dsp:txBody>
      <dsp:txXfrm>
        <a:off x="24396" y="24396"/>
        <a:ext cx="7077531" cy="784145"/>
      </dsp:txXfrm>
    </dsp:sp>
    <dsp:sp modelId="{AED06BAD-9446-496E-A08A-01A4F3BDBAD6}">
      <dsp:nvSpPr>
        <dsp:cNvPr id="0" name=""/>
        <dsp:cNvSpPr/>
      </dsp:nvSpPr>
      <dsp:spPr>
        <a:xfrm>
          <a:off x="673912" y="984380"/>
          <a:ext cx="8046720" cy="832937"/>
        </a:xfrm>
        <a:prstGeom prst="roundRect">
          <a:avLst>
            <a:gd name="adj" fmla="val 10000"/>
          </a:avLst>
        </a:prstGeom>
        <a:solidFill>
          <a:schemeClr val="accent2">
            <a:hueOff val="-537108"/>
            <a:satOff val="-7110"/>
            <a:lumOff val="568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Conditional discharge</a:t>
          </a:r>
        </a:p>
      </dsp:txBody>
      <dsp:txXfrm>
        <a:off x="698308" y="1008776"/>
        <a:ext cx="6782605" cy="784145"/>
      </dsp:txXfrm>
    </dsp:sp>
    <dsp:sp modelId="{334BB528-B264-4046-9008-92FE9E804EEE}">
      <dsp:nvSpPr>
        <dsp:cNvPr id="0" name=""/>
        <dsp:cNvSpPr/>
      </dsp:nvSpPr>
      <dsp:spPr>
        <a:xfrm>
          <a:off x="1337767" y="1968761"/>
          <a:ext cx="8046720" cy="832937"/>
        </a:xfrm>
        <a:prstGeom prst="roundRect">
          <a:avLst>
            <a:gd name="adj" fmla="val 10000"/>
          </a:avLst>
        </a:prstGeom>
        <a:solidFill>
          <a:schemeClr val="accent2">
            <a:hueOff val="-1074216"/>
            <a:satOff val="-14220"/>
            <a:lumOff val="1137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Probation</a:t>
          </a:r>
        </a:p>
      </dsp:txBody>
      <dsp:txXfrm>
        <a:off x="1362163" y="1993157"/>
        <a:ext cx="6792664" cy="784145"/>
      </dsp:txXfrm>
    </dsp:sp>
    <dsp:sp modelId="{386E378B-FBDF-4DFB-9FB2-6C9803F933B7}">
      <dsp:nvSpPr>
        <dsp:cNvPr id="0" name=""/>
        <dsp:cNvSpPr/>
      </dsp:nvSpPr>
      <dsp:spPr>
        <a:xfrm>
          <a:off x="2011680" y="2953142"/>
          <a:ext cx="8046720" cy="832937"/>
        </a:xfrm>
        <a:prstGeom prst="roundRect">
          <a:avLst>
            <a:gd name="adj" fmla="val 10000"/>
          </a:avLst>
        </a:prstGeom>
        <a:solidFill>
          <a:schemeClr val="accent2">
            <a:hueOff val="-1611324"/>
            <a:satOff val="-21330"/>
            <a:lumOff val="1706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Jail</a:t>
          </a:r>
        </a:p>
      </dsp:txBody>
      <dsp:txXfrm>
        <a:off x="2036076" y="2977538"/>
        <a:ext cx="6782605" cy="784145"/>
      </dsp:txXfrm>
    </dsp:sp>
    <dsp:sp modelId="{577C6DAA-1DE9-479B-BEEB-7FDE388D1A64}">
      <dsp:nvSpPr>
        <dsp:cNvPr id="0" name=""/>
        <dsp:cNvSpPr/>
      </dsp:nvSpPr>
      <dsp:spPr>
        <a:xfrm>
          <a:off x="7505310" y="637954"/>
          <a:ext cx="541409" cy="541409"/>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7627127" y="637954"/>
        <a:ext cx="297775" cy="407410"/>
      </dsp:txXfrm>
    </dsp:sp>
    <dsp:sp modelId="{7696F898-45C9-4A6F-B17C-41FC9A2715C7}">
      <dsp:nvSpPr>
        <dsp:cNvPr id="0" name=""/>
        <dsp:cNvSpPr/>
      </dsp:nvSpPr>
      <dsp:spPr>
        <a:xfrm>
          <a:off x="8179223" y="1622335"/>
          <a:ext cx="541409" cy="541409"/>
        </a:xfrm>
        <a:prstGeom prst="downArrow">
          <a:avLst>
            <a:gd name="adj1" fmla="val 55000"/>
            <a:gd name="adj2" fmla="val 45000"/>
          </a:avLst>
        </a:prstGeom>
        <a:solidFill>
          <a:schemeClr val="accent2">
            <a:tint val="40000"/>
            <a:alpha val="90000"/>
            <a:hueOff val="-1171451"/>
            <a:satOff val="13183"/>
            <a:lumOff val="1674"/>
            <a:alphaOff val="0"/>
          </a:schemeClr>
        </a:solidFill>
        <a:ln w="15875" cap="flat" cmpd="sng" algn="ctr">
          <a:solidFill>
            <a:schemeClr val="accent2">
              <a:tint val="40000"/>
              <a:alpha val="90000"/>
              <a:hueOff val="-1171451"/>
              <a:satOff val="13183"/>
              <a:lumOff val="167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8301040" y="1622335"/>
        <a:ext cx="297775" cy="407410"/>
      </dsp:txXfrm>
    </dsp:sp>
    <dsp:sp modelId="{D4F7EEE9-75F8-4287-93F8-336375D68BEB}">
      <dsp:nvSpPr>
        <dsp:cNvPr id="0" name=""/>
        <dsp:cNvSpPr/>
      </dsp:nvSpPr>
      <dsp:spPr>
        <a:xfrm>
          <a:off x="8843077" y="2606716"/>
          <a:ext cx="541409" cy="541409"/>
        </a:xfrm>
        <a:prstGeom prst="downArrow">
          <a:avLst>
            <a:gd name="adj1" fmla="val 55000"/>
            <a:gd name="adj2" fmla="val 45000"/>
          </a:avLst>
        </a:prstGeom>
        <a:solidFill>
          <a:schemeClr val="accent2">
            <a:tint val="40000"/>
            <a:alpha val="90000"/>
            <a:hueOff val="-2342901"/>
            <a:satOff val="26365"/>
            <a:lumOff val="3348"/>
            <a:alphaOff val="0"/>
          </a:schemeClr>
        </a:solidFill>
        <a:ln w="15875" cap="flat" cmpd="sng" algn="ctr">
          <a:solidFill>
            <a:schemeClr val="accent2">
              <a:tint val="40000"/>
              <a:alpha val="90000"/>
              <a:hueOff val="-2342901"/>
              <a:satOff val="26365"/>
              <a:lumOff val="334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8964894" y="2606716"/>
        <a:ext cx="297775" cy="4074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F32938-4156-4B32-AD44-45C13F29E5FE}">
      <dsp:nvSpPr>
        <dsp:cNvPr id="0" name=""/>
        <dsp:cNvSpPr/>
      </dsp:nvSpPr>
      <dsp:spPr>
        <a:xfrm>
          <a:off x="774129" y="709809"/>
          <a:ext cx="1255425" cy="1255425"/>
        </a:xfrm>
        <a:prstGeom prst="ellipse">
          <a:avLst/>
        </a:prstGeom>
        <a:solidFill>
          <a:schemeClr val="accent2">
            <a:lumMod val="75000"/>
          </a:schemeClr>
        </a:solidFill>
        <a:ln>
          <a:noFill/>
        </a:ln>
        <a:effectLst/>
      </dsp:spPr>
      <dsp:style>
        <a:lnRef idx="0">
          <a:scrgbClr r="0" g="0" b="0"/>
        </a:lnRef>
        <a:fillRef idx="1">
          <a:scrgbClr r="0" g="0" b="0"/>
        </a:fillRef>
        <a:effectRef idx="0">
          <a:scrgbClr r="0" g="0" b="0"/>
        </a:effectRef>
        <a:fontRef idx="minor"/>
      </dsp:style>
    </dsp:sp>
    <dsp:sp modelId="{EA446EF5-7693-42CD-A556-A63EC480AF60}">
      <dsp:nvSpPr>
        <dsp:cNvPr id="0" name=""/>
        <dsp:cNvSpPr/>
      </dsp:nvSpPr>
      <dsp:spPr>
        <a:xfrm>
          <a:off x="1041679" y="977359"/>
          <a:ext cx="720326" cy="7203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30EA2CF-985C-4986-ACC8-2E41F6268925}">
      <dsp:nvSpPr>
        <dsp:cNvPr id="0" name=""/>
        <dsp:cNvSpPr/>
      </dsp:nvSpPr>
      <dsp:spPr>
        <a:xfrm>
          <a:off x="372805" y="2356270"/>
          <a:ext cx="20580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kern="1200" dirty="0"/>
            <a:t>outreach</a:t>
          </a:r>
        </a:p>
      </dsp:txBody>
      <dsp:txXfrm>
        <a:off x="372805" y="2356270"/>
        <a:ext cx="2058075" cy="720000"/>
      </dsp:txXfrm>
    </dsp:sp>
    <dsp:sp modelId="{89AACC35-3F2E-4EA3-AF7A-7504C4E6DD2F}">
      <dsp:nvSpPr>
        <dsp:cNvPr id="0" name=""/>
        <dsp:cNvSpPr/>
      </dsp:nvSpPr>
      <dsp:spPr>
        <a:xfrm>
          <a:off x="3192368" y="709809"/>
          <a:ext cx="1255425" cy="1255425"/>
        </a:xfrm>
        <a:prstGeom prst="ellipse">
          <a:avLst/>
        </a:prstGeom>
        <a:solidFill>
          <a:schemeClr val="accent2"/>
        </a:solidFill>
        <a:ln>
          <a:noFill/>
        </a:ln>
        <a:effectLst/>
      </dsp:spPr>
      <dsp:style>
        <a:lnRef idx="0">
          <a:scrgbClr r="0" g="0" b="0"/>
        </a:lnRef>
        <a:fillRef idx="1">
          <a:scrgbClr r="0" g="0" b="0"/>
        </a:fillRef>
        <a:effectRef idx="0">
          <a:scrgbClr r="0" g="0" b="0"/>
        </a:effectRef>
        <a:fontRef idx="minor"/>
      </dsp:style>
    </dsp:sp>
    <dsp:sp modelId="{92333B35-A435-43E0-B85C-C699F1F9C67F}">
      <dsp:nvSpPr>
        <dsp:cNvPr id="0" name=""/>
        <dsp:cNvSpPr/>
      </dsp:nvSpPr>
      <dsp:spPr>
        <a:xfrm>
          <a:off x="3459917" y="977359"/>
          <a:ext cx="720326" cy="720326"/>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3DDB533-A415-4810-AF3F-C14FD73618DB}">
      <dsp:nvSpPr>
        <dsp:cNvPr id="0" name=""/>
        <dsp:cNvSpPr/>
      </dsp:nvSpPr>
      <dsp:spPr>
        <a:xfrm>
          <a:off x="2791043" y="2356270"/>
          <a:ext cx="20580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kern="1200" dirty="0"/>
            <a:t>Assessment </a:t>
          </a:r>
        </a:p>
      </dsp:txBody>
      <dsp:txXfrm>
        <a:off x="2791043" y="2356270"/>
        <a:ext cx="2058075" cy="720000"/>
      </dsp:txXfrm>
    </dsp:sp>
    <dsp:sp modelId="{22AD38FC-D0B3-4834-86BF-B3CE2B5E4DA8}">
      <dsp:nvSpPr>
        <dsp:cNvPr id="0" name=""/>
        <dsp:cNvSpPr/>
      </dsp:nvSpPr>
      <dsp:spPr>
        <a:xfrm>
          <a:off x="5550395" y="702767"/>
          <a:ext cx="1255425" cy="1255425"/>
        </a:xfrm>
        <a:prstGeom prst="ellipse">
          <a:avLst/>
        </a:prstGeom>
        <a:solidFill>
          <a:schemeClr val="tx2">
            <a:lumMod val="60000"/>
            <a:lumOff val="40000"/>
          </a:schemeClr>
        </a:solidFill>
        <a:ln>
          <a:noFill/>
        </a:ln>
        <a:effectLst/>
      </dsp:spPr>
      <dsp:style>
        <a:lnRef idx="0">
          <a:scrgbClr r="0" g="0" b="0"/>
        </a:lnRef>
        <a:fillRef idx="1">
          <a:scrgbClr r="0" g="0" b="0"/>
        </a:fillRef>
        <a:effectRef idx="0">
          <a:scrgbClr r="0" g="0" b="0"/>
        </a:effectRef>
        <a:fontRef idx="minor"/>
      </dsp:style>
    </dsp:sp>
    <dsp:sp modelId="{78EAB9EB-95B2-4070-B601-23509463CBD8}">
      <dsp:nvSpPr>
        <dsp:cNvPr id="0" name=""/>
        <dsp:cNvSpPr/>
      </dsp:nvSpPr>
      <dsp:spPr>
        <a:xfrm>
          <a:off x="5815523" y="970322"/>
          <a:ext cx="720326" cy="720326"/>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07A9514-31C6-4CB1-9A11-4C21497BE8D3}">
      <dsp:nvSpPr>
        <dsp:cNvPr id="0" name=""/>
        <dsp:cNvSpPr/>
      </dsp:nvSpPr>
      <dsp:spPr>
        <a:xfrm>
          <a:off x="5209281" y="2356270"/>
          <a:ext cx="20580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kern="1200" dirty="0"/>
            <a:t>Treatment</a:t>
          </a:r>
        </a:p>
      </dsp:txBody>
      <dsp:txXfrm>
        <a:off x="5209281" y="2356270"/>
        <a:ext cx="2058075" cy="720000"/>
      </dsp:txXfrm>
    </dsp:sp>
    <dsp:sp modelId="{7273BEB6-FDA3-4509-BE6A-FF2C34E5576A}">
      <dsp:nvSpPr>
        <dsp:cNvPr id="0" name=""/>
        <dsp:cNvSpPr/>
      </dsp:nvSpPr>
      <dsp:spPr>
        <a:xfrm>
          <a:off x="8028844" y="709809"/>
          <a:ext cx="1255425" cy="1255425"/>
        </a:xfrm>
        <a:prstGeom prst="ellipse">
          <a:avLst/>
        </a:prstGeom>
        <a:solidFill>
          <a:schemeClr val="accent5"/>
        </a:solidFill>
        <a:ln>
          <a:noFill/>
        </a:ln>
        <a:effectLst/>
      </dsp:spPr>
      <dsp:style>
        <a:lnRef idx="0">
          <a:scrgbClr r="0" g="0" b="0"/>
        </a:lnRef>
        <a:fillRef idx="1">
          <a:scrgbClr r="0" g="0" b="0"/>
        </a:fillRef>
        <a:effectRef idx="0">
          <a:scrgbClr r="0" g="0" b="0"/>
        </a:effectRef>
        <a:fontRef idx="minor"/>
      </dsp:style>
    </dsp:sp>
    <dsp:sp modelId="{053DD7C0-304F-4010-8B10-EDEB64C0AA93}">
      <dsp:nvSpPr>
        <dsp:cNvPr id="0" name=""/>
        <dsp:cNvSpPr/>
      </dsp:nvSpPr>
      <dsp:spPr>
        <a:xfrm>
          <a:off x="8296394" y="977359"/>
          <a:ext cx="720326" cy="72032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4FB7D8B-CE2E-45BC-91AD-5B3A8F6E1714}">
      <dsp:nvSpPr>
        <dsp:cNvPr id="0" name=""/>
        <dsp:cNvSpPr/>
      </dsp:nvSpPr>
      <dsp:spPr>
        <a:xfrm>
          <a:off x="7627519" y="2356270"/>
          <a:ext cx="20580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kern="1200" dirty="0"/>
            <a:t>Support &amp; Engagement </a:t>
          </a:r>
        </a:p>
      </dsp:txBody>
      <dsp:txXfrm>
        <a:off x="7627519" y="2356270"/>
        <a:ext cx="2058075"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2738DC-FC59-46A1-ACC0-481BF44273A2}">
      <dsp:nvSpPr>
        <dsp:cNvPr id="0" name=""/>
        <dsp:cNvSpPr/>
      </dsp:nvSpPr>
      <dsp:spPr>
        <a:xfrm>
          <a:off x="4422" y="843992"/>
          <a:ext cx="3867424" cy="3867424"/>
        </a:xfrm>
        <a:prstGeom prst="ellipse">
          <a:avLst/>
        </a:prstGeom>
        <a:solidFill>
          <a:schemeClr val="accent2">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12837" tIns="20320" rIns="212837" bIns="20320" numCol="1" spcCol="1270" anchor="ctr" anchorCtr="0">
          <a:noAutofit/>
        </a:bodyPr>
        <a:lstStyle/>
        <a:p>
          <a:pPr marL="0" lvl="0" indent="0" algn="l" defTabSz="711200" rtl="0">
            <a:lnSpc>
              <a:spcPct val="90000"/>
            </a:lnSpc>
            <a:spcBef>
              <a:spcPct val="0"/>
            </a:spcBef>
            <a:spcAft>
              <a:spcPct val="35000"/>
            </a:spcAft>
            <a:buNone/>
          </a:pPr>
          <a:r>
            <a:rPr lang="en-US" sz="1600" b="1" kern="1200">
              <a:latin typeface="Calibri"/>
              <a:ea typeface="Calibri"/>
              <a:cs typeface="Calibri"/>
            </a:rPr>
            <a:t>A locally-based, multi-disciplinary, systematic process</a:t>
          </a:r>
        </a:p>
      </dsp:txBody>
      <dsp:txXfrm>
        <a:off x="570793" y="1410363"/>
        <a:ext cx="2734682" cy="2734682"/>
      </dsp:txXfrm>
    </dsp:sp>
    <dsp:sp modelId="{BF12582A-46F6-4A60-BAF4-428EF5DCD8C4}">
      <dsp:nvSpPr>
        <dsp:cNvPr id="0" name=""/>
        <dsp:cNvSpPr/>
      </dsp:nvSpPr>
      <dsp:spPr>
        <a:xfrm>
          <a:off x="3098361" y="843992"/>
          <a:ext cx="3867424" cy="3867424"/>
        </a:xfrm>
        <a:prstGeom prst="ellipse">
          <a:avLst/>
        </a:prstGeom>
        <a:solidFill>
          <a:schemeClr val="accent3">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12837" tIns="20320" rIns="212837" bIns="20320" numCol="1" spcCol="1270" anchor="ctr" anchorCtr="0">
          <a:noAutofit/>
        </a:bodyPr>
        <a:lstStyle/>
        <a:p>
          <a:pPr marL="0" lvl="0" indent="0" algn="l" defTabSz="711200">
            <a:lnSpc>
              <a:spcPct val="90000"/>
            </a:lnSpc>
            <a:spcBef>
              <a:spcPct val="0"/>
            </a:spcBef>
            <a:spcAft>
              <a:spcPct val="35000"/>
            </a:spcAft>
            <a:buNone/>
          </a:pPr>
          <a:r>
            <a:rPr lang="en-US" sz="1600" b="1" kern="1200">
              <a:latin typeface="Calibri"/>
              <a:ea typeface="Calibri"/>
              <a:cs typeface="Calibri"/>
            </a:rPr>
            <a:t>The analysis of aggregate data and individual death reviews</a:t>
          </a:r>
          <a:endParaRPr lang="en-US" sz="1600" kern="1200"/>
        </a:p>
      </dsp:txBody>
      <dsp:txXfrm>
        <a:off x="3664732" y="1410363"/>
        <a:ext cx="2734682" cy="2734682"/>
      </dsp:txXfrm>
    </dsp:sp>
    <dsp:sp modelId="{937A0658-B896-4C8F-833B-F4CF25DD8500}">
      <dsp:nvSpPr>
        <dsp:cNvPr id="0" name=""/>
        <dsp:cNvSpPr/>
      </dsp:nvSpPr>
      <dsp:spPr>
        <a:xfrm>
          <a:off x="6192301" y="843992"/>
          <a:ext cx="3867424" cy="3867424"/>
        </a:xfrm>
        <a:prstGeom prst="ellipse">
          <a:avLst/>
        </a:prstGeom>
        <a:solidFill>
          <a:schemeClr val="accent4">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12837" tIns="20320" rIns="212837" bIns="20320" numCol="1" spcCol="1270" anchor="ctr" anchorCtr="0">
          <a:noAutofit/>
        </a:bodyPr>
        <a:lstStyle/>
        <a:p>
          <a:pPr marL="0" lvl="0" indent="0" algn="l" defTabSz="711200">
            <a:lnSpc>
              <a:spcPct val="90000"/>
            </a:lnSpc>
            <a:spcBef>
              <a:spcPct val="0"/>
            </a:spcBef>
            <a:spcAft>
              <a:spcPct val="35000"/>
            </a:spcAft>
            <a:buNone/>
          </a:pPr>
          <a:r>
            <a:rPr lang="en-US" sz="1600" b="1" kern="1200">
              <a:latin typeface="Calibri"/>
              <a:ea typeface="Calibri"/>
              <a:cs typeface="Calibri"/>
            </a:rPr>
            <a:t>An evidence-based method that cultivates community-tailored recommendations</a:t>
          </a:r>
          <a:endParaRPr lang="en-US" sz="1600" b="1" kern="1200"/>
        </a:p>
      </dsp:txBody>
      <dsp:txXfrm>
        <a:off x="6758672" y="1410363"/>
        <a:ext cx="2734682" cy="273468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EDB98A-6D6F-4453-BA40-96B652A13BDA}">
      <dsp:nvSpPr>
        <dsp:cNvPr id="0" name=""/>
        <dsp:cNvSpPr/>
      </dsp:nvSpPr>
      <dsp:spPr>
        <a:xfrm>
          <a:off x="3265671" y="-30839"/>
          <a:ext cx="4489136" cy="4489136"/>
        </a:xfrm>
        <a:prstGeom prst="circularArrow">
          <a:avLst>
            <a:gd name="adj1" fmla="val 5544"/>
            <a:gd name="adj2" fmla="val 330680"/>
            <a:gd name="adj3" fmla="val 13729690"/>
            <a:gd name="adj4" fmla="val 17414167"/>
            <a:gd name="adj5" fmla="val 5757"/>
          </a:avLst>
        </a:prstGeom>
        <a:solidFill>
          <a:schemeClr val="bg2">
            <a:lumMod val="90000"/>
          </a:schemeClr>
        </a:solidFill>
        <a:ln>
          <a:noFill/>
        </a:ln>
        <a:effectLst/>
      </dsp:spPr>
      <dsp:style>
        <a:lnRef idx="0">
          <a:scrgbClr r="0" g="0" b="0"/>
        </a:lnRef>
        <a:fillRef idx="1">
          <a:scrgbClr r="0" g="0" b="0"/>
        </a:fillRef>
        <a:effectRef idx="0">
          <a:scrgbClr r="0" g="0" b="0"/>
        </a:effectRef>
        <a:fontRef idx="minor"/>
      </dsp:style>
    </dsp:sp>
    <dsp:sp modelId="{94463026-4A63-47EF-9CB6-AF73E4AA7C0C}">
      <dsp:nvSpPr>
        <dsp:cNvPr id="0" name=""/>
        <dsp:cNvSpPr/>
      </dsp:nvSpPr>
      <dsp:spPr>
        <a:xfrm>
          <a:off x="4438304" y="51"/>
          <a:ext cx="2143869" cy="1071934"/>
        </a:xfrm>
        <a:prstGeom prst="roundRect">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a:latin typeface="+mn-lt"/>
            </a:rPr>
            <a:t>Recruit OFR team members</a:t>
          </a:r>
        </a:p>
      </dsp:txBody>
      <dsp:txXfrm>
        <a:off x="4490632" y="52379"/>
        <a:ext cx="2039213" cy="967278"/>
      </dsp:txXfrm>
    </dsp:sp>
    <dsp:sp modelId="{49F8A6B0-725A-4820-90E0-9DC157455908}">
      <dsp:nvSpPr>
        <dsp:cNvPr id="0" name=""/>
        <dsp:cNvSpPr/>
      </dsp:nvSpPr>
      <dsp:spPr>
        <a:xfrm>
          <a:off x="6258953" y="1322830"/>
          <a:ext cx="2143869" cy="1071934"/>
        </a:xfrm>
        <a:prstGeom prst="round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a:latin typeface="+mn-lt"/>
            </a:rPr>
            <a:t>Plan an OFR meeting</a:t>
          </a:r>
        </a:p>
      </dsp:txBody>
      <dsp:txXfrm>
        <a:off x="6311281" y="1375158"/>
        <a:ext cx="2039213" cy="967278"/>
      </dsp:txXfrm>
    </dsp:sp>
    <dsp:sp modelId="{9EBC9B33-D46F-48E2-A314-25BB3079BAC1}">
      <dsp:nvSpPr>
        <dsp:cNvPr id="0" name=""/>
        <dsp:cNvSpPr/>
      </dsp:nvSpPr>
      <dsp:spPr>
        <a:xfrm>
          <a:off x="5846345" y="3404617"/>
          <a:ext cx="2143869" cy="1071934"/>
        </a:xfrm>
        <a:prstGeom prst="roundRect">
          <a:avLst/>
        </a:prstGeom>
        <a:solidFill>
          <a:schemeClr val="accent4"/>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a:latin typeface="+mn-lt"/>
            </a:rPr>
            <a:t>Facilitate meeting</a:t>
          </a:r>
        </a:p>
      </dsp:txBody>
      <dsp:txXfrm>
        <a:off x="5898673" y="3456945"/>
        <a:ext cx="2039213" cy="967278"/>
      </dsp:txXfrm>
    </dsp:sp>
    <dsp:sp modelId="{FE8F5305-0055-4156-9240-3CFFE302E4C9}">
      <dsp:nvSpPr>
        <dsp:cNvPr id="0" name=""/>
        <dsp:cNvSpPr/>
      </dsp:nvSpPr>
      <dsp:spPr>
        <a:xfrm>
          <a:off x="3049755" y="3404609"/>
          <a:ext cx="2143869" cy="1071934"/>
        </a:xfrm>
        <a:prstGeom prst="roundRect">
          <a:avLst/>
        </a:prstGeom>
        <a:solidFill>
          <a:schemeClr val="accent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a:latin typeface="+mn-lt"/>
            </a:rPr>
            <a:t>Collect data</a:t>
          </a:r>
        </a:p>
      </dsp:txBody>
      <dsp:txXfrm>
        <a:off x="3102083" y="3456937"/>
        <a:ext cx="2039213" cy="967278"/>
      </dsp:txXfrm>
    </dsp:sp>
    <dsp:sp modelId="{8C8F4705-AF52-43B3-B822-FA5CFFC0935E}">
      <dsp:nvSpPr>
        <dsp:cNvPr id="0" name=""/>
        <dsp:cNvSpPr/>
      </dsp:nvSpPr>
      <dsp:spPr>
        <a:xfrm>
          <a:off x="2519176" y="1322830"/>
          <a:ext cx="2340826" cy="1071934"/>
        </a:xfrm>
        <a:prstGeom prst="roundRect">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a:latin typeface="+mn-lt"/>
            </a:rPr>
            <a:t>Build recommendation plan</a:t>
          </a:r>
        </a:p>
      </dsp:txBody>
      <dsp:txXfrm>
        <a:off x="2571504" y="1375158"/>
        <a:ext cx="2236170" cy="96727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C1A206-642B-4CA8-9121-B2553F197D96}">
      <dsp:nvSpPr>
        <dsp:cNvPr id="0" name=""/>
        <dsp:cNvSpPr/>
      </dsp:nvSpPr>
      <dsp:spPr>
        <a:xfrm>
          <a:off x="952387" y="1635204"/>
          <a:ext cx="2272073" cy="1136036"/>
        </a:xfrm>
        <a:prstGeom prst="roundRect">
          <a:avLst>
            <a:gd name="adj" fmla="val 10000"/>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a:t>Governing Committee (LADPC)</a:t>
          </a:r>
        </a:p>
      </dsp:txBody>
      <dsp:txXfrm>
        <a:off x="985660" y="1668477"/>
        <a:ext cx="2205527" cy="1069490"/>
      </dsp:txXfrm>
    </dsp:sp>
    <dsp:sp modelId="{5A76003F-4DEC-4982-AD3D-7DA2F0F997F8}">
      <dsp:nvSpPr>
        <dsp:cNvPr id="0" name=""/>
        <dsp:cNvSpPr/>
      </dsp:nvSpPr>
      <dsp:spPr>
        <a:xfrm rot="18236446">
          <a:off x="2789192" y="1362417"/>
          <a:ext cx="1971039" cy="46406"/>
        </a:xfrm>
        <a:custGeom>
          <a:avLst/>
          <a:gdLst/>
          <a:ahLst/>
          <a:cxnLst/>
          <a:rect l="0" t="0" r="0" b="0"/>
          <a:pathLst>
            <a:path>
              <a:moveTo>
                <a:pt x="0" y="23203"/>
              </a:moveTo>
              <a:lnTo>
                <a:pt x="1971039" y="23203"/>
              </a:lnTo>
            </a:path>
          </a:pathLst>
        </a:custGeom>
        <a:noFill/>
        <a:ln w="19050" cap="flat" cmpd="sng" algn="ctr">
          <a:solidFill>
            <a:schemeClr val="bg2">
              <a:lumMod val="50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b="0" kern="1200"/>
        </a:p>
      </dsp:txBody>
      <dsp:txXfrm>
        <a:off x="3725436" y="1336344"/>
        <a:ext cx="98551" cy="98551"/>
      </dsp:txXfrm>
    </dsp:sp>
    <dsp:sp modelId="{87796D3C-1DC7-42E8-AA0C-C31EB1C8B861}">
      <dsp:nvSpPr>
        <dsp:cNvPr id="0" name=""/>
        <dsp:cNvSpPr/>
      </dsp:nvSpPr>
      <dsp:spPr>
        <a:xfrm>
          <a:off x="4324963" y="0"/>
          <a:ext cx="2272073" cy="1136036"/>
        </a:xfrm>
        <a:prstGeom prst="roundRect">
          <a:avLst>
            <a:gd name="adj" fmla="val 10000"/>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a:t>Aggregate Data</a:t>
          </a:r>
        </a:p>
      </dsp:txBody>
      <dsp:txXfrm>
        <a:off x="4358236" y="33273"/>
        <a:ext cx="2205527" cy="1069490"/>
      </dsp:txXfrm>
    </dsp:sp>
    <dsp:sp modelId="{FEAADEA0-4055-4B1E-AC52-76918E010C0C}">
      <dsp:nvSpPr>
        <dsp:cNvPr id="0" name=""/>
        <dsp:cNvSpPr/>
      </dsp:nvSpPr>
      <dsp:spPr>
        <a:xfrm>
          <a:off x="3224461" y="2180019"/>
          <a:ext cx="1100501" cy="46406"/>
        </a:xfrm>
        <a:custGeom>
          <a:avLst/>
          <a:gdLst/>
          <a:ahLst/>
          <a:cxnLst/>
          <a:rect l="0" t="0" r="0" b="0"/>
          <a:pathLst>
            <a:path>
              <a:moveTo>
                <a:pt x="0" y="23203"/>
              </a:moveTo>
              <a:lnTo>
                <a:pt x="1100501" y="23203"/>
              </a:lnTo>
            </a:path>
          </a:pathLst>
        </a:custGeom>
        <a:noFill/>
        <a:ln w="19050" cap="flat" cmpd="sng" algn="ctr">
          <a:solidFill>
            <a:schemeClr val="bg2">
              <a:lumMod val="50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0" kern="1200"/>
        </a:p>
      </dsp:txBody>
      <dsp:txXfrm>
        <a:off x="3747199" y="2175710"/>
        <a:ext cx="55025" cy="55025"/>
      </dsp:txXfrm>
    </dsp:sp>
    <dsp:sp modelId="{37F7A6F0-63F7-40C5-B83A-56C384267EE4}">
      <dsp:nvSpPr>
        <dsp:cNvPr id="0" name=""/>
        <dsp:cNvSpPr/>
      </dsp:nvSpPr>
      <dsp:spPr>
        <a:xfrm>
          <a:off x="4324963" y="1635204"/>
          <a:ext cx="2272073" cy="1136036"/>
        </a:xfrm>
        <a:prstGeom prst="roundRect">
          <a:avLst>
            <a:gd name="adj" fmla="val 10000"/>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a:t>Case Review</a:t>
          </a:r>
        </a:p>
      </dsp:txBody>
      <dsp:txXfrm>
        <a:off x="4358236" y="1668477"/>
        <a:ext cx="2205527" cy="1069490"/>
      </dsp:txXfrm>
    </dsp:sp>
    <dsp:sp modelId="{FB9CB017-5F20-4B7B-AB8E-F667539B2DEF}">
      <dsp:nvSpPr>
        <dsp:cNvPr id="0" name=""/>
        <dsp:cNvSpPr/>
      </dsp:nvSpPr>
      <dsp:spPr>
        <a:xfrm rot="3120437">
          <a:off x="2880811" y="2884493"/>
          <a:ext cx="1787801" cy="46406"/>
        </a:xfrm>
        <a:custGeom>
          <a:avLst/>
          <a:gdLst/>
          <a:ahLst/>
          <a:cxnLst/>
          <a:rect l="0" t="0" r="0" b="0"/>
          <a:pathLst>
            <a:path>
              <a:moveTo>
                <a:pt x="0" y="23203"/>
              </a:moveTo>
              <a:lnTo>
                <a:pt x="1787801" y="23203"/>
              </a:lnTo>
            </a:path>
          </a:pathLst>
        </a:custGeom>
        <a:noFill/>
        <a:ln w="19050" cap="flat" cmpd="sng" algn="ctr">
          <a:solidFill>
            <a:schemeClr val="bg2">
              <a:lumMod val="50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b="0" kern="1200"/>
        </a:p>
      </dsp:txBody>
      <dsp:txXfrm>
        <a:off x="3730017" y="2863001"/>
        <a:ext cx="89390" cy="89390"/>
      </dsp:txXfrm>
    </dsp:sp>
    <dsp:sp modelId="{D40909B5-CDE0-4A15-AE03-424EFC8A1839}">
      <dsp:nvSpPr>
        <dsp:cNvPr id="0" name=""/>
        <dsp:cNvSpPr/>
      </dsp:nvSpPr>
      <dsp:spPr>
        <a:xfrm>
          <a:off x="4324963" y="3044151"/>
          <a:ext cx="2272073" cy="1136036"/>
        </a:xfrm>
        <a:prstGeom prst="roundRect">
          <a:avLst>
            <a:gd name="adj" fmla="val 10000"/>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a:t>Recommendations</a:t>
          </a:r>
        </a:p>
      </dsp:txBody>
      <dsp:txXfrm>
        <a:off x="4358236" y="3077424"/>
        <a:ext cx="2205527" cy="1069490"/>
      </dsp:txXfrm>
    </dsp:sp>
    <dsp:sp modelId="{FEA43A1B-5B7D-43B9-A58D-44F0F622AFE3}">
      <dsp:nvSpPr>
        <dsp:cNvPr id="0" name=""/>
        <dsp:cNvSpPr/>
      </dsp:nvSpPr>
      <dsp:spPr>
        <a:xfrm rot="18631606">
          <a:off x="6357179" y="3068355"/>
          <a:ext cx="1369845" cy="46406"/>
        </a:xfrm>
        <a:custGeom>
          <a:avLst/>
          <a:gdLst/>
          <a:ahLst/>
          <a:cxnLst/>
          <a:rect l="0" t="0" r="0" b="0"/>
          <a:pathLst>
            <a:path>
              <a:moveTo>
                <a:pt x="0" y="23203"/>
              </a:moveTo>
              <a:lnTo>
                <a:pt x="1369845" y="23203"/>
              </a:lnTo>
            </a:path>
          </a:pathLst>
        </a:custGeom>
        <a:noFill/>
        <a:ln w="19050" cap="flat" cmpd="sng" algn="ctr">
          <a:solidFill>
            <a:schemeClr val="bg2">
              <a:lumMod val="50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0" kern="1200"/>
        </a:p>
      </dsp:txBody>
      <dsp:txXfrm>
        <a:off x="7007855" y="3057312"/>
        <a:ext cx="68492" cy="68492"/>
      </dsp:txXfrm>
    </dsp:sp>
    <dsp:sp modelId="{710F0CD5-4712-4C76-878F-2FF3A225F3C3}">
      <dsp:nvSpPr>
        <dsp:cNvPr id="0" name=""/>
        <dsp:cNvSpPr/>
      </dsp:nvSpPr>
      <dsp:spPr>
        <a:xfrm>
          <a:off x="7487167" y="2002928"/>
          <a:ext cx="2272073" cy="1136036"/>
        </a:xfrm>
        <a:prstGeom prst="roundRect">
          <a:avLst>
            <a:gd name="adj" fmla="val 10000"/>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a:t>Subcommittee A</a:t>
          </a:r>
        </a:p>
      </dsp:txBody>
      <dsp:txXfrm>
        <a:off x="7520440" y="2036201"/>
        <a:ext cx="2205527" cy="1069490"/>
      </dsp:txXfrm>
    </dsp:sp>
    <dsp:sp modelId="{F82E145C-7094-4631-A2FD-76013B80DE4D}">
      <dsp:nvSpPr>
        <dsp:cNvPr id="0" name=""/>
        <dsp:cNvSpPr/>
      </dsp:nvSpPr>
      <dsp:spPr>
        <a:xfrm rot="847891">
          <a:off x="6583147" y="3701019"/>
          <a:ext cx="917908" cy="46406"/>
        </a:xfrm>
        <a:custGeom>
          <a:avLst/>
          <a:gdLst/>
          <a:ahLst/>
          <a:cxnLst/>
          <a:rect l="0" t="0" r="0" b="0"/>
          <a:pathLst>
            <a:path>
              <a:moveTo>
                <a:pt x="0" y="23203"/>
              </a:moveTo>
              <a:lnTo>
                <a:pt x="917908" y="23203"/>
              </a:lnTo>
            </a:path>
          </a:pathLst>
        </a:custGeom>
        <a:noFill/>
        <a:ln w="19050" cap="flat" cmpd="sng" algn="ctr">
          <a:solidFill>
            <a:schemeClr val="bg2">
              <a:lumMod val="50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0" kern="1200">
            <a:ln>
              <a:solidFill>
                <a:sysClr val="windowText" lastClr="000000"/>
              </a:solidFill>
            </a:ln>
          </a:endParaRPr>
        </a:p>
      </dsp:txBody>
      <dsp:txXfrm>
        <a:off x="7019154" y="3701275"/>
        <a:ext cx="45895" cy="45895"/>
      </dsp:txXfrm>
    </dsp:sp>
    <dsp:sp modelId="{5E790CEE-7355-414B-A46B-1BDD2898A3D2}">
      <dsp:nvSpPr>
        <dsp:cNvPr id="0" name=""/>
        <dsp:cNvSpPr/>
      </dsp:nvSpPr>
      <dsp:spPr>
        <a:xfrm>
          <a:off x="7487167" y="3268257"/>
          <a:ext cx="2272073" cy="1136036"/>
        </a:xfrm>
        <a:prstGeom prst="roundRect">
          <a:avLst>
            <a:gd name="adj" fmla="val 10000"/>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a:t>Subcommittee B</a:t>
          </a:r>
        </a:p>
      </dsp:txBody>
      <dsp:txXfrm>
        <a:off x="7520440" y="3301530"/>
        <a:ext cx="2205527" cy="106949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FBFB93-4953-4EAA-B712-FEF8BA967720}">
      <dsp:nvSpPr>
        <dsp:cNvPr id="0" name=""/>
        <dsp:cNvSpPr/>
      </dsp:nvSpPr>
      <dsp:spPr>
        <a:xfrm>
          <a:off x="3158380" y="973554"/>
          <a:ext cx="694315" cy="91440"/>
        </a:xfrm>
        <a:custGeom>
          <a:avLst/>
          <a:gdLst/>
          <a:ahLst/>
          <a:cxnLst/>
          <a:rect l="0" t="0" r="0" b="0"/>
          <a:pathLst>
            <a:path>
              <a:moveTo>
                <a:pt x="0" y="45720"/>
              </a:moveTo>
              <a:lnTo>
                <a:pt x="694315" y="45720"/>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87415" y="1015650"/>
        <a:ext cx="36245" cy="7249"/>
      </dsp:txXfrm>
    </dsp:sp>
    <dsp:sp modelId="{B33F9DC6-D638-4A19-B9B2-F979E077D4F0}">
      <dsp:nvSpPr>
        <dsp:cNvPr id="0" name=""/>
        <dsp:cNvSpPr/>
      </dsp:nvSpPr>
      <dsp:spPr>
        <a:xfrm>
          <a:off x="8372" y="73732"/>
          <a:ext cx="3151807" cy="1891084"/>
        </a:xfrm>
        <a:prstGeom prst="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b="1" kern="1200"/>
            <a:t>March 26, 2024</a:t>
          </a:r>
        </a:p>
        <a:p>
          <a:pPr marL="0" lvl="0" indent="0" algn="ctr" defTabSz="1111250">
            <a:lnSpc>
              <a:spcPct val="90000"/>
            </a:lnSpc>
            <a:spcBef>
              <a:spcPct val="0"/>
            </a:spcBef>
            <a:spcAft>
              <a:spcPct val="35000"/>
            </a:spcAft>
            <a:buNone/>
          </a:pPr>
          <a:r>
            <a:rPr lang="en-US" sz="2500" kern="1200"/>
            <a:t>Data Review</a:t>
          </a:r>
        </a:p>
      </dsp:txBody>
      <dsp:txXfrm>
        <a:off x="8372" y="73732"/>
        <a:ext cx="3151807" cy="1891084"/>
      </dsp:txXfrm>
    </dsp:sp>
    <dsp:sp modelId="{D7787F9F-F245-40C0-9D9E-B5AFFA672AEE}">
      <dsp:nvSpPr>
        <dsp:cNvPr id="0" name=""/>
        <dsp:cNvSpPr/>
      </dsp:nvSpPr>
      <dsp:spPr>
        <a:xfrm>
          <a:off x="7035103" y="973554"/>
          <a:ext cx="694315" cy="91440"/>
        </a:xfrm>
        <a:custGeom>
          <a:avLst/>
          <a:gdLst/>
          <a:ahLst/>
          <a:cxnLst/>
          <a:rect l="0" t="0" r="0" b="0"/>
          <a:pathLst>
            <a:path>
              <a:moveTo>
                <a:pt x="0" y="45720"/>
              </a:moveTo>
              <a:lnTo>
                <a:pt x="694315" y="45720"/>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364138" y="1015650"/>
        <a:ext cx="36245" cy="7249"/>
      </dsp:txXfrm>
    </dsp:sp>
    <dsp:sp modelId="{5A945ABB-31FA-409B-962D-613AF83394DC}">
      <dsp:nvSpPr>
        <dsp:cNvPr id="0" name=""/>
        <dsp:cNvSpPr/>
      </dsp:nvSpPr>
      <dsp:spPr>
        <a:xfrm>
          <a:off x="3885096" y="73732"/>
          <a:ext cx="3151807" cy="1891084"/>
        </a:xfrm>
        <a:prstGeom prst="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b="1" kern="1200"/>
            <a:t>June 25, 2024</a:t>
          </a:r>
        </a:p>
        <a:p>
          <a:pPr marL="0" lvl="0" indent="0" algn="ctr" defTabSz="1111250">
            <a:lnSpc>
              <a:spcPct val="90000"/>
            </a:lnSpc>
            <a:spcBef>
              <a:spcPct val="0"/>
            </a:spcBef>
            <a:spcAft>
              <a:spcPct val="35000"/>
            </a:spcAft>
            <a:buNone/>
          </a:pPr>
          <a:r>
            <a:rPr lang="en-US" sz="2500" kern="1200"/>
            <a:t>Identified Case Review – younger person</a:t>
          </a:r>
        </a:p>
      </dsp:txBody>
      <dsp:txXfrm>
        <a:off x="3885096" y="73732"/>
        <a:ext cx="3151807" cy="1891084"/>
      </dsp:txXfrm>
    </dsp:sp>
    <dsp:sp modelId="{E488A064-7BF4-46D8-8B3B-4C32BC3BDC56}">
      <dsp:nvSpPr>
        <dsp:cNvPr id="0" name=""/>
        <dsp:cNvSpPr/>
      </dsp:nvSpPr>
      <dsp:spPr>
        <a:xfrm>
          <a:off x="1584276" y="1963017"/>
          <a:ext cx="7753446" cy="694315"/>
        </a:xfrm>
        <a:custGeom>
          <a:avLst/>
          <a:gdLst/>
          <a:ahLst/>
          <a:cxnLst/>
          <a:rect l="0" t="0" r="0" b="0"/>
          <a:pathLst>
            <a:path>
              <a:moveTo>
                <a:pt x="7753446" y="0"/>
              </a:moveTo>
              <a:lnTo>
                <a:pt x="7753446" y="364257"/>
              </a:lnTo>
              <a:lnTo>
                <a:pt x="0" y="364257"/>
              </a:lnTo>
              <a:lnTo>
                <a:pt x="0" y="694315"/>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66318" y="2306550"/>
        <a:ext cx="389363" cy="7249"/>
      </dsp:txXfrm>
    </dsp:sp>
    <dsp:sp modelId="{63253137-458F-4B1A-ACF7-D2638F60A8FB}">
      <dsp:nvSpPr>
        <dsp:cNvPr id="0" name=""/>
        <dsp:cNvSpPr/>
      </dsp:nvSpPr>
      <dsp:spPr>
        <a:xfrm>
          <a:off x="7761819" y="73732"/>
          <a:ext cx="3151807" cy="1891084"/>
        </a:xfrm>
        <a:prstGeom prst="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b="1" kern="1200"/>
            <a:t>Sept. 24, 2024</a:t>
          </a:r>
        </a:p>
        <a:p>
          <a:pPr marL="0" lvl="0" indent="0" algn="ctr" defTabSz="1111250">
            <a:lnSpc>
              <a:spcPct val="90000"/>
            </a:lnSpc>
            <a:spcBef>
              <a:spcPct val="0"/>
            </a:spcBef>
            <a:spcAft>
              <a:spcPct val="35000"/>
            </a:spcAft>
            <a:buNone/>
          </a:pPr>
          <a:r>
            <a:rPr lang="en-US" sz="2500" kern="1200"/>
            <a:t>Cluster Review</a:t>
          </a:r>
        </a:p>
      </dsp:txBody>
      <dsp:txXfrm>
        <a:off x="7761819" y="73732"/>
        <a:ext cx="3151807" cy="1891084"/>
      </dsp:txXfrm>
    </dsp:sp>
    <dsp:sp modelId="{A1799AD7-A31D-463D-80FB-6BC010CD0278}">
      <dsp:nvSpPr>
        <dsp:cNvPr id="0" name=""/>
        <dsp:cNvSpPr/>
      </dsp:nvSpPr>
      <dsp:spPr>
        <a:xfrm>
          <a:off x="3158380" y="3589555"/>
          <a:ext cx="694315" cy="91440"/>
        </a:xfrm>
        <a:custGeom>
          <a:avLst/>
          <a:gdLst/>
          <a:ahLst/>
          <a:cxnLst/>
          <a:rect l="0" t="0" r="0" b="0"/>
          <a:pathLst>
            <a:path>
              <a:moveTo>
                <a:pt x="0" y="45720"/>
              </a:moveTo>
              <a:lnTo>
                <a:pt x="694315" y="45720"/>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87415" y="3631650"/>
        <a:ext cx="36245" cy="7249"/>
      </dsp:txXfrm>
    </dsp:sp>
    <dsp:sp modelId="{C4567DBA-3ED0-4BE6-9D32-EBA6E500BE2B}">
      <dsp:nvSpPr>
        <dsp:cNvPr id="0" name=""/>
        <dsp:cNvSpPr/>
      </dsp:nvSpPr>
      <dsp:spPr>
        <a:xfrm>
          <a:off x="8372" y="2689732"/>
          <a:ext cx="3151807" cy="1891084"/>
        </a:xfrm>
        <a:prstGeom prst="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b="1" kern="1200"/>
            <a:t>Jan 28, 2025</a:t>
          </a:r>
        </a:p>
        <a:p>
          <a:pPr marL="0" lvl="0" indent="0" algn="ctr" defTabSz="1111250">
            <a:lnSpc>
              <a:spcPct val="90000"/>
            </a:lnSpc>
            <a:spcBef>
              <a:spcPct val="0"/>
            </a:spcBef>
            <a:spcAft>
              <a:spcPct val="35000"/>
            </a:spcAft>
            <a:buNone/>
          </a:pPr>
          <a:r>
            <a:rPr lang="en-US" sz="2500" kern="1200"/>
            <a:t>Identified Case Review - recent incarceration</a:t>
          </a:r>
        </a:p>
      </dsp:txBody>
      <dsp:txXfrm>
        <a:off x="8372" y="2689732"/>
        <a:ext cx="3151807" cy="1891084"/>
      </dsp:txXfrm>
    </dsp:sp>
    <dsp:sp modelId="{AA58EDF8-D485-4A0B-9696-E791AD01C50F}">
      <dsp:nvSpPr>
        <dsp:cNvPr id="0" name=""/>
        <dsp:cNvSpPr/>
      </dsp:nvSpPr>
      <dsp:spPr>
        <a:xfrm>
          <a:off x="7035103" y="3589555"/>
          <a:ext cx="694315" cy="91440"/>
        </a:xfrm>
        <a:custGeom>
          <a:avLst/>
          <a:gdLst/>
          <a:ahLst/>
          <a:cxnLst/>
          <a:rect l="0" t="0" r="0" b="0"/>
          <a:pathLst>
            <a:path>
              <a:moveTo>
                <a:pt x="0" y="45720"/>
              </a:moveTo>
              <a:lnTo>
                <a:pt x="694315" y="45720"/>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364138" y="3631650"/>
        <a:ext cx="36245" cy="7249"/>
      </dsp:txXfrm>
    </dsp:sp>
    <dsp:sp modelId="{F4336411-D58E-4AE5-96B0-0C5E5C0D5EC4}">
      <dsp:nvSpPr>
        <dsp:cNvPr id="0" name=""/>
        <dsp:cNvSpPr/>
      </dsp:nvSpPr>
      <dsp:spPr>
        <a:xfrm>
          <a:off x="3885096" y="2689732"/>
          <a:ext cx="3151807" cy="1891084"/>
        </a:xfrm>
        <a:prstGeom prst="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b="1" kern="1200"/>
            <a:t>April 22, 2025</a:t>
          </a:r>
        </a:p>
        <a:p>
          <a:pPr marL="0" lvl="0" indent="0" algn="ctr" defTabSz="1111250">
            <a:lnSpc>
              <a:spcPct val="90000"/>
            </a:lnSpc>
            <a:spcBef>
              <a:spcPct val="0"/>
            </a:spcBef>
            <a:spcAft>
              <a:spcPct val="35000"/>
            </a:spcAft>
            <a:buNone/>
          </a:pPr>
          <a:r>
            <a:rPr lang="en-US" sz="2500" kern="1200"/>
            <a:t>Identified Case Review - older adult</a:t>
          </a:r>
        </a:p>
      </dsp:txBody>
      <dsp:txXfrm>
        <a:off x="3885096" y="2689732"/>
        <a:ext cx="3151807" cy="1891084"/>
      </dsp:txXfrm>
    </dsp:sp>
    <dsp:sp modelId="{2DEE806D-86A5-48D7-A1B2-73237272B28E}">
      <dsp:nvSpPr>
        <dsp:cNvPr id="0" name=""/>
        <dsp:cNvSpPr/>
      </dsp:nvSpPr>
      <dsp:spPr>
        <a:xfrm>
          <a:off x="7761819" y="2689732"/>
          <a:ext cx="3151807" cy="1891084"/>
        </a:xfrm>
        <a:prstGeom prst="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b="1" kern="1200"/>
            <a:t>October 28, 2025</a:t>
          </a:r>
        </a:p>
        <a:p>
          <a:pPr marL="0" lvl="0" indent="0" algn="ctr" defTabSz="1111250">
            <a:lnSpc>
              <a:spcPct val="90000"/>
            </a:lnSpc>
            <a:spcBef>
              <a:spcPct val="0"/>
            </a:spcBef>
            <a:spcAft>
              <a:spcPct val="35000"/>
            </a:spcAft>
            <a:buNone/>
          </a:pPr>
          <a:r>
            <a:rPr lang="en-US" sz="2500" kern="1200"/>
            <a:t>TBD</a:t>
          </a:r>
        </a:p>
      </dsp:txBody>
      <dsp:txXfrm>
        <a:off x="7761819" y="2689732"/>
        <a:ext cx="3151807" cy="189108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089E68-58E7-4A16-BAAF-594F610559A8}" type="datetimeFigureOut">
              <a:rPr lang="en-US" smtClean="0"/>
              <a:t>11/6/2025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F95506-3700-4138-B22B-29ECAE3D6BBA}" type="slidenum">
              <a:rPr lang="en-US" smtClean="0"/>
              <a:t>‹#›</a:t>
            </a:fld>
            <a:endParaRPr lang="en-US"/>
          </a:p>
        </p:txBody>
      </p:sp>
    </p:spTree>
    <p:extLst>
      <p:ext uri="{BB962C8B-B14F-4D97-AF65-F5344CB8AC3E}">
        <p14:creationId xmlns:p14="http://schemas.microsoft.com/office/powerpoint/2010/main" val="3325583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Introduction</a:t>
            </a:r>
          </a:p>
          <a:p>
            <a:r>
              <a:rPr lang="en-US"/>
              <a:t>Peds 25yr</a:t>
            </a:r>
          </a:p>
          <a:p>
            <a:r>
              <a:rPr lang="en-US"/>
              <a:t>SH NOWS work</a:t>
            </a:r>
          </a:p>
          <a:p>
            <a:r>
              <a:rPr lang="en-US"/>
              <a:t>Trauma-informed care</a:t>
            </a:r>
          </a:p>
          <a:p>
            <a:r>
              <a:rPr lang="en-US"/>
              <a:t>Community networking</a:t>
            </a:r>
          </a:p>
          <a:p>
            <a:endParaRPr lang="en-US"/>
          </a:p>
          <a:p>
            <a:r>
              <a:rPr lang="en-US"/>
              <a:t>Pivot to grassroots prevention</a:t>
            </a:r>
          </a:p>
          <a:p>
            <a:r>
              <a:rPr lang="en-US"/>
              <a:t>MCHHS</a:t>
            </a:r>
          </a:p>
          <a:p>
            <a:r>
              <a:rPr lang="en-US"/>
              <a:t>National Alliance for DEC</a:t>
            </a:r>
          </a:p>
          <a:p>
            <a:r>
              <a:rPr lang="en-US"/>
              <a:t>HOPE Initiative (Tufts)</a:t>
            </a:r>
          </a:p>
          <a:p>
            <a:endParaRPr lang="en-US"/>
          </a:p>
          <a:p>
            <a:r>
              <a:rPr lang="en-US"/>
              <a:t>Bring updates to primary care clinics to spread information that will impact patients</a:t>
            </a:r>
          </a:p>
          <a:p>
            <a:endParaRPr lang="en-US"/>
          </a:p>
          <a:p>
            <a:r>
              <a:rPr lang="en-US"/>
              <a:t>Extension of the voices of the NOWS babies, teens, and parents who have had their lives altered or lost their lives to substances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Dabbing is a method of cannabis consumption that involves vaporizing concentrates (also known as “dabs”) at high temperatures and then inhaling the vapor.</a:t>
            </a:r>
          </a:p>
          <a:p>
            <a:endParaRPr lang="en-US"/>
          </a:p>
          <a:p>
            <a:r>
              <a:rPr lang="en-US"/>
              <a:t>This is done mostly using a specialized water pipe called a dab rig (or sometimes an e-rig).</a:t>
            </a:r>
          </a:p>
          <a:p>
            <a:r>
              <a:rPr lang="en-US"/>
              <a:t>Rigs seen as more "hardcore" or connoisseur method</a:t>
            </a:r>
          </a:p>
          <a:p>
            <a:endParaRPr lang="en-US"/>
          </a:p>
          <a:p>
            <a:r>
              <a:rPr lang="en-US"/>
              <a:t>To take a dab - heat the nail of your rig - butane torch - apply a small dab of your chosen concentrate. -</a:t>
            </a:r>
          </a:p>
          <a:p>
            <a:r>
              <a:rPr lang="en-US"/>
              <a:t>The  heat quickly vaporizes the oils -  then inhale through the mouthpiece.</a:t>
            </a:r>
          </a:p>
          <a:p>
            <a:endParaRPr lang="en-US"/>
          </a:p>
          <a:p>
            <a:r>
              <a:rPr lang="en-US"/>
              <a:t>And since concentrates are super potent (from 60% all the way up to 90% THC), dabbing has become super popular among cannabis users who crave maximum potency.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Model for other counties, documents and processes, lessons learned, that any county can also do. </a:t>
            </a:r>
          </a:p>
          <a:p>
            <a:r>
              <a:rPr lang="en-US" dirty="0"/>
              <a:t>Challenging to get ROIs as it’s not legislatively mandated, that would really help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DD3B21-66F5-4174-A12C-545AEBBEE7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421633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Benefits to new users:</a:t>
            </a:r>
          </a:p>
          <a:p>
            <a:endParaRPr lang="en-US"/>
          </a:p>
          <a:p>
            <a:r>
              <a:rPr lang="en-US"/>
              <a:t>* Convenience (pre-filled carts, no torch)</a:t>
            </a:r>
          </a:p>
          <a:p>
            <a:r>
              <a:rPr lang="en-US"/>
              <a:t>* Discretion (on the go, pocket-sized)</a:t>
            </a:r>
          </a:p>
          <a:p>
            <a:r>
              <a:rPr lang="en-US"/>
              <a:t>* Portability</a:t>
            </a:r>
          </a:p>
          <a:p>
            <a:r>
              <a:rPr lang="en-US"/>
              <a:t>* Ease of Use (public)</a:t>
            </a:r>
          </a:p>
          <a:p>
            <a:r>
              <a:rPr lang="en-US"/>
              <a:t>* Cost (fewer accessories)</a:t>
            </a:r>
          </a:p>
          <a:p>
            <a:r>
              <a:rPr lang="en-US"/>
              <a:t>* Accessibility (widely available)</a:t>
            </a:r>
          </a:p>
          <a:p>
            <a:r>
              <a:rPr lang="en-US"/>
              <a:t>* Perception of Safety</a:t>
            </a:r>
          </a:p>
          <a:p>
            <a:endParaRPr lang="en-US"/>
          </a:p>
          <a:p>
            <a:r>
              <a:rPr lang="en-US"/>
              <a:t>- oil concentrates - Vapes</a:t>
            </a:r>
          </a:p>
          <a:p>
            <a:r>
              <a:rPr lang="en-US"/>
              <a:t>- thicker concentrates - Dabs</a:t>
            </a:r>
          </a:p>
          <a:p>
            <a:endParaRPr lang="en-US"/>
          </a:p>
          <a:p>
            <a:r>
              <a:rPr lang="en-US"/>
              <a:t>wax</a:t>
            </a:r>
          </a:p>
          <a:p>
            <a:r>
              <a:rPr lang="en-US"/>
              <a:t>shatter</a:t>
            </a:r>
          </a:p>
          <a:p>
            <a:r>
              <a:rPr lang="en-US"/>
              <a:t>budder</a:t>
            </a:r>
          </a:p>
          <a:p>
            <a:r>
              <a:rPr lang="en-US"/>
              <a:t>crumble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SAMHSA National Survey on Drug Use and Health 2022 showed:</a:t>
            </a:r>
          </a:p>
          <a:p>
            <a:endParaRPr lang="en-US"/>
          </a:p>
          <a:p>
            <a:r>
              <a:rPr lang="en-US"/>
              <a:t>Oregon students 12-17 have the lowest perception of risk in the US</a:t>
            </a:r>
          </a:p>
          <a:p>
            <a:endParaRPr lang="en-US"/>
          </a:p>
          <a:p>
            <a:r>
              <a:rPr lang="en-US"/>
              <a:t>87% perceive NO great risk from smoking marijuana once/month</a:t>
            </a:r>
          </a:p>
          <a:p>
            <a:endParaRPr lang="en-US"/>
          </a:p>
          <a:p>
            <a:r>
              <a:rPr lang="en-US"/>
              <a:t>Storefront availability increases </a:t>
            </a:r>
          </a:p>
          <a:p>
            <a:r>
              <a:rPr lang="en-US"/>
              <a:t>use</a:t>
            </a:r>
          </a:p>
          <a:p>
            <a:r>
              <a:rPr lang="en-US"/>
              <a:t>use with alcohol</a:t>
            </a:r>
          </a:p>
          <a:p>
            <a:r>
              <a:rPr lang="en-US"/>
              <a:t>lower perceived risk</a:t>
            </a:r>
          </a:p>
          <a:p>
            <a:r>
              <a:rPr lang="en-US"/>
              <a:t>perceived parental approval</a:t>
            </a:r>
          </a:p>
          <a:p>
            <a:endParaRPr lang="en-US"/>
          </a:p>
          <a:p>
            <a:r>
              <a:rPr lang="en-US"/>
              <a:t>2024 CA study Keizer</a:t>
            </a:r>
          </a:p>
          <a:p>
            <a:r>
              <a:rPr lang="en-US"/>
              <a:t>(Less retail availability to teens)</a:t>
            </a:r>
          </a:p>
          <a:p>
            <a:r>
              <a:rPr lang="en-US"/>
              <a:t>less use</a:t>
            </a:r>
          </a:p>
          <a:p>
            <a:r>
              <a:rPr lang="en-US"/>
              <a:t>less problematic use</a:t>
            </a:r>
          </a:p>
          <a:p>
            <a:r>
              <a:rPr lang="en-US"/>
              <a:t>less mental health issues (anx/dep, psychosis)</a:t>
            </a:r>
          </a:p>
          <a:p>
            <a:endParaRPr lang="en-US"/>
          </a:p>
          <a:p>
            <a:endParaRPr lang="en-US"/>
          </a:p>
          <a:p>
            <a:r>
              <a:rPr lang="en-US"/>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t>
            </a:r>
          </a:p>
          <a:p>
            <a:endParaRPr lang="en-US"/>
          </a:p>
          <a:p>
            <a:endParaRPr lang="en-US"/>
          </a:p>
          <a:p>
            <a:r>
              <a:rPr lang="en-US"/>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t>
            </a:r>
          </a:p>
          <a:p>
            <a:endParaRPr lang="en-US"/>
          </a:p>
          <a:p>
            <a:r>
              <a:rPr lang="en-US"/>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Legalization, recs for appetite, nausea, sleep, pain.</a:t>
            </a:r>
          </a:p>
          <a:p>
            <a:endParaRPr lang="en-US"/>
          </a:p>
          <a:p>
            <a:r>
              <a:rPr lang="en-US"/>
              <a:t>Now the most commonly used federally illegal drug used in pregnancy.</a:t>
            </a:r>
          </a:p>
          <a:p>
            <a:endParaRPr lang="en-US"/>
          </a:p>
          <a:p>
            <a:r>
              <a:rPr lang="en-US"/>
              <a:t>Use rose 69% 2009-2016 in preg women.</a:t>
            </a:r>
          </a:p>
          <a:p>
            <a:endParaRPr lang="en-US"/>
          </a:p>
          <a:p>
            <a:r>
              <a:rPr lang="en-US"/>
              <a:t>Legalization - inc retailer density - accessibility</a:t>
            </a:r>
          </a:p>
          <a:p>
            <a:endParaRPr lang="en-US"/>
          </a:p>
          <a:p>
            <a:r>
              <a:rPr lang="en-US"/>
              <a:t>ACOG 2017-2025. Screening and avoid use due to risks (planning to conceive, pregnant or BF)</a:t>
            </a:r>
          </a:p>
          <a:p>
            <a:endParaRPr lang="en-US"/>
          </a:p>
          <a:p>
            <a:r>
              <a:rPr lang="en-US"/>
              <a:t> </a:t>
            </a:r>
          </a:p>
          <a:p>
            <a:endParaRPr lang="en-US"/>
          </a:p>
          <a:p>
            <a:r>
              <a:rPr lang="en-US"/>
              <a:t>ABDC Adolescent Brain and Cognitive Development Study. 655/11489 prenatal exposure.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ABCD study started in 2015</a:t>
            </a:r>
          </a:p>
          <a:p>
            <a:r>
              <a:rPr lang="en-US"/>
              <a:t>(Adolescent Brain Cognitive Development Study). </a:t>
            </a:r>
          </a:p>
          <a:p>
            <a:endParaRPr lang="en-US"/>
          </a:p>
          <a:p>
            <a:r>
              <a:rPr lang="en-US"/>
              <a:t>Longest long-term study of brain development and child health in the US.</a:t>
            </a:r>
          </a:p>
          <a:p>
            <a:endParaRPr lang="en-US"/>
          </a:p>
          <a:p>
            <a:r>
              <a:rPr lang="en-US"/>
              <a:t>Nearly 12,000 children, ages 9-10 years old</a:t>
            </a:r>
          </a:p>
          <a:p>
            <a:endParaRPr lang="en-US"/>
          </a:p>
          <a:p>
            <a:r>
              <a:rPr lang="en-US"/>
              <a:t>Studies the impact of various experiences (sleep, screen time) and substances on the brain.</a:t>
            </a:r>
          </a:p>
          <a:p>
            <a:endParaRPr lang="en-US"/>
          </a:p>
          <a:p>
            <a:r>
              <a:rPr lang="en-US"/>
              <a:t>Periodic surveys and fMRIs</a:t>
            </a:r>
          </a:p>
          <a:p>
            <a:endParaRPr lang="en-US"/>
          </a:p>
          <a:p>
            <a:r>
              <a:rPr lang="en-US"/>
              <a:t>Gathers data on brain development, cognition, emotion, physical health, mental health, and substance use through neuroimaging, assessments, and other measures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t>
            </a:r>
          </a:p>
          <a:p>
            <a:endParaRPr lang="en-US"/>
          </a:p>
          <a:p>
            <a:r>
              <a:rPr lang="en-US"/>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Stress safe storage (locked, out of sight/reach) and child-resistant, plain packaging.</a:t>
            </a:r>
          </a:p>
          <a:p>
            <a:endParaRPr lang="en-US"/>
          </a:p>
          <a:p>
            <a:r>
              <a:rPr lang="en-US"/>
              <a:t>Consider co-exposures; manage airway/breathing; observe for delayed onset (edibles)</a:t>
            </a:r>
          </a:p>
          <a:p>
            <a:endParaRPr lang="en-US"/>
          </a:p>
          <a:p>
            <a:endParaRPr lang="en-US"/>
          </a:p>
          <a:p>
            <a:r>
              <a:rPr lang="en-US"/>
              <a:t>Candy photos from thcphotos.org - One chance to grow up.</a:t>
            </a:r>
          </a:p>
          <a:p>
            <a:endParaRPr lang="en-US"/>
          </a:p>
          <a:p>
            <a:endParaRPr lang="en-US"/>
          </a:p>
          <a:p>
            <a:endParaRPr lang="en-US"/>
          </a:p>
          <a:p>
            <a:r>
              <a:rPr lang="en-US"/>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Over the study period of 2017-2021 there was an overall inc of # of cases during a time when more states have legalized medical and recreational cannabis products.</a:t>
            </a:r>
          </a:p>
          <a:p>
            <a:endParaRPr lang="en-US"/>
          </a:p>
          <a:p>
            <a:r>
              <a:rPr lang="en-US"/>
              <a:t>Increase in acute toxicity and severity of cases being reported, particularly when comparing the pre-pandemic years vs during the pandemic.</a:t>
            </a:r>
          </a:p>
          <a:p>
            <a:endParaRPr lang="en-US"/>
          </a:p>
          <a:p>
            <a:r>
              <a:rPr lang="en-US"/>
              <a:t>Bring awareness to rising # of cases and increase in acute toxicity.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First, marijuana use has come to play a significant role in the overall uptrend among general substance abuse in America: Per NSDUH data, 2024 saw 20.1 million cases of marijuana use disorder, vastly more than opioids, cocaine, and meth. Those numbers are also climbing for marijuana even as they declined over that period for almost all other drugs including alcohol. And speaking of alcohol: By 2022 there were more daily or near-daily users of marijuana in America than there were of alcohol, a major shift driven by an 1867% increase in daily weed use.  </a:t>
            </a:r>
          </a:p>
          <a:p>
            <a:endParaRPr lang="en-US"/>
          </a:p>
          <a:p>
            <a:r>
              <a:rPr lang="en-US"/>
              <a:t>Weed is now the most common substance among 12-25 year olds being treated for a substance abuse disorder, outpatient or inpatient. In 2024, emergency room visits linked to marijuana surpassed those driven by opioids, and the slice of those visits related only to marijuana use has risen from 37% in 2021 to 58% in 2024. The combo of normalization and sky-high potency is just as deadly as you’d think.  </a:t>
            </a:r>
          </a:p>
          <a:p>
            <a:endParaRPr lang="en-US"/>
          </a:p>
          <a:p>
            <a:r>
              <a:rPr lang="en-US"/>
              <a:t>On mental health, too: One study estimated that as much as 30% of schizophrenia cases among young men were linked to marijuana. No shock there: data suggests that the number of lifetime uses of the drug is intimately linked to schizophrenia rates and that using the drug young drives that risk even higher.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Opportunity for education and poison prevention, safety in home.</a:t>
            </a:r>
          </a:p>
          <a:p>
            <a:endParaRPr lang="en-US"/>
          </a:p>
          <a:p>
            <a:r>
              <a:rPr lang="en-US"/>
              <a:t>OR legalized in 2014</a:t>
            </a:r>
          </a:p>
          <a:p>
            <a:endParaRPr lang="en-US"/>
          </a:p>
          <a:p>
            <a:r>
              <a:rPr lang="en-US"/>
              <a:t>Approved 100mg (prev 50mg) packaging 6/2021, into 4/2022</a:t>
            </a:r>
          </a:p>
          <a:p>
            <a:endParaRPr lang="en-US"/>
          </a:p>
          <a:p>
            <a:r>
              <a:rPr lang="en-US"/>
              <a:t>Edibles: Following a 2022 policy change in Oregon that doubled the allowable THC content in edibles, the number of cannabis-related cases reported to the Oregon Poison Center for young children rose sharply. Edibles often appear as cookies or brownies, which can be mistaken for regular food by children.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Stress safe storage (locked, out of sight/reach) and child-resistant, plain packaging.</a:t>
            </a:r>
          </a:p>
          <a:p>
            <a:endParaRPr lang="en-US"/>
          </a:p>
          <a:p>
            <a:r>
              <a:rPr lang="en-US"/>
              <a:t>Weedsy.ca -$18 for 350/500mg packages 91%THC</a:t>
            </a:r>
          </a:p>
          <a:p>
            <a:r>
              <a:rPr lang="en-US"/>
              <a:t>granvilleilsandcannabis.com</a:t>
            </a:r>
          </a:p>
          <a:p>
            <a:endParaRPr lang="en-US"/>
          </a:p>
          <a:p>
            <a:r>
              <a:rPr lang="en-US"/>
              <a:t>Trips Ahoy 500mg %15</a:t>
            </a:r>
          </a:p>
          <a:p>
            <a:endParaRPr lang="en-US"/>
          </a:p>
          <a:p>
            <a:r>
              <a:rPr lang="en-US"/>
              <a:t>Policy considerations:</a:t>
            </a:r>
          </a:p>
          <a:p>
            <a:r>
              <a:rPr lang="en-US"/>
              <a:t>* marketing to minors </a:t>
            </a:r>
          </a:p>
          <a:p>
            <a:r>
              <a:rPr lang="en-US"/>
              <a:t>* single-dose packaging</a:t>
            </a:r>
          </a:p>
          <a:p>
            <a:r>
              <a:rPr lang="en-US"/>
              <a:t>* high-potency product cap </a:t>
            </a:r>
          </a:p>
          <a:p>
            <a:r>
              <a:rPr lang="en-US"/>
              <a:t>* public health warnings</a:t>
            </a:r>
          </a:p>
          <a:p>
            <a:endParaRPr lang="en-US"/>
          </a:p>
          <a:p>
            <a:r>
              <a:rPr lang="en-US"/>
              <a:t>Universal symbols approved by the OHA and is required on all marijuana item labels.</a:t>
            </a:r>
          </a:p>
          <a:p>
            <a:endParaRPr lang="en-US"/>
          </a:p>
          <a:p>
            <a:r>
              <a:rPr lang="en-US"/>
              <a:t>The hemp symbol must be used in place of the universal symbol if the product is only made of hemp.</a:t>
            </a:r>
          </a:p>
          <a:p>
            <a:endParaRPr lang="en-US"/>
          </a:p>
          <a:p>
            <a:r>
              <a:rPr lang="en-US"/>
              <a:t>Hemp products even more loosely regulated. Recent OLCC report indicated that many samples exceeded 0.3%THC</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Recall Keizer study on legalization, retail store availability and use in pregancy.</a:t>
            </a:r>
          </a:p>
          <a:p>
            <a:r>
              <a:rPr lang="en-US"/>
              <a:t>Teens also impacted by proximity. Retail exposure - increased perception of safety and use.</a:t>
            </a:r>
          </a:p>
          <a:p>
            <a:endParaRPr lang="en-US"/>
          </a:p>
          <a:p>
            <a:r>
              <a:rPr lang="en-US"/>
              <a:t>Colorado has more dispensaries than McDonald's and Starbucks combined.</a:t>
            </a:r>
          </a:p>
          <a:p>
            <a:endParaRPr lang="en-US"/>
          </a:p>
          <a:p>
            <a:r>
              <a:rPr lang="en-US"/>
              <a:t>As of mid-2025, Oregon has one of the highest proportions of cannabis retailers per capita in the US.</a:t>
            </a:r>
          </a:p>
          <a:p>
            <a:endParaRPr lang="en-US"/>
          </a:p>
          <a:p>
            <a:r>
              <a:rPr lang="en-US"/>
              <a:t>OR 16.8 per 100,000 residents</a:t>
            </a:r>
          </a:p>
          <a:p>
            <a:r>
              <a:rPr lang="en-US"/>
              <a:t>WA 5.8 per 100,000</a:t>
            </a:r>
          </a:p>
          <a:p>
            <a:r>
              <a:rPr lang="en-US"/>
              <a:t>CO 11.5 per 100,000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t>
            </a:r>
          </a:p>
          <a:p>
            <a:endParaRPr lang="en-US"/>
          </a:p>
          <a:p>
            <a:r>
              <a:rPr lang="en-US"/>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Age 12 - during adolescence, the brain goes through a lot of changes. Gray matter diminishes as connections between neurons are cut back (pruned). </a:t>
            </a:r>
          </a:p>
          <a:p>
            <a:endParaRPr lang="en-US"/>
          </a:p>
          <a:p>
            <a:r>
              <a:rPr lang="en-US"/>
              <a:t>The PFC, which handles reasoning, grows during the preteen years, but pruned back during adolesc, inc impulsive and risk-taking behavior - and susceptibility to addiction</a:t>
            </a:r>
          </a:p>
          <a:p>
            <a:endParaRPr lang="en-US"/>
          </a:p>
          <a:p>
            <a:r>
              <a:rPr lang="en-US"/>
              <a:t>Age 16 - Because the brain is still developing, it is more sensitive the the effects of drugs.</a:t>
            </a:r>
          </a:p>
          <a:p>
            <a:endParaRPr lang="en-US"/>
          </a:p>
          <a:p>
            <a:r>
              <a:rPr lang="en-US"/>
              <a:t>Age 20 - By adulthood, the changes caused by beginning drug use are less likely to "stick" and becomes hardwired as addiction.</a:t>
            </a:r>
          </a:p>
          <a:p>
            <a:endParaRPr lang="en-US"/>
          </a:p>
          <a:p>
            <a:r>
              <a:rPr lang="en-US"/>
              <a:t>Proceedings of the National Academy of Sciences (PNAS)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Pruning - critical period needed for creating adult behavioral performance, and also render the teen highly susceptible to perturbations, such as exposure to psychoactive drugs, during this critical developmental time.</a:t>
            </a:r>
          </a:p>
          <a:p>
            <a:endParaRPr lang="en-US"/>
          </a:p>
          <a:p>
            <a:r>
              <a:rPr lang="en-US"/>
              <a:t>Variety of maturational processes occurring in the endocannabinoid system during this time, making the still-developing brain highly susceptible to cannabis.</a:t>
            </a:r>
          </a:p>
          <a:p>
            <a:endParaRPr lang="en-US"/>
          </a:p>
          <a:p>
            <a:r>
              <a:rPr lang="en-US"/>
              <a:t>Can impact future cognition, risk for neuropsych d/os, promote further illegal drug intake and inc chance of CUD/dependence.</a:t>
            </a:r>
          </a:p>
          <a:p>
            <a:endParaRPr lang="en-US"/>
          </a:p>
          <a:p>
            <a:r>
              <a:rPr lang="en-US"/>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Numerous papers have been published exploring the association b/n CU and psychosis over the past 2 decades.</a:t>
            </a:r>
          </a:p>
          <a:p>
            <a:endParaRPr lang="en-US"/>
          </a:p>
          <a:p>
            <a:r>
              <a:rPr lang="en-US"/>
              <a:t>Studies find cannabis use in adolescence to be associated with elevated Psychotic Episodes, specifically paranoia, hallucinations, and cognitive disorganization.</a:t>
            </a:r>
          </a:p>
          <a:p>
            <a:endParaRPr lang="en-US"/>
          </a:p>
          <a:p>
            <a:r>
              <a:rPr lang="en-US"/>
              <a:t>THC binds to Cannabinoid receptors, interfering with the developing ECS.</a:t>
            </a:r>
          </a:p>
          <a:p>
            <a:endParaRPr lang="en-US"/>
          </a:p>
          <a:p>
            <a:r>
              <a:rPr lang="en-US"/>
              <a:t>Chronic use has been linked to alterations in brain structure (dec PFC thickness and functional connectivity)</a:t>
            </a:r>
          </a:p>
          <a:p>
            <a:endParaRPr lang="en-US"/>
          </a:p>
          <a:p>
            <a:r>
              <a:rPr lang="en-US"/>
              <a:t>These disruptions can result in long-term neurobiological changes, potentially leading to cognitive impairments, educational underachievement, and an increased risk of developing psychosis later in life.</a:t>
            </a:r>
          </a:p>
          <a:p>
            <a:endParaRPr lang="en-US"/>
          </a:p>
          <a:p>
            <a:r>
              <a:rPr lang="en-US"/>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t>
            </a:r>
          </a:p>
          <a:p>
            <a:r>
              <a:rPr lang="en-US"/>
              <a:t>Adolescence is a gateway to establishing health patterns for decades</a:t>
            </a:r>
          </a:p>
          <a:p>
            <a:endParaRPr lang="en-US"/>
          </a:p>
          <a:p>
            <a:r>
              <a:rPr lang="en-US"/>
              <a:t>The brain's capacity for plasticity in developing executive function, emotional regulation and habit formation last into adulthood.</a:t>
            </a:r>
          </a:p>
          <a:p>
            <a:endParaRPr lang="en-US"/>
          </a:p>
          <a:p>
            <a:r>
              <a:rPr lang="en-US"/>
              <a:t>Sleep, physical activity, nutrition, coping styles, relationship health, mental health management and SUBSTANCE USE impact brain development.</a:t>
            </a:r>
          </a:p>
          <a:p>
            <a:endParaRPr lang="en-US"/>
          </a:p>
          <a:p>
            <a:r>
              <a:rPr lang="en-US"/>
              <a:t>CDC reports that cannabis use can have permanent effects of the developing brain when use begins in adolescence, especially with regular or heavy use.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t>
            </a:r>
          </a:p>
          <a:p>
            <a:r>
              <a:rPr lang="en-US"/>
              <a:t> More to come with ongoing data points.</a:t>
            </a:r>
          </a:p>
          <a:p>
            <a:endParaRPr lang="en-US"/>
          </a:p>
          <a:p>
            <a:r>
              <a:rPr lang="en-US"/>
              <a:t>define who will be most impacted</a:t>
            </a:r>
          </a:p>
          <a:p>
            <a:endParaRPr lang="en-US"/>
          </a:p>
          <a:p>
            <a:r>
              <a:rPr lang="en-US"/>
              <a:t>and who is at greatest risk</a:t>
            </a:r>
          </a:p>
          <a:p>
            <a:endParaRPr lang="en-US"/>
          </a:p>
          <a:p>
            <a:r>
              <a:rPr lang="en-US"/>
              <a:t>and how to mitigate or prevent consequences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Normalize screening and brief interventions (SBIRT). Ask about vapes/dabs specifically.</a:t>
            </a:r>
          </a:p>
          <a:p>
            <a:endParaRPr lang="en-US"/>
          </a:p>
          <a:p>
            <a:r>
              <a:rPr lang="en-US"/>
              <a:t>Start at 11</a:t>
            </a:r>
          </a:p>
          <a:p>
            <a:r>
              <a:rPr lang="en-US"/>
              <a:t>CRAFFT (Car, Relax, Alone, Forget, Friends, Trouble)</a:t>
            </a:r>
          </a:p>
          <a:p>
            <a:r>
              <a:rPr lang="en-US"/>
              <a:t>S2BI (Screening to Brief Intervention)</a:t>
            </a:r>
          </a:p>
          <a:p>
            <a:r>
              <a:rPr lang="en-US"/>
              <a:t>BSTAD (Brief Screener for Tobacco, Alcohol and other Drugs)</a:t>
            </a:r>
          </a:p>
          <a:p>
            <a:endParaRPr lang="en-US"/>
          </a:p>
          <a:p>
            <a:r>
              <a:rPr lang="en-US"/>
              <a:t>Screen for CUD (DSM 5)</a:t>
            </a:r>
          </a:p>
          <a:p>
            <a:r>
              <a:rPr lang="en-US"/>
              <a:t>Diagnostic and Statistical Manual of Mental Disorders)</a:t>
            </a:r>
          </a:p>
          <a:p>
            <a:r>
              <a:rPr lang="en-US"/>
              <a:t>1. W/D</a:t>
            </a:r>
          </a:p>
          <a:p>
            <a:r>
              <a:rPr lang="en-US"/>
              <a:t>2. Tolerance</a:t>
            </a:r>
          </a:p>
          <a:p>
            <a:r>
              <a:rPr lang="en-US"/>
              <a:t>3. Inc freq strength</a:t>
            </a:r>
          </a:p>
          <a:p>
            <a:r>
              <a:rPr lang="en-US"/>
              <a:t>4. Unable to control use</a:t>
            </a:r>
          </a:p>
          <a:p>
            <a:r>
              <a:rPr lang="en-US"/>
              <a:t>5. Inc time spent getting/using/recovering</a:t>
            </a:r>
          </a:p>
          <a:p>
            <a:r>
              <a:rPr lang="en-US"/>
              <a:t>6. Use despite problems</a:t>
            </a:r>
          </a:p>
          <a:p>
            <a:r>
              <a:rPr lang="en-US"/>
              <a:t>7. Failing obligations</a:t>
            </a:r>
          </a:p>
          <a:p>
            <a:r>
              <a:rPr lang="en-US"/>
              <a:t>8. Interpersonal problems</a:t>
            </a:r>
          </a:p>
          <a:p>
            <a:r>
              <a:rPr lang="en-US"/>
              <a:t>9. Risky use</a:t>
            </a:r>
          </a:p>
          <a:p>
            <a:endParaRPr lang="en-US"/>
          </a:p>
          <a:p>
            <a:r>
              <a:rPr lang="en-US"/>
              <a:t>VAPING</a:t>
            </a:r>
          </a:p>
          <a:p>
            <a:endParaRPr lang="en-US"/>
          </a:p>
          <a:p>
            <a:r>
              <a:rPr lang="en-US"/>
              <a:t>Screen for FH of SUD</a:t>
            </a:r>
          </a:p>
          <a:p>
            <a:endParaRPr lang="en-US"/>
          </a:p>
          <a:p>
            <a:r>
              <a:rPr lang="en-US"/>
              <a:t>Screen for ACE/PCEs</a:t>
            </a:r>
          </a:p>
          <a:p>
            <a:endParaRPr lang="en-US"/>
          </a:p>
          <a:p>
            <a:r>
              <a:rPr lang="en-US"/>
              <a:t> </a:t>
            </a:r>
          </a:p>
          <a:p>
            <a:endParaRPr lang="en-US"/>
          </a:p>
          <a:p>
            <a:endParaRPr lang="en-US"/>
          </a:p>
          <a:p>
            <a:r>
              <a:rPr lang="en-US"/>
              <a:t>Discuss safe driving timelines: no driving or at least 6 hours after use; longer with edibles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t>
            </a:r>
          </a:p>
          <a:p>
            <a:endParaRPr lang="en-US"/>
          </a:p>
          <a:p>
            <a:r>
              <a:rPr lang="en-US"/>
              <a:t>Under contract with NIDA, the National Center for Natural Products Research (NCNPR) located at the University of Mississippi (UM), conducts analyses to monitor the potency of cannabis products distributed in the illegal marijuana marketplace in the United States.</a:t>
            </a:r>
          </a:p>
          <a:p>
            <a:endParaRPr lang="en-US"/>
          </a:p>
          <a:p>
            <a:r>
              <a:rPr lang="en-US"/>
              <a:t>Reminder about the ongoing research understanding the balance between THC and CBD</a:t>
            </a:r>
          </a:p>
          <a:p>
            <a:r>
              <a:rPr lang="en-US"/>
              <a:t>CBD thought to mitgate some of the cognitive impairments of THC.</a:t>
            </a:r>
          </a:p>
          <a:p>
            <a:endParaRPr lang="en-US"/>
          </a:p>
          <a:p>
            <a:r>
              <a:rPr lang="en-US"/>
              <a:t>With THC potency increasing 4-fold in the past several decades, while CBD potency has remained stable</a:t>
            </a:r>
          </a:p>
          <a:p>
            <a:r>
              <a:rPr lang="en-US"/>
              <a:t>- CRITICAL to understand this relationship on the developing adolescent brain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t>
            </a:r>
          </a:p>
          <a:p>
            <a:endParaRPr lang="en-US"/>
          </a:p>
          <a:p>
            <a:r>
              <a:rPr lang="en-US"/>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Growing body of research has identified the importance of PCE, mitigate ACEs </a:t>
            </a:r>
          </a:p>
          <a:p>
            <a:endParaRPr lang="en-US"/>
          </a:p>
          <a:p>
            <a:r>
              <a:rPr lang="en-US"/>
              <a:t>1. Ability to talk with family about feelings</a:t>
            </a:r>
          </a:p>
          <a:p>
            <a:endParaRPr lang="en-US"/>
          </a:p>
          <a:p>
            <a:r>
              <a:rPr lang="en-US"/>
              <a:t>2. The sense that family was supportive in hard times</a:t>
            </a:r>
          </a:p>
          <a:p>
            <a:endParaRPr lang="en-US"/>
          </a:p>
          <a:p>
            <a:r>
              <a:rPr lang="en-US"/>
              <a:t>3. Felt safe and protected by an adult in the home</a:t>
            </a:r>
          </a:p>
          <a:p>
            <a:endParaRPr lang="en-US"/>
          </a:p>
          <a:p>
            <a:r>
              <a:rPr lang="en-US"/>
              <a:t>4. Enjoyed participating in community traditions</a:t>
            </a:r>
          </a:p>
          <a:p>
            <a:endParaRPr lang="en-US"/>
          </a:p>
          <a:p>
            <a:r>
              <a:rPr lang="en-US"/>
              <a:t>5. Feeling a sense of belonging in high school</a:t>
            </a:r>
          </a:p>
          <a:p>
            <a:endParaRPr lang="en-US"/>
          </a:p>
          <a:p>
            <a:r>
              <a:rPr lang="en-US"/>
              <a:t>6. Feeling supported by friends</a:t>
            </a:r>
          </a:p>
          <a:p>
            <a:endParaRPr lang="en-US"/>
          </a:p>
          <a:p>
            <a:r>
              <a:rPr lang="en-US"/>
              <a:t>7. Had at least 2 non-parent adults who genuinely cared.</a:t>
            </a:r>
          </a:p>
          <a:p>
            <a:endParaRPr lang="en-US"/>
          </a:p>
          <a:p>
            <a:r>
              <a:rPr lang="en-US"/>
              <a:t>Higher peer approval of substance use (since legalization</a:t>
            </a:r>
          </a:p>
          <a:p>
            <a:endParaRPr lang="en-US"/>
          </a:p>
          <a:p>
            <a:r>
              <a:rPr lang="en-US"/>
              <a:t>Social media use and exposure to advertising</a:t>
            </a:r>
          </a:p>
          <a:p>
            <a:endParaRPr lang="en-US"/>
          </a:p>
          <a:p>
            <a:r>
              <a:rPr lang="en-US"/>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t>
            </a:r>
          </a:p>
          <a:p>
            <a:endParaRPr lang="en-US"/>
          </a:p>
          <a:p>
            <a:r>
              <a:rPr lang="en-US"/>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t>
            </a:r>
          </a:p>
          <a:p>
            <a:endParaRPr lang="en-US"/>
          </a:p>
          <a:p>
            <a:r>
              <a:rPr lang="en-US"/>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t>
            </a:r>
          </a:p>
          <a:p>
            <a:endParaRPr lang="en-US"/>
          </a:p>
          <a:p>
            <a:r>
              <a:rPr lang="en-US"/>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Growing body of research has identified the importance of PCE, mitigate ACEs </a:t>
            </a:r>
          </a:p>
          <a:p>
            <a:endParaRPr lang="en-US"/>
          </a:p>
          <a:p>
            <a:r>
              <a:rPr lang="en-US"/>
              <a:t>1. Ability to talk with family about feelings</a:t>
            </a:r>
          </a:p>
          <a:p>
            <a:endParaRPr lang="en-US"/>
          </a:p>
          <a:p>
            <a:r>
              <a:rPr lang="en-US"/>
              <a:t>2. The sense that family was supportive in hard times</a:t>
            </a:r>
          </a:p>
          <a:p>
            <a:endParaRPr lang="en-US"/>
          </a:p>
          <a:p>
            <a:r>
              <a:rPr lang="en-US"/>
              <a:t>3. Felt safe and protected by an adult in the home</a:t>
            </a:r>
          </a:p>
          <a:p>
            <a:endParaRPr lang="en-US"/>
          </a:p>
          <a:p>
            <a:r>
              <a:rPr lang="en-US"/>
              <a:t>4. Enjoyed participating in community traditions</a:t>
            </a:r>
          </a:p>
          <a:p>
            <a:endParaRPr lang="en-US"/>
          </a:p>
          <a:p>
            <a:r>
              <a:rPr lang="en-US"/>
              <a:t>5. Feeling a sense of belonging in high school</a:t>
            </a:r>
          </a:p>
          <a:p>
            <a:endParaRPr lang="en-US"/>
          </a:p>
          <a:p>
            <a:r>
              <a:rPr lang="en-US"/>
              <a:t>6. Feeling supported by friends</a:t>
            </a:r>
          </a:p>
          <a:p>
            <a:endParaRPr lang="en-US"/>
          </a:p>
          <a:p>
            <a:r>
              <a:rPr lang="en-US"/>
              <a:t>7. Had at least 2 non-parent adults who genuinely cared.</a:t>
            </a:r>
          </a:p>
          <a:p>
            <a:endParaRPr lang="en-US"/>
          </a:p>
          <a:p>
            <a:r>
              <a:rPr lang="en-US"/>
              <a:t>Higher peer approval of substance use (since legalization</a:t>
            </a:r>
          </a:p>
          <a:p>
            <a:endParaRPr lang="en-US"/>
          </a:p>
          <a:p>
            <a:r>
              <a:rPr lang="en-US"/>
              <a:t>Social media use and exposure to advertising</a:t>
            </a:r>
          </a:p>
          <a:p>
            <a:endParaRPr lang="en-US"/>
          </a:p>
          <a:p>
            <a:r>
              <a:rPr lang="en-US"/>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t>
            </a:r>
          </a:p>
          <a:p>
            <a:endParaRPr lang="en-US"/>
          </a:p>
          <a:p>
            <a:r>
              <a:rPr lang="en-US"/>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Long-term trends over the two decades of observation  </a:t>
            </a:r>
          </a:p>
          <a:p>
            <a:endParaRPr lang="en-US"/>
          </a:p>
          <a:p>
            <a:r>
              <a:rPr lang="en-US"/>
              <a:t>Pre-cannabis legalization period (2001–2017)  </a:t>
            </a:r>
          </a:p>
          <a:p>
            <a:endParaRPr lang="en-US"/>
          </a:p>
          <a:p>
            <a:r>
              <a:rPr lang="en-US"/>
              <a:t>Post-cannabis legalization period (2019)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Show the potency shift over time and why today's cannabis is not comparable to the 1970's cannabis.</a:t>
            </a:r>
          </a:p>
          <a:p>
            <a:endParaRPr lang="en-US"/>
          </a:p>
          <a:p>
            <a:r>
              <a:rPr lang="en-US"/>
              <a:t>Tie potency to dose-responsive risk: </a:t>
            </a:r>
          </a:p>
          <a:p>
            <a:endParaRPr lang="en-US"/>
          </a:p>
          <a:p>
            <a:r>
              <a:rPr lang="en-US"/>
              <a:t>psychosis, </a:t>
            </a:r>
          </a:p>
          <a:p>
            <a:r>
              <a:rPr lang="en-US"/>
              <a:t>cannabis hyperemesis syndrome, </a:t>
            </a:r>
          </a:p>
          <a:p>
            <a:r>
              <a:rPr lang="en-US"/>
              <a:t>cannabis use disorder, </a:t>
            </a:r>
          </a:p>
          <a:p>
            <a:r>
              <a:rPr lang="en-US"/>
              <a:t>and unintended pediatric exposures.</a:t>
            </a:r>
          </a:p>
          <a:p>
            <a:endParaRPr lang="en-US"/>
          </a:p>
          <a:p>
            <a:r>
              <a:rPr lang="en-US"/>
              <a:t>* Smoke, vape, dab, eat, sprinkle, drink, lotions and other topicals, and even rectal and vaginal suppositories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Background: Ontario, Canada</a:t>
            </a:r>
          </a:p>
          <a:p>
            <a:r>
              <a:rPr lang="en-US"/>
              <a:t>Socialized medicine</a:t>
            </a:r>
          </a:p>
          <a:p>
            <a:endParaRPr lang="en-US"/>
          </a:p>
          <a:p>
            <a:r>
              <a:rPr lang="en-US"/>
              <a:t>Epidemiologic research suggests that youth cannabis use is associated with</a:t>
            </a:r>
          </a:p>
          <a:p>
            <a:r>
              <a:rPr lang="en-US"/>
              <a:t>psychotic disorders. </a:t>
            </a:r>
          </a:p>
          <a:p>
            <a:endParaRPr lang="en-US"/>
          </a:p>
          <a:p>
            <a:r>
              <a:rPr lang="en-US"/>
              <a:t>However, current evidence is based heavily on 20th-century data when cannabis was substantially less potent than today.</a:t>
            </a:r>
          </a:p>
          <a:p>
            <a:endParaRPr lang="en-US"/>
          </a:p>
          <a:p>
            <a:r>
              <a:rPr lang="en-US"/>
              <a:t>They found that cannabis use, compared to no cannabis use, was associated with over 11 times (95% CI 4.6–27.3) greater risk of psychotic disorder at any point during adolescence (ages 12–19 years).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r>
              <a:rPr lang="en-US"/>
              <a:t>~ 1,400 papers related to the ABCD study have been published</a:t>
            </a:r>
          </a:p>
          <a:p>
            <a:endParaRPr lang="en-US"/>
          </a:p>
          <a:p>
            <a:r>
              <a:rPr lang="en-US"/>
              <a:t> REWARD-DELAYED NEURAL CIRCUITRY</a:t>
            </a:r>
          </a:p>
          <a:p>
            <a:r>
              <a:rPr lang="en-US"/>
              <a:t>= the process of mentally reducing the value of a reward based on how long you have to wait for it.</a:t>
            </a:r>
          </a:p>
          <a:p>
            <a:endParaRPr lang="en-US"/>
          </a:p>
          <a:p>
            <a:r>
              <a:rPr lang="en-US"/>
              <a:t>There is diminished or disrupted reward processing (e.g., reduced responsiveness to reward) in both individuals with psychotic disorder and individuals at clinical high risk for psychosis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impact of recreational cannabis legalization on youth: the Colorado experience. 2024 </a:t>
            </a:r>
          </a:p>
          <a:p>
            <a:endParaRPr lang="en-US"/>
          </a:p>
          <a:p>
            <a:r>
              <a:rPr lang="en-US"/>
              <a:t>Hinckley and colleagues found a dose-response relationship, meaning that the greater the youth’s exposure to cannabis, the higher the odds of MDD, suicidality, and more severe depression. “For example, youth who used cannabis occasionally—once a month or less—in the past year were five times more likely to have attempted suicide than youth who did not use cannabis at all,” Hinckley said. “Meanwhile, youth who used cannabis one to two days a week or three to four days a week were seven and nine times more likely to have attempted suicide, respectively.”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Oregon consistently has a higher youth suicide rate than the US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Colorado, marijuana is the most commonly found substance in the toxicology reports of youth aged 10-19 who commit suicide.</a:t>
            </a:r>
          </a:p>
          <a:p>
            <a:endParaRPr lang="en-US"/>
          </a:p>
          <a:p>
            <a:r>
              <a:rPr lang="en-US"/>
              <a:t>In fact, 43% of Colorado teens aged 15-19 who commit suicide test positive for THC in their system. </a:t>
            </a:r>
          </a:p>
          <a:p>
            <a:endParaRPr lang="en-US"/>
          </a:p>
          <a:p>
            <a:r>
              <a:rPr lang="en-US"/>
              <a:t>That figure rises to 49% for Hispanic youth and 67% for African American youth.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t>
            </a:r>
          </a:p>
          <a:p>
            <a:endParaRPr lang="en-US"/>
          </a:p>
          <a:p>
            <a:r>
              <a:rPr lang="en-US"/>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Research shows that adolescents who smoke marijuana once a week over a two-year period are almost six times more likely than nonsmokers to drop out of school and over three times less likely to enter college.</a:t>
            </a:r>
          </a:p>
          <a:p>
            <a:endParaRPr lang="en-US"/>
          </a:p>
          <a:p>
            <a:r>
              <a:rPr lang="en-US"/>
              <a:t>psychological and physical withdrawal symptoms.</a:t>
            </a:r>
          </a:p>
          <a:p>
            <a:endParaRPr lang="en-US"/>
          </a:p>
          <a:p>
            <a:r>
              <a:rPr lang="en-US"/>
              <a:t>THC / CBD  relationship of balance, and experience, severity of withdrawal symptoms</a:t>
            </a:r>
          </a:p>
          <a:p>
            <a:endParaRPr lang="en-US"/>
          </a:p>
          <a:p>
            <a:r>
              <a:rPr lang="en-US"/>
              <a:t>Return to use to treat sx's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Emphasize route-specific onset/duration: edibles = delayed onset, risk of overconsumption.</a:t>
            </a:r>
          </a:p>
          <a:p>
            <a:endParaRPr lang="en-US"/>
          </a:p>
          <a:p>
            <a:r>
              <a:rPr lang="en-US"/>
              <a:t>Dabbing delivers very high THC rapidly</a:t>
            </a:r>
          </a:p>
          <a:p>
            <a:endParaRPr lang="en-US"/>
          </a:p>
          <a:p>
            <a:r>
              <a:rPr lang="en-US"/>
              <a:t>Different risk profile than smoking flower</a:t>
            </a:r>
          </a:p>
          <a:p>
            <a:endParaRPr lang="en-US"/>
          </a:p>
          <a:p>
            <a:r>
              <a:rPr lang="en-US"/>
              <a:t>While the cannabis leaf is iconic, it's the chemicals produced by the tiny, frostlike hairs on cannabis flowers that give the plant its psychoactive and medicinal properties and distinctive smell.</a:t>
            </a:r>
          </a:p>
          <a:p>
            <a:endParaRPr lang="en-US"/>
          </a:p>
          <a:p>
            <a:r>
              <a:rPr lang="en-US"/>
              <a:t>These mushroom-shaped stalked glandular TRICHOMES are the richest source of THC- and CBD-forming metabolites and fragrance-giving TERPENES.</a:t>
            </a:r>
          </a:p>
          <a:p>
            <a:endParaRPr lang="en-US"/>
          </a:p>
          <a:p>
            <a:r>
              <a:rPr lang="en-US"/>
              <a:t>Process of extracting these cannabinoids - physical or chemical means</a:t>
            </a:r>
          </a:p>
          <a:p>
            <a:r>
              <a:rPr lang="en-US"/>
              <a:t>Extraction techniques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Share handouts (safe storage, teen talks). Consider local ordinance options for packaging and signage.</a:t>
            </a:r>
          </a:p>
          <a:p>
            <a:endParaRPr lang="en-US"/>
          </a:p>
          <a:p>
            <a:r>
              <a:rPr lang="en-US"/>
              <a:t>Encourage data sharing across sectors to track trends and respond quickly.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Keep our north star being the current drug use and  pathways to addiction </a:t>
            </a:r>
          </a:p>
          <a:p>
            <a:endParaRPr lang="en-US"/>
          </a:p>
          <a:p>
            <a:r>
              <a:rPr lang="en-US"/>
              <a:t>Foundation for drug policy solutions. </a:t>
            </a:r>
          </a:p>
          <a:p>
            <a:r>
              <a:rPr lang="en-US"/>
              <a:t>Sister company of SAM. To create a blue print to (gooddrugpolicy.org) knowledge collection of a large spectrum of stakeholders from prevention through recovery.</a:t>
            </a:r>
          </a:p>
          <a:p>
            <a:r>
              <a:rPr lang="en-US"/>
              <a:t>Bipartisan. Aims to pass policy on federal and state level.</a:t>
            </a:r>
          </a:p>
          <a:p>
            <a:endParaRPr lang="en-US"/>
          </a:p>
          <a:p>
            <a:r>
              <a:rPr lang="en-US"/>
              <a:t>Top 10 diagnoses related to drug use and addiction.</a:t>
            </a:r>
          </a:p>
          <a:p>
            <a:r>
              <a:rPr lang="en-US"/>
              <a:t>Farm bil 2018 Hemp, unregulated (0.3%THC)</a:t>
            </a:r>
          </a:p>
          <a:p>
            <a:endParaRPr lang="en-US"/>
          </a:p>
          <a:p>
            <a:r>
              <a:rPr lang="en-US"/>
              <a:t>How ethical is it to have our children be the canaries in the coal mine.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t>
            </a:r>
          </a:p>
          <a:p>
            <a:r>
              <a:rPr lang="en-US"/>
              <a:t>2023 Annual Report of the National Poison Data</a:t>
            </a:r>
          </a:p>
          <a:p>
            <a:r>
              <a:rPr lang="en-US"/>
              <a:t>System® (NPDS) from America’s Poison Centers®</a:t>
            </a:r>
          </a:p>
          <a:p>
            <a:endParaRPr lang="en-US"/>
          </a:p>
          <a:p>
            <a:r>
              <a:rPr lang="en-US"/>
              <a:t>Marijuana use is the #1 reason why teens are seeking SUD treatment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There are over 100 different types of cannabinoids found in cannabis.</a:t>
            </a:r>
          </a:p>
          <a:p>
            <a:endParaRPr lang="en-US"/>
          </a:p>
          <a:p>
            <a:r>
              <a:rPr lang="en-US"/>
              <a:t>The human body produces its own cannabinoids, called endocannabinoids.</a:t>
            </a:r>
          </a:p>
          <a:p>
            <a:endParaRPr lang="en-US"/>
          </a:p>
          <a:p>
            <a:r>
              <a:rPr lang="en-US"/>
              <a:t>THC -  psychoactive chemical in cannabis - causes a 'high'</a:t>
            </a:r>
          </a:p>
          <a:p>
            <a:endParaRPr lang="en-US"/>
          </a:p>
          <a:p>
            <a:r>
              <a:rPr lang="en-US"/>
              <a:t>CBD - non-psychoactive cannabinoid that can provide feelings of relaxation and may reduce pain and inflammation, but does not cause a 'high'</a:t>
            </a:r>
          </a:p>
          <a:p>
            <a:endParaRPr lang="en-US"/>
          </a:p>
          <a:p>
            <a:r>
              <a:rPr lang="en-US"/>
              <a:t>Delta 8 and 10 - more mild than 9</a:t>
            </a:r>
          </a:p>
          <a:p>
            <a:r>
              <a:rPr lang="en-US"/>
              <a:t>10 mildest </a:t>
            </a:r>
          </a:p>
          <a:p>
            <a:r>
              <a:rPr lang="en-US"/>
              <a:t>Difference - placement of a double bond in the carbon chain</a:t>
            </a:r>
          </a:p>
          <a:p>
            <a:endParaRPr lang="en-US"/>
          </a:p>
          <a:p>
            <a:r>
              <a:rPr lang="en-US"/>
              <a:t>Hemp -  different species of cannabis plant -rope, textiles, paper, fuel (0.3% THC)</a:t>
            </a:r>
          </a:p>
          <a:p>
            <a:endParaRPr lang="en-US"/>
          </a:p>
          <a:p>
            <a:r>
              <a:rPr lang="en-US"/>
              <a:t>8 and 10 made by converting CBD from hemp</a:t>
            </a:r>
          </a:p>
          <a:p>
            <a:endParaRPr lang="en-US"/>
          </a:p>
          <a:p>
            <a:r>
              <a:rPr lang="en-US"/>
              <a:t>HHC contains R and S isomers</a:t>
            </a:r>
          </a:p>
          <a:p>
            <a:r>
              <a:rPr lang="en-US"/>
              <a:t>9R active psychoactive cannabinoid with effects similar to THC</a:t>
            </a:r>
          </a:p>
          <a:p>
            <a:endParaRPr lang="en-US"/>
          </a:p>
          <a:p>
            <a:r>
              <a:rPr lang="en-US"/>
              <a:t>9S inactive with lower binding affinity for CA receptors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100"/>
              <a:buFont typeface="Arial"/>
              <a:buNone/>
            </a:pPr>
            <a:r>
              <a:rPr lang="en-US"/>
              <a:t>This reframes the whole project from fixing their pain, to moving ahead with their life. But many people can reduce their pain quite a lot. </a:t>
            </a:r>
            <a:endParaRPr/>
          </a:p>
        </p:txBody>
      </p:sp>
      <p:sp>
        <p:nvSpPr>
          <p:cNvPr id="98" name="Google Shape;98;p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3332e777e14_0_38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3332e777e14_0_381: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r>
              <a:rPr lang="en-US" sz="2400" dirty="0"/>
              <a:t> This definition, updated in 2020, emphasizes pain as a personal, subjective experience that is influenced by psychological and social factors, and that a person's report of pain should be respected, even if it cannot be solely attributed to tissue damage. </a:t>
            </a:r>
          </a:p>
          <a:p>
            <a:br>
              <a:rPr lang="en-US" sz="2400" dirty="0"/>
            </a:br>
            <a:endParaRPr lang="en-US" sz="2400" dirty="0"/>
          </a:p>
          <a:p>
            <a:pPr marL="0" lvl="0" indent="0" algn="l" rtl="0">
              <a:spcBef>
                <a:spcPts val="0"/>
              </a:spcBef>
              <a:spcAft>
                <a:spcPts val="0"/>
              </a:spcAft>
              <a:buNone/>
            </a:pPr>
            <a:endParaRPr dirty="0"/>
          </a:p>
        </p:txBody>
      </p:sp>
      <p:sp>
        <p:nvSpPr>
          <p:cNvPr id="136" name="Google Shape;136;g3332e777e14_0_381:notes"/>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33e1830ad6e_0_1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33e1830ad6e_0_15: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12" name="Google Shape;212;g33e1830ad6e_0_15:notes"/>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3121081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90945" y="4298950"/>
            <a:ext cx="6428510" cy="4789631"/>
          </a:xfrm>
        </p:spPr>
        <p:txBody>
          <a:bodyPr/>
          <a:lstStyle/>
          <a:p>
            <a:r>
              <a:rPr lang="en-US" dirty="0"/>
              <a:t>We</a:t>
            </a:r>
            <a:r>
              <a:rPr lang="en-US" baseline="0" dirty="0"/>
              <a:t> now know that the old model is insufficient to explain pain.</a:t>
            </a:r>
          </a:p>
          <a:p>
            <a:r>
              <a:rPr lang="en-US" baseline="0" dirty="0"/>
              <a:t>Pain is a complex process the includes input from the tissues and environment, processing at the level of the nervous system and the train which results in the output of the pain response.  </a:t>
            </a:r>
          </a:p>
          <a:p>
            <a:r>
              <a:rPr lang="en-US" baseline="0" dirty="0"/>
              <a:t>Multiple brain centers contribute to the assessment of potential threat to get us to pay attention to that part.</a:t>
            </a:r>
          </a:p>
          <a:p>
            <a:r>
              <a:rPr lang="en-US" baseline="0" dirty="0"/>
              <a:t>The brain and the body become more efficient at producing pain.</a:t>
            </a:r>
          </a:p>
          <a:p>
            <a:r>
              <a:rPr lang="en-US" baseline="0" dirty="0"/>
              <a:t>There may be little or no input from the tissues, like with phantom limb pain or fibromyalgia and less nociception is needed to trigger pain.</a:t>
            </a:r>
          </a:p>
          <a:p>
            <a:endParaRPr lang="en-US" dirty="0"/>
          </a:p>
          <a:p>
            <a:r>
              <a:rPr lang="en-US" sz="1600" i="1" spc="-5" dirty="0">
                <a:solidFill>
                  <a:srgbClr val="FF0000"/>
                </a:solidFill>
                <a:latin typeface="Noto Serif"/>
                <a:cs typeface="Noto Serif"/>
              </a:rPr>
              <a:t>“With chronic </a:t>
            </a:r>
            <a:r>
              <a:rPr lang="en-US" sz="1600" i="1" spc="-20" dirty="0">
                <a:solidFill>
                  <a:srgbClr val="FF0000"/>
                </a:solidFill>
                <a:latin typeface="Noto Serif"/>
                <a:cs typeface="Noto Serif"/>
              </a:rPr>
              <a:t>pain </a:t>
            </a:r>
            <a:r>
              <a:rPr lang="en-US" sz="1600" i="1" spc="-5" dirty="0">
                <a:solidFill>
                  <a:srgbClr val="FF0000"/>
                </a:solidFill>
                <a:latin typeface="Noto Serif"/>
                <a:cs typeface="Noto Serif"/>
              </a:rPr>
              <a:t>the </a:t>
            </a:r>
            <a:r>
              <a:rPr lang="en-US" sz="1600" i="1" spc="-10" dirty="0">
                <a:solidFill>
                  <a:srgbClr val="FF0000"/>
                </a:solidFill>
                <a:latin typeface="Noto Serif"/>
                <a:cs typeface="Noto Serif"/>
              </a:rPr>
              <a:t>amount of </a:t>
            </a:r>
            <a:r>
              <a:rPr lang="en-US" sz="1600" i="1" spc="-5" dirty="0">
                <a:solidFill>
                  <a:srgbClr val="FF0000"/>
                </a:solidFill>
                <a:latin typeface="Noto Serif"/>
                <a:cs typeface="Noto Serif"/>
              </a:rPr>
              <a:t>space dedicated to </a:t>
            </a:r>
            <a:r>
              <a:rPr lang="en-US" sz="1600" i="1" spc="-20" dirty="0">
                <a:solidFill>
                  <a:srgbClr val="FF0000"/>
                </a:solidFill>
                <a:latin typeface="Noto Serif"/>
                <a:cs typeface="Noto Serif"/>
              </a:rPr>
              <a:t>pain </a:t>
            </a:r>
            <a:r>
              <a:rPr lang="en-US" sz="1600" i="1" spc="-5" dirty="0">
                <a:solidFill>
                  <a:srgbClr val="FF0000"/>
                </a:solidFill>
                <a:latin typeface="Noto Serif"/>
                <a:cs typeface="Noto Serif"/>
              </a:rPr>
              <a:t>processing </a:t>
            </a:r>
            <a:r>
              <a:rPr lang="en-US" sz="1600" i="1" spc="-15" dirty="0">
                <a:solidFill>
                  <a:srgbClr val="FF0000"/>
                </a:solidFill>
                <a:latin typeface="Noto Serif"/>
                <a:cs typeface="Noto Serif"/>
              </a:rPr>
              <a:t>expands,  </a:t>
            </a:r>
            <a:r>
              <a:rPr lang="en-US" sz="1600" i="1" spc="-10" dirty="0">
                <a:solidFill>
                  <a:srgbClr val="FF0000"/>
                </a:solidFill>
                <a:latin typeface="Noto Serif"/>
                <a:cs typeface="Noto Serif"/>
              </a:rPr>
              <a:t>stealing </a:t>
            </a:r>
            <a:r>
              <a:rPr lang="en-US" sz="1600" i="1" spc="-5" dirty="0">
                <a:solidFill>
                  <a:srgbClr val="FF0000"/>
                </a:solidFill>
                <a:latin typeface="Noto Serif"/>
                <a:cs typeface="Noto Serif"/>
              </a:rPr>
              <a:t>space </a:t>
            </a:r>
            <a:r>
              <a:rPr lang="en-US" sz="1600" i="1" spc="-10" dirty="0">
                <a:solidFill>
                  <a:srgbClr val="FF0000"/>
                </a:solidFill>
                <a:latin typeface="Noto Serif"/>
                <a:cs typeface="Noto Serif"/>
              </a:rPr>
              <a:t>previously dedicated </a:t>
            </a:r>
            <a:r>
              <a:rPr lang="en-US" sz="1600" i="1" spc="-5" dirty="0">
                <a:solidFill>
                  <a:srgbClr val="FF0000"/>
                </a:solidFill>
                <a:latin typeface="Noto Serif"/>
                <a:cs typeface="Noto Serif"/>
              </a:rPr>
              <a:t>to other </a:t>
            </a:r>
            <a:r>
              <a:rPr lang="en-US" sz="1600" i="1" spc="-10" dirty="0">
                <a:solidFill>
                  <a:srgbClr val="FF0000"/>
                </a:solidFill>
                <a:latin typeface="Noto Serif"/>
                <a:cs typeface="Noto Serif"/>
              </a:rPr>
              <a:t>activities like </a:t>
            </a:r>
            <a:r>
              <a:rPr lang="en-US" sz="1600" i="1" spc="-5" dirty="0">
                <a:solidFill>
                  <a:srgbClr val="FF0000"/>
                </a:solidFill>
                <a:latin typeface="Noto Serif"/>
                <a:cs typeface="Noto Serif"/>
              </a:rPr>
              <a:t>creative </a:t>
            </a:r>
            <a:r>
              <a:rPr lang="en-US" sz="1600" i="1" spc="-10" dirty="0">
                <a:solidFill>
                  <a:srgbClr val="FF0000"/>
                </a:solidFill>
                <a:latin typeface="Noto Serif"/>
                <a:cs typeface="Noto Serif"/>
              </a:rPr>
              <a:t>thinking or  </a:t>
            </a:r>
            <a:r>
              <a:rPr lang="en-US" sz="1600" i="1" spc="-15" dirty="0">
                <a:solidFill>
                  <a:srgbClr val="FF0000"/>
                </a:solidFill>
                <a:latin typeface="Noto Serif"/>
                <a:cs typeface="Noto Serif"/>
              </a:rPr>
              <a:t>playing</a:t>
            </a:r>
            <a:r>
              <a:rPr lang="en-US" sz="1600" i="1" spc="55" dirty="0">
                <a:solidFill>
                  <a:srgbClr val="FF0000"/>
                </a:solidFill>
                <a:latin typeface="Noto Serif"/>
                <a:cs typeface="Noto Serif"/>
              </a:rPr>
              <a:t> </a:t>
            </a:r>
            <a:r>
              <a:rPr lang="en-US" sz="1600" i="1" dirty="0">
                <a:solidFill>
                  <a:srgbClr val="FF0000"/>
                </a:solidFill>
                <a:latin typeface="Noto Serif"/>
                <a:cs typeface="Noto Serif"/>
              </a:rPr>
              <a:t>music.	</a:t>
            </a:r>
            <a:r>
              <a:rPr lang="en-US" sz="1600" i="1" spc="-10" dirty="0">
                <a:solidFill>
                  <a:srgbClr val="FF0000"/>
                </a:solidFill>
                <a:latin typeface="Noto Serif"/>
                <a:cs typeface="Noto Serif"/>
              </a:rPr>
              <a:t>As </a:t>
            </a:r>
            <a:r>
              <a:rPr lang="en-US" sz="1600" i="1" spc="15" dirty="0">
                <a:solidFill>
                  <a:srgbClr val="FF0000"/>
                </a:solidFill>
                <a:latin typeface="Noto Serif"/>
                <a:cs typeface="Noto Serif"/>
              </a:rPr>
              <a:t>we </a:t>
            </a:r>
            <a:r>
              <a:rPr lang="en-US" sz="1600" i="1" spc="-10" dirty="0">
                <a:solidFill>
                  <a:srgbClr val="FF0000"/>
                </a:solidFill>
                <a:latin typeface="Noto Serif"/>
                <a:cs typeface="Noto Serif"/>
              </a:rPr>
              <a:t>learn any </a:t>
            </a:r>
            <a:r>
              <a:rPr lang="en-US" sz="1600" i="1" spc="5" dirty="0">
                <a:solidFill>
                  <a:srgbClr val="FF0000"/>
                </a:solidFill>
                <a:latin typeface="Noto Serif"/>
                <a:cs typeface="Noto Serif"/>
              </a:rPr>
              <a:t>new </a:t>
            </a:r>
            <a:r>
              <a:rPr lang="en-US" sz="1600" i="1" spc="-10" dirty="0">
                <a:solidFill>
                  <a:srgbClr val="FF0000"/>
                </a:solidFill>
                <a:latin typeface="Noto Serif"/>
                <a:cs typeface="Noto Serif"/>
              </a:rPr>
              <a:t>skill </a:t>
            </a:r>
            <a:r>
              <a:rPr lang="en-US" sz="1600" i="1" spc="5" dirty="0">
                <a:solidFill>
                  <a:srgbClr val="FF0000"/>
                </a:solidFill>
                <a:latin typeface="Noto Serif"/>
                <a:cs typeface="Noto Serif"/>
              </a:rPr>
              <a:t>by </a:t>
            </a:r>
            <a:r>
              <a:rPr lang="en-US" sz="1600" i="1" spc="-5" dirty="0">
                <a:solidFill>
                  <a:srgbClr val="FF0000"/>
                </a:solidFill>
                <a:latin typeface="Noto Serif"/>
                <a:cs typeface="Noto Serif"/>
              </a:rPr>
              <a:t>consistently </a:t>
            </a:r>
            <a:r>
              <a:rPr lang="en-US" sz="1600" i="1" spc="-10" dirty="0">
                <a:solidFill>
                  <a:srgbClr val="FF0000"/>
                </a:solidFill>
                <a:latin typeface="Noto Serif"/>
                <a:cs typeface="Noto Serif"/>
              </a:rPr>
              <a:t>repeating and  </a:t>
            </a:r>
            <a:r>
              <a:rPr lang="en-US" sz="1600" i="1" spc="-5" dirty="0">
                <a:solidFill>
                  <a:srgbClr val="FF0000"/>
                </a:solidFill>
                <a:latin typeface="Noto Serif"/>
                <a:cs typeface="Noto Serif"/>
              </a:rPr>
              <a:t>practicing </a:t>
            </a:r>
            <a:r>
              <a:rPr lang="en-US" sz="1600" i="1" spc="-10" dirty="0">
                <a:solidFill>
                  <a:srgbClr val="FF0000"/>
                </a:solidFill>
                <a:latin typeface="Noto Serif"/>
                <a:cs typeface="Noto Serif"/>
              </a:rPr>
              <a:t>it, it is </a:t>
            </a:r>
            <a:r>
              <a:rPr lang="en-US" sz="1600" i="1" dirty="0">
                <a:solidFill>
                  <a:srgbClr val="FF0000"/>
                </a:solidFill>
                <a:latin typeface="Noto Serif"/>
                <a:cs typeface="Noto Serif"/>
              </a:rPr>
              <a:t>given </a:t>
            </a:r>
            <a:r>
              <a:rPr lang="en-US" sz="1600" i="1" spc="-5" dirty="0">
                <a:solidFill>
                  <a:srgbClr val="FF0000"/>
                </a:solidFill>
                <a:latin typeface="Noto Serif"/>
                <a:cs typeface="Noto Serif"/>
              </a:rPr>
              <a:t>more space </a:t>
            </a:r>
            <a:r>
              <a:rPr lang="en-US" sz="1600" i="1" spc="-10" dirty="0">
                <a:solidFill>
                  <a:srgbClr val="FF0000"/>
                </a:solidFill>
                <a:latin typeface="Noto Serif"/>
                <a:cs typeface="Noto Serif"/>
              </a:rPr>
              <a:t>in </a:t>
            </a:r>
            <a:r>
              <a:rPr lang="en-US" sz="1600" i="1" spc="-5" dirty="0">
                <a:solidFill>
                  <a:srgbClr val="FF0000"/>
                </a:solidFill>
                <a:latin typeface="Noto Serif"/>
                <a:cs typeface="Noto Serif"/>
              </a:rPr>
              <a:t>the </a:t>
            </a:r>
            <a:r>
              <a:rPr lang="en-US" sz="1600" i="1" spc="-10" dirty="0">
                <a:solidFill>
                  <a:srgbClr val="FF0000"/>
                </a:solidFill>
                <a:latin typeface="Noto Serif"/>
                <a:cs typeface="Noto Serif"/>
              </a:rPr>
              <a:t>brain, like</a:t>
            </a:r>
            <a:r>
              <a:rPr lang="en-US" sz="1600" i="1" spc="240" dirty="0">
                <a:solidFill>
                  <a:srgbClr val="FF0000"/>
                </a:solidFill>
                <a:latin typeface="Noto Serif"/>
                <a:cs typeface="Noto Serif"/>
              </a:rPr>
              <a:t> </a:t>
            </a:r>
            <a:r>
              <a:rPr lang="en-US" sz="1600" i="1" spc="-5" dirty="0">
                <a:solidFill>
                  <a:srgbClr val="FF0000"/>
                </a:solidFill>
                <a:latin typeface="Noto Serif"/>
                <a:cs typeface="Noto Serif"/>
              </a:rPr>
              <a:t>real</a:t>
            </a:r>
            <a:r>
              <a:rPr lang="en-US" sz="1600" i="1" spc="10" dirty="0">
                <a:solidFill>
                  <a:srgbClr val="FF0000"/>
                </a:solidFill>
                <a:latin typeface="Noto Serif"/>
                <a:cs typeface="Noto Serif"/>
              </a:rPr>
              <a:t> </a:t>
            </a:r>
            <a:r>
              <a:rPr lang="en-US" sz="1600" i="1" spc="-5" dirty="0">
                <a:solidFill>
                  <a:srgbClr val="FF0000"/>
                </a:solidFill>
                <a:latin typeface="Noto Serif"/>
                <a:cs typeface="Noto Serif"/>
              </a:rPr>
              <a:t>estate.	</a:t>
            </a:r>
            <a:r>
              <a:rPr lang="en-US" sz="1600" i="1" spc="-15" dirty="0">
                <a:solidFill>
                  <a:srgbClr val="FF0000"/>
                </a:solidFill>
                <a:latin typeface="Noto Serif"/>
                <a:cs typeface="Noto Serif"/>
              </a:rPr>
              <a:t>The </a:t>
            </a:r>
            <a:r>
              <a:rPr lang="en-US" sz="1600" i="1" spc="-10" dirty="0">
                <a:solidFill>
                  <a:srgbClr val="FF0000"/>
                </a:solidFill>
                <a:latin typeface="Noto Serif"/>
                <a:cs typeface="Noto Serif"/>
              </a:rPr>
              <a:t>brain had  </a:t>
            </a:r>
            <a:r>
              <a:rPr lang="en-US" sz="1600" i="1" spc="-15" dirty="0">
                <a:solidFill>
                  <a:srgbClr val="FF0000"/>
                </a:solidFill>
                <a:latin typeface="Noto Serif"/>
                <a:cs typeface="Noto Serif"/>
              </a:rPr>
              <a:t>expanded </a:t>
            </a:r>
            <a:r>
              <a:rPr lang="en-US" sz="1600" i="1" spc="-5" dirty="0">
                <a:solidFill>
                  <a:srgbClr val="FF0000"/>
                </a:solidFill>
                <a:latin typeface="Noto Serif"/>
                <a:cs typeface="Noto Serif"/>
              </a:rPr>
              <a:t>the </a:t>
            </a:r>
            <a:r>
              <a:rPr lang="en-US" sz="1600" i="1" spc="-10" dirty="0">
                <a:solidFill>
                  <a:srgbClr val="FF0000"/>
                </a:solidFill>
                <a:latin typeface="Noto Serif"/>
                <a:cs typeface="Noto Serif"/>
              </a:rPr>
              <a:t>amount of </a:t>
            </a:r>
            <a:r>
              <a:rPr lang="en-US" sz="1600" i="1" spc="-5" dirty="0">
                <a:solidFill>
                  <a:srgbClr val="FF0000"/>
                </a:solidFill>
                <a:latin typeface="Noto Serif"/>
                <a:cs typeface="Noto Serif"/>
              </a:rPr>
              <a:t>space dedicated to </a:t>
            </a:r>
            <a:r>
              <a:rPr lang="en-US" sz="1600" i="1" spc="-20" dirty="0">
                <a:solidFill>
                  <a:srgbClr val="FF0000"/>
                </a:solidFill>
                <a:latin typeface="Noto Serif"/>
                <a:cs typeface="Noto Serif"/>
              </a:rPr>
              <a:t>pain </a:t>
            </a:r>
            <a:r>
              <a:rPr lang="en-US" sz="1600" i="1" spc="-5" dirty="0">
                <a:solidFill>
                  <a:srgbClr val="FF0000"/>
                </a:solidFill>
                <a:latin typeface="Noto Serif"/>
                <a:cs typeface="Noto Serif"/>
              </a:rPr>
              <a:t>processing </a:t>
            </a:r>
            <a:r>
              <a:rPr lang="en-US" sz="1600" i="1" dirty="0">
                <a:solidFill>
                  <a:srgbClr val="FF0000"/>
                </a:solidFill>
                <a:latin typeface="Noto Serif"/>
                <a:cs typeface="Noto Serif"/>
              </a:rPr>
              <a:t>because </a:t>
            </a:r>
            <a:r>
              <a:rPr lang="en-US" sz="1600" i="1" spc="-10" dirty="0">
                <a:solidFill>
                  <a:srgbClr val="FF0000"/>
                </a:solidFill>
                <a:latin typeface="Noto Serif"/>
                <a:cs typeface="Noto Serif"/>
              </a:rPr>
              <a:t>it had </a:t>
            </a:r>
            <a:r>
              <a:rPr lang="en-US" sz="1600" i="1" spc="10" dirty="0">
                <a:solidFill>
                  <a:srgbClr val="FF0000"/>
                </a:solidFill>
                <a:latin typeface="Noto Serif"/>
                <a:cs typeface="Noto Serif"/>
              </a:rPr>
              <a:t>been  </a:t>
            </a:r>
            <a:r>
              <a:rPr lang="en-US" sz="1600" i="1" spc="5" dirty="0">
                <a:solidFill>
                  <a:srgbClr val="FF0000"/>
                </a:solidFill>
                <a:latin typeface="Noto Serif"/>
                <a:cs typeface="Noto Serif"/>
              </a:rPr>
              <a:t>engaged </a:t>
            </a:r>
            <a:r>
              <a:rPr lang="en-US" sz="1600" i="1" spc="-10" dirty="0">
                <a:solidFill>
                  <a:srgbClr val="FF0000"/>
                </a:solidFill>
                <a:latin typeface="Noto Serif"/>
                <a:cs typeface="Noto Serif"/>
              </a:rPr>
              <a:t>in </a:t>
            </a:r>
            <a:r>
              <a:rPr lang="en-US" sz="1600" i="1" spc="-5" dirty="0">
                <a:solidFill>
                  <a:srgbClr val="FF0000"/>
                </a:solidFill>
                <a:latin typeface="Noto Serif"/>
                <a:cs typeface="Noto Serif"/>
              </a:rPr>
              <a:t>the process </a:t>
            </a:r>
            <a:r>
              <a:rPr lang="en-US" sz="1600" i="1" spc="5" dirty="0">
                <a:solidFill>
                  <a:srgbClr val="FF0000"/>
                </a:solidFill>
                <a:latin typeface="Noto Serif"/>
                <a:cs typeface="Noto Serif"/>
              </a:rPr>
              <a:t>for </a:t>
            </a:r>
            <a:r>
              <a:rPr lang="en-US" sz="1600" i="1" dirty="0">
                <a:solidFill>
                  <a:srgbClr val="FF0000"/>
                </a:solidFill>
                <a:latin typeface="Noto Serif"/>
                <a:cs typeface="Noto Serif"/>
              </a:rPr>
              <a:t>so </a:t>
            </a:r>
            <a:r>
              <a:rPr lang="en-US" sz="1600" i="1" spc="-10" dirty="0">
                <a:solidFill>
                  <a:srgbClr val="FF0000"/>
                </a:solidFill>
                <a:latin typeface="Noto Serif"/>
                <a:cs typeface="Noto Serif"/>
              </a:rPr>
              <a:t>long it had </a:t>
            </a:r>
            <a:r>
              <a:rPr lang="en-US" sz="1600" i="1" dirty="0">
                <a:solidFill>
                  <a:srgbClr val="FF0000"/>
                </a:solidFill>
                <a:latin typeface="Noto Serif"/>
                <a:cs typeface="Noto Serif"/>
              </a:rPr>
              <a:t>gotten </a:t>
            </a:r>
            <a:r>
              <a:rPr lang="en-US" sz="1600" i="1" spc="5" dirty="0">
                <a:solidFill>
                  <a:srgbClr val="FF0000"/>
                </a:solidFill>
                <a:latin typeface="Noto Serif"/>
                <a:cs typeface="Noto Serif"/>
              </a:rPr>
              <a:t>better</a:t>
            </a:r>
            <a:r>
              <a:rPr lang="en-US" sz="1600" i="1" spc="75" dirty="0">
                <a:solidFill>
                  <a:srgbClr val="FF0000"/>
                </a:solidFill>
                <a:latin typeface="Noto Serif"/>
                <a:cs typeface="Noto Serif"/>
              </a:rPr>
              <a:t> </a:t>
            </a:r>
            <a:r>
              <a:rPr lang="en-US" sz="1600" i="1" spc="-15" dirty="0">
                <a:solidFill>
                  <a:srgbClr val="FF0000"/>
                </a:solidFill>
                <a:latin typeface="Noto Serif"/>
                <a:cs typeface="Noto Serif"/>
              </a:rPr>
              <a:t>at</a:t>
            </a:r>
            <a:r>
              <a:rPr lang="en-US" sz="1600" i="1" spc="20" dirty="0">
                <a:solidFill>
                  <a:srgbClr val="FF0000"/>
                </a:solidFill>
                <a:latin typeface="Noto Serif"/>
                <a:cs typeface="Noto Serif"/>
              </a:rPr>
              <a:t> </a:t>
            </a:r>
            <a:r>
              <a:rPr lang="en-US" sz="1600" i="1" spc="-10" dirty="0">
                <a:solidFill>
                  <a:srgbClr val="FF0000"/>
                </a:solidFill>
                <a:latin typeface="Noto Serif"/>
                <a:cs typeface="Noto Serif"/>
              </a:rPr>
              <a:t>it.	</a:t>
            </a:r>
            <a:r>
              <a:rPr lang="en-US" sz="1600" i="1" dirty="0">
                <a:solidFill>
                  <a:srgbClr val="FF0000"/>
                </a:solidFill>
                <a:latin typeface="Noto Serif"/>
                <a:cs typeface="Noto Serif"/>
              </a:rPr>
              <a:t>I </a:t>
            </a:r>
            <a:r>
              <a:rPr lang="en-US" sz="1600" i="1" spc="-5" dirty="0">
                <a:solidFill>
                  <a:srgbClr val="FF0000"/>
                </a:solidFill>
                <a:latin typeface="Noto Serif"/>
                <a:cs typeface="Noto Serif"/>
              </a:rPr>
              <a:t>started imagining  </a:t>
            </a:r>
            <a:r>
              <a:rPr lang="en-US" sz="1600" i="1" dirty="0">
                <a:solidFill>
                  <a:srgbClr val="FF0000"/>
                </a:solidFill>
                <a:latin typeface="Noto Serif"/>
                <a:cs typeface="Noto Serif"/>
              </a:rPr>
              <a:t>a </a:t>
            </a:r>
            <a:r>
              <a:rPr lang="en-US" sz="1600" i="1" spc="-5" dirty="0">
                <a:solidFill>
                  <a:srgbClr val="FF0000"/>
                </a:solidFill>
                <a:latin typeface="Noto Serif"/>
                <a:cs typeface="Noto Serif"/>
              </a:rPr>
              <a:t>cool blue </a:t>
            </a:r>
            <a:r>
              <a:rPr lang="en-US" sz="1600" i="1" dirty="0">
                <a:solidFill>
                  <a:srgbClr val="FF0000"/>
                </a:solidFill>
                <a:latin typeface="Noto Serif"/>
                <a:cs typeface="Noto Serif"/>
              </a:rPr>
              <a:t>wind </a:t>
            </a:r>
            <a:r>
              <a:rPr lang="en-US" sz="1600" i="1" spc="-5" dirty="0">
                <a:solidFill>
                  <a:srgbClr val="FF0000"/>
                </a:solidFill>
                <a:latin typeface="Noto Serif"/>
                <a:cs typeface="Noto Serif"/>
              </a:rPr>
              <a:t>blowing </a:t>
            </a:r>
            <a:r>
              <a:rPr lang="en-US" sz="1600" i="1" spc="-10" dirty="0">
                <a:solidFill>
                  <a:srgbClr val="FF0000"/>
                </a:solidFill>
                <a:latin typeface="Noto Serif"/>
                <a:cs typeface="Noto Serif"/>
              </a:rPr>
              <a:t>on </a:t>
            </a:r>
            <a:r>
              <a:rPr lang="en-US" sz="1600" i="1" spc="-5" dirty="0">
                <a:solidFill>
                  <a:srgbClr val="FF0000"/>
                </a:solidFill>
                <a:latin typeface="Noto Serif"/>
                <a:cs typeface="Noto Serif"/>
              </a:rPr>
              <a:t>the yellow </a:t>
            </a:r>
            <a:r>
              <a:rPr lang="en-US" sz="1600" i="1" spc="-10" dirty="0">
                <a:solidFill>
                  <a:srgbClr val="FF0000"/>
                </a:solidFill>
                <a:latin typeface="Noto Serif"/>
                <a:cs typeface="Noto Serif"/>
              </a:rPr>
              <a:t>hot </a:t>
            </a:r>
            <a:r>
              <a:rPr lang="en-US" sz="1600" i="1" spc="-15" dirty="0">
                <a:solidFill>
                  <a:srgbClr val="FF0000"/>
                </a:solidFill>
                <a:latin typeface="Noto Serif"/>
                <a:cs typeface="Noto Serif"/>
              </a:rPr>
              <a:t>spot </a:t>
            </a:r>
            <a:r>
              <a:rPr lang="en-US" sz="1600" i="1" spc="-10" dirty="0">
                <a:solidFill>
                  <a:srgbClr val="FF0000"/>
                </a:solidFill>
                <a:latin typeface="Noto Serif"/>
                <a:cs typeface="Noto Serif"/>
              </a:rPr>
              <a:t>in </a:t>
            </a:r>
            <a:r>
              <a:rPr lang="en-US" sz="1600" i="1" spc="-5" dirty="0">
                <a:solidFill>
                  <a:srgbClr val="FF0000"/>
                </a:solidFill>
                <a:latin typeface="Noto Serif"/>
                <a:cs typeface="Noto Serif"/>
              </a:rPr>
              <a:t>the </a:t>
            </a:r>
            <a:r>
              <a:rPr lang="en-US" sz="1600" i="1" spc="-10" dirty="0">
                <a:solidFill>
                  <a:srgbClr val="FF0000"/>
                </a:solidFill>
                <a:latin typeface="Noto Serif"/>
                <a:cs typeface="Noto Serif"/>
              </a:rPr>
              <a:t>brain, making it </a:t>
            </a:r>
            <a:r>
              <a:rPr lang="en-US" sz="1600" i="1" dirty="0">
                <a:solidFill>
                  <a:srgbClr val="FF0000"/>
                </a:solidFill>
                <a:latin typeface="Noto Serif"/>
                <a:cs typeface="Noto Serif"/>
              </a:rPr>
              <a:t>simmer  </a:t>
            </a:r>
            <a:r>
              <a:rPr lang="en-US" sz="1600" i="1" spc="-5" dirty="0">
                <a:solidFill>
                  <a:srgbClr val="FF0000"/>
                </a:solidFill>
                <a:latin typeface="Noto Serif"/>
                <a:cs typeface="Noto Serif"/>
              </a:rPr>
              <a:t>down to </a:t>
            </a:r>
            <a:r>
              <a:rPr lang="en-US" sz="1600" i="1" spc="-10" dirty="0">
                <a:solidFill>
                  <a:srgbClr val="FF0000"/>
                </a:solidFill>
                <a:latin typeface="Noto Serif"/>
                <a:cs typeface="Noto Serif"/>
              </a:rPr>
              <a:t>smoldering </a:t>
            </a:r>
            <a:r>
              <a:rPr lang="en-US" sz="1600" i="1" spc="5" dirty="0">
                <a:solidFill>
                  <a:srgbClr val="FF0000"/>
                </a:solidFill>
                <a:latin typeface="Noto Serif"/>
                <a:cs typeface="Noto Serif"/>
              </a:rPr>
              <a:t>embers, </a:t>
            </a:r>
            <a:r>
              <a:rPr lang="en-US" sz="1600" i="1" dirty="0">
                <a:solidFill>
                  <a:srgbClr val="FF0000"/>
                </a:solidFill>
                <a:latin typeface="Noto Serif"/>
                <a:cs typeface="Noto Serif"/>
              </a:rPr>
              <a:t>then </a:t>
            </a:r>
            <a:r>
              <a:rPr lang="en-US" sz="1600" i="1" spc="-10" dirty="0">
                <a:solidFill>
                  <a:srgbClr val="FF0000"/>
                </a:solidFill>
                <a:latin typeface="Noto Serif"/>
                <a:cs typeface="Noto Serif"/>
              </a:rPr>
              <a:t>blow again </a:t>
            </a:r>
            <a:r>
              <a:rPr lang="en-US" sz="1600" i="1" spc="-5" dirty="0">
                <a:solidFill>
                  <a:srgbClr val="FF0000"/>
                </a:solidFill>
                <a:latin typeface="Noto Serif"/>
                <a:cs typeface="Noto Serif"/>
              </a:rPr>
              <a:t>until the </a:t>
            </a:r>
            <a:r>
              <a:rPr lang="en-US" sz="1600" i="1" spc="5" dirty="0">
                <a:solidFill>
                  <a:srgbClr val="FF0000"/>
                </a:solidFill>
                <a:latin typeface="Noto Serif"/>
                <a:cs typeface="Noto Serif"/>
              </a:rPr>
              <a:t>embers </a:t>
            </a:r>
            <a:r>
              <a:rPr lang="en-US" sz="1600" i="1" spc="10" dirty="0">
                <a:solidFill>
                  <a:srgbClr val="FF0000"/>
                </a:solidFill>
                <a:latin typeface="Noto Serif"/>
                <a:cs typeface="Noto Serif"/>
              </a:rPr>
              <a:t>were</a:t>
            </a:r>
            <a:r>
              <a:rPr lang="en-US" sz="1600" i="1" dirty="0">
                <a:solidFill>
                  <a:srgbClr val="FF0000"/>
                </a:solidFill>
                <a:latin typeface="Noto Serif"/>
                <a:cs typeface="Noto Serif"/>
              </a:rPr>
              <a:t> out.”</a:t>
            </a:r>
            <a:endParaRPr lang="en-US" sz="1600" dirty="0">
              <a:latin typeface="Noto Serif"/>
              <a:cs typeface="Noto Serif"/>
            </a:endParaRPr>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9F5F044-894E-4EE9-B1DA-2B3C8B9C3B20}"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73</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3657468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Allodynia – complaints of pain from things that would not normally be painful, like their bedsheets.</a:t>
            </a:r>
          </a:p>
          <a:p>
            <a:r>
              <a:rPr lang="en-US" dirty="0"/>
              <a:t>Hyperalgesia</a:t>
            </a:r>
            <a:r>
              <a:rPr lang="en-US" baseline="0" dirty="0"/>
              <a:t> – more severe pain to painful stimulus</a:t>
            </a:r>
          </a:p>
          <a:p>
            <a:r>
              <a:rPr lang="en-US" baseline="0" dirty="0"/>
              <a:t>Widespread pain – pain that spreads into new areas, is vaguely located or hard to find.</a:t>
            </a: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5F40B8A5-1FAB-49FE-8139-43F391E10DB4}"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74</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6164135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9F5F044-894E-4EE9-B1DA-2B3C8B9C3B20}"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75</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7384325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p1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91" name="Google Shape;191;p1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1052317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9F5F044-894E-4EE9-B1DA-2B3C8B9C3B20}"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78</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9147083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2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2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04" name="Google Shape;204;p2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491390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Extraction of THC from the TRICHROMES using physical or chemical means</a:t>
            </a:r>
          </a:p>
          <a:p>
            <a:endParaRPr lang="en-US"/>
          </a:p>
          <a:p>
            <a:r>
              <a:rPr lang="en-US"/>
              <a:t>BubbleAgDude - 5 gallon bubble machine with 5 gallon filter bag set $189 Walmart</a:t>
            </a:r>
          </a:p>
          <a:p>
            <a:endParaRPr lang="en-US"/>
          </a:p>
          <a:p>
            <a:r>
              <a:rPr lang="en-US"/>
              <a:t>Advanced Extraction Labs</a:t>
            </a:r>
          </a:p>
          <a:p>
            <a:r>
              <a:rPr lang="en-US"/>
              <a:t>Santa Rosa, CA</a:t>
            </a:r>
          </a:p>
          <a:p>
            <a:endParaRPr lang="en-US"/>
          </a:p>
          <a:p>
            <a:r>
              <a:rPr lang="en-US"/>
              <a:t>BHO butane HASH oil</a:t>
            </a:r>
          </a:p>
          <a:p>
            <a:r>
              <a:rPr lang="en-US"/>
              <a:t>PHO propane HASH oil</a:t>
            </a:r>
          </a:p>
          <a:p>
            <a:endParaRPr lang="en-US"/>
          </a:p>
          <a:p>
            <a:r>
              <a:rPr lang="en-US"/>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solidFill>
                  <a:srgbClr val="545D7E"/>
                </a:solidFill>
                <a:highlight>
                  <a:srgbClr val="FFFFFF"/>
                </a:highlight>
                <a:latin typeface="Roboto"/>
                <a:ea typeface="Roboto"/>
                <a:cs typeface="Roboto"/>
                <a:sym typeface="Roboto"/>
              </a:rPr>
              <a:t>CBT can help individuals identify and challenge negative thoughts and beliefs about pain, and develop coping strategies to manage pain and reduce avoidance behaviors. </a:t>
            </a:r>
            <a:endParaRPr lang="en-US" sz="2800" dirty="0">
              <a:latin typeface="Helvetica Neue"/>
              <a:ea typeface="Helvetica Neue"/>
              <a:cs typeface="Helvetica Neue"/>
              <a:sym typeface="Helvetica Neue"/>
            </a:endParaRPr>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9F5F044-894E-4EE9-B1DA-2B3C8B9C3B20}"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80</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5804942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7: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70" name="Google Shape;270;p1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3666538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4:notes"/>
          <p:cNvSpPr txBox="1">
            <a:spLocks noGrp="1"/>
          </p:cNvSpPr>
          <p:nvPr>
            <p:ph type="body" idx="1"/>
          </p:nvPr>
        </p:nvSpPr>
        <p:spPr>
          <a:xfrm>
            <a:off x="717550" y="4473892"/>
            <a:ext cx="5591810" cy="4191806"/>
          </a:xfrm>
          <a:prstGeom prst="rect">
            <a:avLst/>
          </a:prstGeom>
        </p:spPr>
        <p:txBody>
          <a:bodyPr spcFirstLastPara="1" wrap="square" lIns="93175" tIns="46575" rIns="93175" bIns="46575" anchor="t" anchorCtr="0">
            <a:noAutofit/>
          </a:bodyPr>
          <a:lstStyle/>
          <a:p>
            <a:pPr marL="0" lvl="0" indent="0">
              <a:lnSpc>
                <a:spcPct val="90000"/>
              </a:lnSpc>
              <a:spcBef>
                <a:spcPts val="1000"/>
              </a:spcBef>
              <a:buClr>
                <a:schemeClr val="dk1"/>
              </a:buClr>
              <a:buSzPts val="2800"/>
            </a:pPr>
            <a:r>
              <a:rPr lang="en-US" sz="2800" i="1" dirty="0">
                <a:highlight>
                  <a:schemeClr val="lt1"/>
                </a:highlight>
              </a:rPr>
              <a:t>A 2025 systematic review and meta-analysis found </a:t>
            </a:r>
            <a:r>
              <a:rPr lang="en-US" sz="2800" i="1" dirty="0" err="1">
                <a:highlight>
                  <a:schemeClr val="lt1"/>
                </a:highlight>
              </a:rPr>
              <a:t>approx</a:t>
            </a:r>
            <a:r>
              <a:rPr lang="en-US" sz="2800" i="1" dirty="0">
                <a:highlight>
                  <a:schemeClr val="lt1"/>
                </a:highlight>
              </a:rPr>
              <a:t> rates for depression and anxiety 40% for pts with CP, highest among those with fibromyalgia. </a:t>
            </a:r>
          </a:p>
          <a:p>
            <a:pPr marL="0" lvl="0" indent="0">
              <a:lnSpc>
                <a:spcPct val="90000"/>
              </a:lnSpc>
              <a:spcBef>
                <a:spcPts val="1000"/>
              </a:spcBef>
              <a:buClr>
                <a:schemeClr val="dk1"/>
              </a:buClr>
              <a:buSzPts val="2800"/>
            </a:pPr>
            <a:r>
              <a:rPr lang="en-US" sz="2800" i="1" dirty="0">
                <a:highlight>
                  <a:schemeClr val="lt1"/>
                </a:highlight>
              </a:rPr>
              <a:t>(Prevalence of Depression and Anxiety Among Adults with Chronic Pain A Systematic Review and Meta-Analysis. JAMA Network Open, March 7, 2025)</a:t>
            </a:r>
          </a:p>
          <a:p>
            <a:pPr marL="0" lvl="0" indent="0" algn="l" rtl="0">
              <a:spcBef>
                <a:spcPts val="0"/>
              </a:spcBef>
              <a:spcAft>
                <a:spcPts val="0"/>
              </a:spcAft>
              <a:buNone/>
            </a:pPr>
            <a:endParaRPr dirty="0"/>
          </a:p>
        </p:txBody>
      </p:sp>
      <p:sp>
        <p:nvSpPr>
          <p:cNvPr id="198" name="Google Shape;198;p1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5872599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1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38" name="Google Shape;238;p1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5305537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9F5F044-894E-4EE9-B1DA-2B3C8B9C3B20}"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85</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0851759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343d50c9d82_1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343d50c9d82_1_0: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20" name="Google Shape;120;g343d50c9d82_1_0:notes"/>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9F5F044-894E-4EE9-B1DA-2B3C8B9C3B20}"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89</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0033001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9F5F044-894E-4EE9-B1DA-2B3C8B9C3B20}"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90</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9678739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9F5F044-894E-4EE9-B1DA-2B3C8B9C3B20}"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91</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8155438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9F5F044-894E-4EE9-B1DA-2B3C8B9C3B20}"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94</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52490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12-pack  butane bottles on Amazon, made in Korea $27.99</a:t>
            </a:r>
          </a:p>
          <a:p>
            <a:endParaRPr lang="en-US"/>
          </a:p>
          <a:p>
            <a:r>
              <a:rPr lang="en-US"/>
              <a:t>5-pound Propane Tank $47.29 on Amazon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9F5F044-894E-4EE9-B1DA-2B3C8B9C3B20}"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96</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9792926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9F5F044-894E-4EE9-B1DA-2B3C8B9C3B20}"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97</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4672806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5F40B8A5-1FAB-49FE-8139-43F391E10DB4}"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99</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8981145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41: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18" name="Google Shape;418;p4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9656020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4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8" name="Google Shape;528;p4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29" name="Google Shape;529;p4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33ab4e62991_0_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33ab4e62991_0_6: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48" name="Google Shape;548;g33ab4e62991_0_6:notes"/>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6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5" name="Google Shape;565;p6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66" name="Google Shape;566;p6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We are going to take you through the module, so that you have something to work with when you return to work. </a:t>
            </a:r>
            <a:endParaRPr/>
          </a:p>
        </p:txBody>
      </p:sp>
      <p:sp>
        <p:nvSpPr>
          <p:cNvPr id="112" name="Google Shape;112;p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8753337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9F5F044-894E-4EE9-B1DA-2B3C8B9C3B20}"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108</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2587342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109</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133231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Douglas County-Glendale (Aug 3-4, 2024)</a:t>
            </a:r>
          </a:p>
          <a:p>
            <a:r>
              <a:rPr lang="en-US"/>
              <a:t>A structure fire destroyed a ~1,500 sq. ft. building. Deputies determined it was caused by an illegal BHO lab. </a:t>
            </a:r>
          </a:p>
          <a:p>
            <a:r>
              <a:rPr lang="en-US"/>
              <a:t>Medford Alert News</a:t>
            </a:r>
          </a:p>
          <a:p>
            <a:endParaRPr lang="en-US"/>
          </a:p>
          <a:p>
            <a:r>
              <a:rPr lang="en-US"/>
              <a:t>Found thousands of pounds of processed marijuana and ~5 pounds of finished BHO product. </a:t>
            </a:r>
          </a:p>
          <a:p>
            <a:r>
              <a:rPr lang="en-US"/>
              <a:t> </a:t>
            </a:r>
          </a:p>
          <a:p>
            <a:r>
              <a:rPr lang="en-US"/>
              <a:t>Additional illicit drugs and firearms also seized. </a:t>
            </a:r>
          </a:p>
          <a:p>
            <a:r>
              <a:rPr lang="en-US"/>
              <a:t>Medford Alert News</a:t>
            </a:r>
          </a:p>
          <a:p>
            <a:endParaRPr lang="en-US"/>
          </a:p>
          <a:p>
            <a:r>
              <a:rPr lang="en-US"/>
              <a:t>* Lane County / Eugene — Kelso Street bust (July 24, 2023)</a:t>
            </a:r>
          </a:p>
          <a:p>
            <a:r>
              <a:rPr lang="en-US"/>
              <a:t>Deputies executed a warrant on an illegal BHO operation before an explosion happened. </a:t>
            </a:r>
          </a:p>
          <a:p>
            <a:r>
              <a:rPr lang="en-US"/>
              <a:t> </a:t>
            </a:r>
          </a:p>
          <a:p>
            <a:r>
              <a:rPr lang="en-US"/>
              <a:t>Site had extremely volatile chemicals and unsafe electrical work. </a:t>
            </a:r>
          </a:p>
          <a:p>
            <a:endParaRPr lang="en-US"/>
          </a:p>
          <a:p>
            <a:r>
              <a:rPr lang="en-US"/>
              <a:t>Located among homes, businesses, a lumber mill (so risk of large collateral damage). </a:t>
            </a:r>
          </a:p>
          <a:p>
            <a:endParaRPr lang="en-US"/>
          </a:p>
          <a:p>
            <a:r>
              <a:rPr lang="en-US"/>
              <a:t>One suspect arrested, linked to prior lab explosions.</a:t>
            </a:r>
          </a:p>
          <a:p>
            <a:endParaRPr lang="en-US"/>
          </a:p>
          <a:p>
            <a:r>
              <a:rPr lang="en-US"/>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DD3B21-66F5-4174-A12C-545AEBBEE7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5980582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solidFill>
                  <a:srgbClr val="005595"/>
                </a:solidFill>
              </a:rPr>
              <a:t>OFRs occur nationwide and have national standards. OFR is a locally-based, multi-disciplinary, systematic process with the shared understanding that overdose deaths are preventable. </a:t>
            </a:r>
            <a:endParaRPr lang="en-US">
              <a:solidFill>
                <a:srgbClr val="000000"/>
              </a:solidFill>
            </a:endParaRPr>
          </a:p>
          <a:p>
            <a:pPr>
              <a:defRPr/>
            </a:pPr>
            <a:endParaRPr lang="en-US">
              <a:solidFill>
                <a:srgbClr val="005595"/>
              </a:solidFill>
            </a:endParaRPr>
          </a:p>
          <a:p>
            <a:pPr>
              <a:defRPr/>
            </a:pPr>
            <a:r>
              <a:rPr lang="en-US">
                <a:solidFill>
                  <a:srgbClr val="005595"/>
                </a:solidFill>
              </a:rPr>
              <a:t>OFRs involve the </a:t>
            </a:r>
            <a:r>
              <a:rPr lang="en-US">
                <a:solidFill>
                  <a:srgbClr val="000000"/>
                </a:solidFill>
              </a:rPr>
              <a:t>analysis and review of </a:t>
            </a:r>
            <a:r>
              <a:rPr lang="en-US" b="1">
                <a:solidFill>
                  <a:srgbClr val="000000"/>
                </a:solidFill>
              </a:rPr>
              <a:t>aggregate data </a:t>
            </a:r>
            <a:r>
              <a:rPr lang="en-US">
                <a:solidFill>
                  <a:srgbClr val="000000"/>
                </a:solidFill>
              </a:rPr>
              <a:t>and a </a:t>
            </a:r>
            <a:r>
              <a:rPr lang="en-US" b="1">
                <a:solidFill>
                  <a:srgbClr val="000000"/>
                </a:solidFill>
              </a:rPr>
              <a:t>series of individual death reviews</a:t>
            </a:r>
            <a:r>
              <a:rPr lang="en-US">
                <a:solidFill>
                  <a:srgbClr val="000000"/>
                </a:solidFill>
              </a:rPr>
              <a:t> by a multidisciplinary team to identify system gaps and innovative, community-specific overdose prevention and intervention strategies</a:t>
            </a:r>
            <a:r>
              <a:rPr lang="en-US">
                <a:solidFill>
                  <a:srgbClr val="005595"/>
                </a:solidFill>
              </a:rPr>
              <a:t> These case reviews take a deep dive into the decedent’s life to understand the risk factors and circumstances leading to fatal overdose. </a:t>
            </a:r>
            <a:endParaRPr lang="en-US">
              <a:solidFill>
                <a:srgbClr val="000000"/>
              </a:solidFill>
            </a:endParaRPr>
          </a:p>
          <a:p>
            <a:pPr>
              <a:defRPr/>
            </a:pPr>
            <a:endParaRPr lang="en-US">
              <a:solidFill>
                <a:srgbClr val="005595"/>
              </a:solidFill>
            </a:endParaRPr>
          </a:p>
          <a:p>
            <a:pPr>
              <a:defRPr/>
            </a:pPr>
            <a:r>
              <a:rPr lang="en-US">
                <a:solidFill>
                  <a:srgbClr val="005595"/>
                </a:solidFill>
              </a:rPr>
              <a:t>OFRs help to address complex public health issues and preventable injury and death through strong cross-sector collaboration and can help identify potential systemic gaps. By convening multidisciplinary teams including people with lived experience, OFRs combine community data with information about a decedent’s life cycle and experiences facilitates a deeper understanding of the risks, circumstances, and missed opportunities that prevent an overdose death.</a:t>
            </a:r>
            <a:endParaRPr lang="en-US">
              <a:solidFill>
                <a:srgbClr val="000000"/>
              </a:solidFill>
            </a:endParaRPr>
          </a:p>
          <a:p>
            <a:pPr>
              <a:defRPr/>
            </a:pPr>
            <a:endParaRPr lang="en-US">
              <a:solidFill>
                <a:srgbClr val="005595"/>
              </a:solidFill>
            </a:endParaRPr>
          </a:p>
          <a:p>
            <a:pPr>
              <a:defRPr/>
            </a:pPr>
            <a:r>
              <a:rPr lang="en-US">
                <a:solidFill>
                  <a:srgbClr val="005595"/>
                </a:solidFill>
              </a:rPr>
              <a:t>Details collected cultivate recommendations to prevent future similar deaths and enhance service coordination, and inform local, state, and system-wide policies and programs.</a:t>
            </a:r>
            <a:endParaRPr lang="en-US"/>
          </a:p>
          <a:p>
            <a:pPr>
              <a:defRPr/>
            </a:pPr>
            <a:endParaRPr lang="en-US">
              <a:solidFill>
                <a:srgbClr val="000000"/>
              </a:solidFill>
              <a:latin typeface="Aptos" panose="0211000402020202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DD3B21-66F5-4174-A12C-545AEBBEE7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363237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r>
              <a:rPr lang="en-US" altLang="en-US"/>
              <a:t>Based on Bureau of Justice Assistance (BJA)’s Comprehensive Opioid, Stimulant, and Substance Use Program (COSSUP) National OFR Standards</a:t>
            </a:r>
          </a:p>
          <a:p>
            <a:pPr eaLnBrk="1" hangingPunct="1">
              <a:spcBef>
                <a:spcPct val="0"/>
              </a:spcBef>
              <a:defRPr/>
            </a:pPr>
            <a:endParaRPr lang="en-US" altLang="en-US"/>
          </a:p>
          <a:p>
            <a:pPr eaLnBrk="1" hangingPunct="1">
              <a:spcBef>
                <a:spcPct val="0"/>
              </a:spcBef>
              <a:defRPr/>
            </a:pPr>
            <a:r>
              <a:rPr lang="en-US" altLang="en-US"/>
              <a:t>Module 1: Recruit OFR team</a:t>
            </a:r>
          </a:p>
          <a:p>
            <a:pPr eaLnBrk="1" fontAlgn="auto" hangingPunct="1">
              <a:spcBef>
                <a:spcPts val="0"/>
              </a:spcBef>
              <a:spcAft>
                <a:spcPts val="0"/>
              </a:spcAft>
              <a:defRPr/>
            </a:pPr>
            <a:r>
              <a:rPr lang="en-US" altLang="en-US"/>
              <a:t>	</a:t>
            </a:r>
            <a:r>
              <a:rPr lang="en-US">
                <a:latin typeface="Muli"/>
              </a:rPr>
              <a:t>OFR teams are multidisciplinary and include individuals who can share information about a decedent or contribute to the analysis of 	available data to make recommendations that will prevent future overdose deaths.</a:t>
            </a:r>
          </a:p>
          <a:p>
            <a:pPr eaLnBrk="1" fontAlgn="auto" hangingPunct="1">
              <a:spcBef>
                <a:spcPts val="0"/>
              </a:spcBef>
              <a:spcAft>
                <a:spcPts val="0"/>
              </a:spcAft>
              <a:defRPr/>
            </a:pPr>
            <a:endParaRPr lang="en-US">
              <a:latin typeface="Muli"/>
            </a:endParaRPr>
          </a:p>
          <a:p>
            <a:pPr eaLnBrk="1" fontAlgn="auto" hangingPunct="1">
              <a:spcBef>
                <a:spcPts val="0"/>
              </a:spcBef>
              <a:spcAft>
                <a:spcPts val="0"/>
              </a:spcAft>
              <a:defRPr/>
            </a:pPr>
            <a:r>
              <a:rPr lang="en-US">
                <a:latin typeface="Muli"/>
              </a:rPr>
              <a:t>	Every team member will come to the table with different experiences, knowledge, prejudices, and ideas about substance use and 	overdose.</a:t>
            </a:r>
            <a:endParaRPr lang="en-US"/>
          </a:p>
          <a:p>
            <a:pPr eaLnBrk="1" hangingPunct="1">
              <a:spcBef>
                <a:spcPct val="0"/>
              </a:spcBef>
              <a:defRPr/>
            </a:pPr>
            <a:endParaRPr lang="en-US" altLang="en-US"/>
          </a:p>
          <a:p>
            <a:pPr eaLnBrk="1" hangingPunct="1">
              <a:spcBef>
                <a:spcPct val="0"/>
              </a:spcBef>
              <a:defRPr/>
            </a:pPr>
            <a:r>
              <a:rPr lang="en-US" altLang="en-US"/>
              <a:t>Module 2: Plan for an OFR meeting </a:t>
            </a:r>
            <a:endParaRPr lang="en-US" b="1">
              <a:latin typeface="Myriad Pro"/>
            </a:endParaRPr>
          </a:p>
          <a:p>
            <a:pPr lvl="3">
              <a:defRPr/>
            </a:pPr>
            <a:r>
              <a:rPr lang="en-US">
                <a:latin typeface="Myriad Pro"/>
              </a:rPr>
              <a:t>Logistics – meeting schedule, format</a:t>
            </a:r>
          </a:p>
          <a:p>
            <a:pPr lvl="3">
              <a:defRPr/>
            </a:pPr>
            <a:r>
              <a:rPr lang="en-US">
                <a:latin typeface="Myriad Pro"/>
              </a:rPr>
              <a:t>Case Selection - </a:t>
            </a:r>
            <a:r>
              <a:rPr lang="en-US"/>
              <a:t>trends or type of case (by age, geographic area, method of drug use)</a:t>
            </a:r>
            <a:endParaRPr lang="en-US">
              <a:latin typeface="Myriad Pro"/>
            </a:endParaRPr>
          </a:p>
          <a:p>
            <a:pPr lvl="3">
              <a:defRPr/>
            </a:pPr>
            <a:r>
              <a:rPr lang="en-US">
                <a:latin typeface="Myriad Pro"/>
              </a:rPr>
              <a:t>Request case information</a:t>
            </a:r>
          </a:p>
          <a:p>
            <a:pPr lvl="3">
              <a:defRPr/>
            </a:pPr>
            <a:r>
              <a:rPr lang="en-US">
                <a:latin typeface="Myriad Pro"/>
              </a:rPr>
              <a:t>Send reminder email</a:t>
            </a:r>
          </a:p>
          <a:p>
            <a:pPr lvl="3">
              <a:defRPr/>
            </a:pPr>
            <a:r>
              <a:rPr lang="en-US">
                <a:latin typeface="Myriad Pro"/>
              </a:rPr>
              <a:t>Summarize case</a:t>
            </a:r>
          </a:p>
          <a:p>
            <a:pPr lvl="3">
              <a:defRPr/>
            </a:pPr>
            <a:r>
              <a:rPr lang="en-US">
                <a:latin typeface="Myriad Pro"/>
              </a:rPr>
              <a:t>Prepare meeting materials</a:t>
            </a:r>
          </a:p>
          <a:p>
            <a:pPr eaLnBrk="1" hangingPunct="1">
              <a:spcBef>
                <a:spcPct val="0"/>
              </a:spcBef>
              <a:defRPr/>
            </a:pPr>
            <a:endParaRPr lang="en-US" altLang="en-US"/>
          </a:p>
          <a:p>
            <a:pPr eaLnBrk="1" hangingPunct="1">
              <a:spcBef>
                <a:spcPct val="0"/>
              </a:spcBef>
              <a:defRPr/>
            </a:pPr>
            <a:r>
              <a:rPr lang="en-US" altLang="en-US"/>
              <a:t>Module 3: Facilitate review meetings to build trust and identify recommendations </a:t>
            </a:r>
            <a:endParaRPr lang="en-US" b="1">
              <a:latin typeface="Myriad Pro"/>
            </a:endParaRPr>
          </a:p>
          <a:p>
            <a:pPr lvl="3">
              <a:defRPr/>
            </a:pPr>
            <a:r>
              <a:rPr lang="en-US">
                <a:latin typeface="Myriad Pro"/>
              </a:rPr>
              <a:t>Set ground rules</a:t>
            </a:r>
          </a:p>
          <a:p>
            <a:pPr lvl="3">
              <a:defRPr/>
            </a:pPr>
            <a:r>
              <a:rPr lang="en-US">
                <a:latin typeface="Myriad Pro"/>
              </a:rPr>
              <a:t>Confidentiality</a:t>
            </a:r>
          </a:p>
          <a:p>
            <a:pPr lvl="3">
              <a:defRPr/>
            </a:pPr>
            <a:r>
              <a:rPr lang="en-US">
                <a:latin typeface="Myriad Pro"/>
              </a:rPr>
              <a:t>Information sharing</a:t>
            </a:r>
          </a:p>
          <a:p>
            <a:pPr lvl="3">
              <a:defRPr/>
            </a:pPr>
            <a:r>
              <a:rPr lang="en-US">
                <a:latin typeface="Myriad Pro"/>
              </a:rPr>
              <a:t>Group brainstorming</a:t>
            </a:r>
          </a:p>
          <a:p>
            <a:pPr lvl="3">
              <a:defRPr/>
            </a:pPr>
            <a:r>
              <a:rPr lang="en-US">
                <a:latin typeface="Myriad Pro"/>
              </a:rPr>
              <a:t>Problem solving</a:t>
            </a:r>
          </a:p>
          <a:p>
            <a:pPr lvl="3">
              <a:defRPr/>
            </a:pPr>
            <a:r>
              <a:rPr lang="en-US">
                <a:latin typeface="Myriad Pro"/>
              </a:rPr>
              <a:t>Formulate recommendations</a:t>
            </a:r>
          </a:p>
          <a:p>
            <a:pPr eaLnBrk="1" hangingPunct="1">
              <a:spcBef>
                <a:spcPct val="0"/>
              </a:spcBef>
              <a:defRPr/>
            </a:pPr>
            <a:endParaRPr lang="en-US" altLang="en-US"/>
          </a:p>
          <a:p>
            <a:pPr eaLnBrk="1" hangingPunct="1">
              <a:spcBef>
                <a:spcPct val="0"/>
              </a:spcBef>
              <a:defRPr/>
            </a:pPr>
            <a:r>
              <a:rPr lang="en-US" altLang="en-US"/>
              <a:t>Module 4: </a:t>
            </a:r>
            <a:r>
              <a:rPr lang="en-US" altLang="en-US">
                <a:latin typeface="Muli"/>
              </a:rPr>
              <a:t>Securely collecting and storing relevant case review data</a:t>
            </a:r>
          </a:p>
          <a:p>
            <a:pPr lvl="2" eaLnBrk="1" hangingPunct="1">
              <a:spcBef>
                <a:spcPct val="0"/>
              </a:spcBef>
              <a:defRPr/>
            </a:pPr>
            <a:r>
              <a:rPr lang="en-US" altLang="en-US">
                <a:latin typeface="Myriad Pro"/>
              </a:rPr>
              <a:t>OFR teams must understand and adhere to the Health Insurance Portability and Accountability Act (HIPAA) and the Family Educational Rights and Privacy Act (FERPA; and 42 CFR) in addition to the confidentiality policies of other government-private institutions that serve children and other vulnerable populations to protect decedent information.</a:t>
            </a:r>
          </a:p>
          <a:p>
            <a:pPr eaLnBrk="1" hangingPunct="1">
              <a:spcBef>
                <a:spcPct val="0"/>
              </a:spcBef>
              <a:defRPr/>
            </a:pPr>
            <a:endParaRPr lang="en-US" altLang="en-US">
              <a:latin typeface="Aptos" panose="02110004020202020204"/>
            </a:endParaRPr>
          </a:p>
          <a:p>
            <a:pPr eaLnBrk="1" hangingPunct="1">
              <a:spcBef>
                <a:spcPct val="0"/>
              </a:spcBef>
              <a:defRPr/>
            </a:pPr>
            <a:r>
              <a:rPr lang="en-US" altLang="en-US"/>
              <a:t>Module 5: Build recommendation plan, spanning developing to sustaining recommendations</a:t>
            </a:r>
          </a:p>
          <a:p>
            <a:pPr eaLnBrk="1" hangingPunct="1">
              <a:spcBef>
                <a:spcPct val="0"/>
              </a:spcBef>
              <a:defRPr/>
            </a:pPr>
            <a:endParaRPr lang="en-US" altLang="en-US"/>
          </a:p>
          <a:p>
            <a:pPr eaLnBrk="1" hangingPunct="1">
              <a:spcBef>
                <a:spcPct val="0"/>
              </a:spcBef>
              <a:defRPr/>
            </a:pPr>
            <a:r>
              <a:rPr lang="en-US" altLang="en-US"/>
              <a:t>	</a:t>
            </a:r>
            <a:r>
              <a:rPr lang="en-US" altLang="en-US">
                <a:latin typeface="Muli"/>
              </a:rPr>
              <a:t>The overdose fatality review (OFR) process is driven by an action-oriented partnership and problem-solving process to identify 	recommendations</a:t>
            </a:r>
          </a:p>
          <a:p>
            <a:pPr eaLnBrk="1" hangingPunct="1">
              <a:spcBef>
                <a:spcPct val="0"/>
              </a:spcBef>
              <a:defRPr/>
            </a:pPr>
            <a:endParaRPr lang="en-US" altLang="en-US">
              <a:latin typeface="Muli"/>
            </a:endParaRPr>
          </a:p>
          <a:p>
            <a:pPr eaLnBrk="1" hangingPunct="1">
              <a:spcBef>
                <a:spcPct val="0"/>
              </a:spcBef>
              <a:defRPr/>
            </a:pPr>
            <a:r>
              <a:rPr lang="en-US" altLang="en-US">
                <a:latin typeface="Muli"/>
              </a:rPr>
              <a:t>	Problem solving occurs during a collaborative process that fosters accountability and transparency. Identified solutions usually involve a 	cross-agency response that reduces duplication and information silos. The process is best served if it prioritizes addressing system issues 	and making recommendations for improvement.</a:t>
            </a:r>
          </a:p>
          <a:p>
            <a:pPr eaLnBrk="1" hangingPunct="1">
              <a:spcBef>
                <a:spcPct val="0"/>
              </a:spcBef>
              <a:defRPr/>
            </a:pPr>
            <a:endParaRPr lang="en-US" alt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9FB5-0055-4882-AE8D-A0170D1F623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8132400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200">
                <a:solidFill>
                  <a:srgbClr val="005595"/>
                </a:solidFill>
                <a:latin typeface="Myriad Pro" charset="0"/>
              </a:rPr>
              <a:t>Governing Committee: senior-level representatives of city, county, and state agencies; provides leadership and support for implementing recommendations; may be an already existing local drug prevention taskforce or newly formed for OFR</a:t>
            </a:r>
          </a:p>
          <a:p>
            <a:pPr eaLnBrk="1" hangingPunct="1">
              <a:spcBef>
                <a:spcPct val="0"/>
              </a:spcBef>
            </a:pPr>
            <a:endParaRPr lang="en-US" altLang="en-US" sz="1200">
              <a:solidFill>
                <a:srgbClr val="005595"/>
              </a:solidFill>
              <a:latin typeface="Myriad Pro" charset="0"/>
            </a:endParaRPr>
          </a:p>
          <a:p>
            <a:pPr eaLnBrk="1" hangingPunct="1">
              <a:spcBef>
                <a:spcPct val="0"/>
              </a:spcBef>
            </a:pPr>
            <a:r>
              <a:rPr lang="en-US" altLang="en-US" sz="1200">
                <a:solidFill>
                  <a:srgbClr val="005595"/>
                </a:solidFill>
                <a:latin typeface="Myriad Pro" charset="0"/>
              </a:rPr>
              <a:t>Aggregate data: Used to understand the local overdose landscape, provide context for cases and aid in case selection, identify gaps in OD prevention services and make recommendations; example: geographical neighborhoods with high rates of OD, recent spike in nonfatal ODs, specific substances or populations affected</a:t>
            </a:r>
          </a:p>
          <a:p>
            <a:pPr eaLnBrk="1" hangingPunct="1">
              <a:spcBef>
                <a:spcPct val="0"/>
              </a:spcBef>
            </a:pPr>
            <a:endParaRPr lang="en-US" altLang="en-US" sz="1200">
              <a:solidFill>
                <a:srgbClr val="005595"/>
              </a:solidFill>
              <a:latin typeface="Myriad Pro" charset="0"/>
            </a:endParaRPr>
          </a:p>
          <a:p>
            <a:pPr eaLnBrk="1" hangingPunct="1">
              <a:spcBef>
                <a:spcPct val="0"/>
              </a:spcBef>
            </a:pPr>
            <a:r>
              <a:rPr lang="en-US" altLang="en-US" sz="1200">
                <a:solidFill>
                  <a:srgbClr val="005595"/>
                </a:solidFill>
                <a:latin typeface="Myriad Pro" charset="0"/>
              </a:rPr>
              <a:t>Case Review: OFR involves a series of confidential individual death reviews and includes demographics, death scene investigation, history of life circumstances, mental health history, information from family members, ME information, LE reports</a:t>
            </a:r>
          </a:p>
          <a:p>
            <a:pPr eaLnBrk="1" hangingPunct="1">
              <a:spcBef>
                <a:spcPct val="0"/>
              </a:spcBef>
            </a:pPr>
            <a:endParaRPr lang="en-US" altLang="en-US" sz="1200">
              <a:solidFill>
                <a:srgbClr val="005595"/>
              </a:solidFill>
              <a:latin typeface="Myriad Pro" charset="0"/>
            </a:endParaRPr>
          </a:p>
          <a:p>
            <a:pPr eaLnBrk="1" hangingPunct="1">
              <a:spcBef>
                <a:spcPct val="0"/>
              </a:spcBef>
            </a:pPr>
            <a:r>
              <a:rPr lang="en-US" altLang="en-US" sz="1200">
                <a:solidFill>
                  <a:srgbClr val="005595"/>
                </a:solidFill>
                <a:latin typeface="Myriad Pro" charset="0"/>
              </a:rPr>
              <a:t>Recommendation Strategy and Subcommittees: Bulk of work happens outside of the case review meetings. Identify community specific facilitators and barriers for proposed interventions. May include OFR team members, outside experts and those with lived experience to support implementation of recommendations.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9FB5-0055-4882-AE8D-A0170D1F623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9862588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dirty="0"/>
              <a:t>A CDC Overdose Data to Action in States initiative that:</a:t>
            </a:r>
          </a:p>
          <a:p>
            <a:pPr marL="171450" indent="-171450">
              <a:lnSpc>
                <a:spcPct val="90000"/>
              </a:lnSpc>
              <a:spcBef>
                <a:spcPts val="1000"/>
              </a:spcBef>
              <a:buFont typeface="Arial"/>
              <a:buChar char="•"/>
            </a:pPr>
            <a:r>
              <a:rPr lang="en-US" dirty="0"/>
              <a:t>Builds state-level infrastructure in Oregon Health Authority (OHA) Injury &amp; Violence Prevention Program (IVPP)</a:t>
            </a:r>
          </a:p>
          <a:p>
            <a:pPr marL="171450" indent="-171450">
              <a:lnSpc>
                <a:spcPct val="90000"/>
              </a:lnSpc>
              <a:spcBef>
                <a:spcPts val="1000"/>
              </a:spcBef>
              <a:buFont typeface="Arial"/>
              <a:buChar char="•"/>
            </a:pPr>
            <a:r>
              <a:rPr lang="en-US" dirty="0"/>
              <a:t>Supports local counties in developing community-tailored materials and resources </a:t>
            </a:r>
          </a:p>
          <a:p>
            <a:pPr marL="171450" indent="-171450">
              <a:lnSpc>
                <a:spcPct val="90000"/>
              </a:lnSpc>
              <a:spcBef>
                <a:spcPts val="1000"/>
              </a:spcBef>
              <a:buFont typeface="Arial"/>
              <a:buChar char="•"/>
            </a:pPr>
            <a:r>
              <a:rPr lang="en-US" dirty="0"/>
              <a:t>Leverages new and existing partnerships to establish and sustain OFR teams</a:t>
            </a:r>
          </a:p>
          <a:p>
            <a:pPr marL="171450" indent="-171450">
              <a:lnSpc>
                <a:spcPct val="90000"/>
              </a:lnSpc>
              <a:spcBef>
                <a:spcPts val="1000"/>
              </a:spcBef>
              <a:buFont typeface="Arial"/>
              <a:buChar char="•"/>
            </a:pPr>
            <a:r>
              <a:rPr lang="en-US" dirty="0"/>
              <a:t>Provides ongoing technical assistance and training</a:t>
            </a:r>
          </a:p>
          <a:p>
            <a:pPr>
              <a:lnSpc>
                <a:spcPct val="90000"/>
              </a:lnSpc>
              <a:spcBef>
                <a:spcPts val="1000"/>
              </a:spcBef>
            </a:pPr>
            <a:endParaRPr lang="en-US" dirty="0"/>
          </a:p>
          <a:p>
            <a:pPr>
              <a:lnSpc>
                <a:spcPct val="90000"/>
              </a:lnSpc>
              <a:spcBef>
                <a:spcPts val="1000"/>
              </a:spcBef>
            </a:pPr>
            <a:r>
              <a:rPr lang="en-US" b="1" dirty="0"/>
              <a:t>Role of State in OFR Pilot Program</a:t>
            </a:r>
          </a:p>
          <a:p>
            <a:pPr marL="171450" indent="-171450">
              <a:lnSpc>
                <a:spcPct val="150000"/>
              </a:lnSpc>
              <a:spcBef>
                <a:spcPts val="1000"/>
              </a:spcBef>
              <a:buFont typeface="Arial"/>
              <a:buChar char="•"/>
            </a:pPr>
            <a:r>
              <a:rPr lang="en-US" dirty="0"/>
              <a:t>Provide insight and technical assistance about the OFR process</a:t>
            </a:r>
          </a:p>
          <a:p>
            <a:pPr marL="171450" indent="-171450">
              <a:lnSpc>
                <a:spcPct val="150000"/>
              </a:lnSpc>
              <a:spcBef>
                <a:spcPts val="1000"/>
              </a:spcBef>
              <a:buFont typeface="Arial"/>
              <a:buChar char="•"/>
            </a:pPr>
            <a:r>
              <a:rPr lang="en-US" dirty="0"/>
              <a:t>Support the local OFR team to develop community tailored materials such as charters, confidentiality, data sharing, and release of information agreements</a:t>
            </a:r>
          </a:p>
          <a:p>
            <a:pPr marL="171450" indent="-171450">
              <a:lnSpc>
                <a:spcPct val="150000"/>
              </a:lnSpc>
              <a:spcBef>
                <a:spcPts val="1000"/>
              </a:spcBef>
              <a:buFont typeface="Arial"/>
              <a:buChar char="•"/>
            </a:pPr>
            <a:r>
              <a:rPr lang="en-US" dirty="0"/>
              <a:t>Share state-level data during reviews: SUDORS, Hospital/ED Discharge, ODMAP</a:t>
            </a:r>
          </a:p>
          <a:p>
            <a:pPr marL="171450" indent="-171450">
              <a:lnSpc>
                <a:spcPct val="150000"/>
              </a:lnSpc>
              <a:spcBef>
                <a:spcPts val="1000"/>
              </a:spcBef>
              <a:buFont typeface="Arial"/>
              <a:buChar char="•"/>
            </a:pPr>
            <a:r>
              <a:rPr lang="en-US" dirty="0"/>
              <a:t>Facilitate connections state-level and statewide across program and agencies, particular the overdose response strategy</a:t>
            </a:r>
          </a:p>
          <a:p>
            <a:pPr>
              <a:lnSpc>
                <a:spcPct val="150000"/>
              </a:lnSpc>
              <a:spcBef>
                <a:spcPts val="1000"/>
              </a:spcBef>
            </a:pPr>
            <a:endParaRPr lang="en-US" dirty="0"/>
          </a:p>
          <a:p>
            <a:pPr>
              <a:lnSpc>
                <a:spcPct val="90000"/>
              </a:lnSpc>
              <a:spcBef>
                <a:spcPts val="1000"/>
              </a:spcBef>
            </a:pPr>
            <a:r>
              <a:rPr lang="en-US" dirty="0"/>
              <a:t>There is one active OFR team (Yamhill County) participating in the pilot program who are participating with </a:t>
            </a:r>
            <a:r>
              <a:rPr lang="en-US" b="1" dirty="0"/>
              <a:t>no legislation or specific funding </a:t>
            </a:r>
            <a:r>
              <a:rPr lang="en-US" dirty="0"/>
              <a:t>to support OFRs.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9FB5-0055-4882-AE8D-A0170D1F623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1040348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dirty="0"/>
              <a:t>Process (Late 2022 to present)</a:t>
            </a:r>
          </a:p>
          <a:p>
            <a:pPr marL="285750" indent="-285750">
              <a:lnSpc>
                <a:spcPct val="90000"/>
              </a:lnSpc>
              <a:spcBef>
                <a:spcPts val="1000"/>
              </a:spcBef>
              <a:buFont typeface="Arial"/>
              <a:buChar char="•"/>
            </a:pPr>
            <a:r>
              <a:rPr lang="en-US" dirty="0"/>
              <a:t>National Standards, technical assistance, and attend National OFR Forums</a:t>
            </a:r>
          </a:p>
          <a:p>
            <a:pPr marL="285750" indent="-285750">
              <a:lnSpc>
                <a:spcPct val="90000"/>
              </a:lnSpc>
              <a:spcBef>
                <a:spcPts val="1000"/>
              </a:spcBef>
              <a:buFont typeface="Arial"/>
              <a:buChar char="•"/>
            </a:pPr>
            <a:r>
              <a:rPr lang="en-US" dirty="0"/>
              <a:t>Informational interviews and participated on State Child Fatality Review Team</a:t>
            </a:r>
            <a:endParaRPr lang="en-US"/>
          </a:p>
          <a:p>
            <a:pPr marL="285750" indent="-285750">
              <a:lnSpc>
                <a:spcPct val="90000"/>
              </a:lnSpc>
              <a:spcBef>
                <a:spcPts val="1000"/>
              </a:spcBef>
              <a:buFont typeface="Arial"/>
              <a:buChar char="•"/>
            </a:pPr>
            <a:r>
              <a:rPr lang="en-US" dirty="0"/>
              <a:t>Consulted with state-level partner such as State Medical Examiner and Department of Justice, </a:t>
            </a:r>
            <a:endParaRPr lang="en-US"/>
          </a:p>
          <a:p>
            <a:pPr marL="285750" indent="-285750">
              <a:lnSpc>
                <a:spcPct val="90000"/>
              </a:lnSpc>
              <a:spcBef>
                <a:spcPts val="1000"/>
              </a:spcBef>
              <a:buFont typeface="Arial"/>
              <a:buChar char="•"/>
            </a:pPr>
            <a:r>
              <a:rPr lang="en-US" dirty="0"/>
              <a:t>Presented to Oregon’s local and regional Overdose Prevention Coordinators. </a:t>
            </a:r>
          </a:p>
          <a:p>
            <a:pPr marL="285750" indent="-285750">
              <a:lnSpc>
                <a:spcPct val="90000"/>
              </a:lnSpc>
              <a:spcBef>
                <a:spcPts val="1000"/>
              </a:spcBef>
              <a:buFont typeface="Arial"/>
              <a:buChar char="•"/>
            </a:pPr>
            <a:r>
              <a:rPr lang="en-US" dirty="0"/>
              <a:t>Administered a capacity and interest survey</a:t>
            </a:r>
          </a:p>
          <a:p>
            <a:pPr marL="285750" indent="-285750">
              <a:lnSpc>
                <a:spcPct val="90000"/>
              </a:lnSpc>
              <a:spcBef>
                <a:spcPts val="1000"/>
              </a:spcBef>
              <a:buFont typeface="Arial"/>
              <a:buChar char="•"/>
            </a:pPr>
            <a:r>
              <a:rPr lang="en-US" dirty="0"/>
              <a:t>Met with five interested counties for initial meeting, continued meeting with three counties regularly, presented to two governing bodies, one county is successfully conducting case reviews (will dive deeper in Yamhill County later).</a:t>
            </a:r>
          </a:p>
          <a:p>
            <a:pPr marL="285750" indent="-285750">
              <a:lnSpc>
                <a:spcPct val="90000"/>
              </a:lnSpc>
              <a:spcBef>
                <a:spcPts val="1000"/>
              </a:spcBef>
              <a:buFont typeface="Arial"/>
              <a:buChar char="•"/>
            </a:pPr>
            <a:r>
              <a:rPr lang="en-US" dirty="0"/>
              <a:t>Partner with the Overdose Response Strategy</a:t>
            </a:r>
          </a:p>
          <a:p>
            <a:pPr>
              <a:lnSpc>
                <a:spcPct val="90000"/>
              </a:lnSpc>
              <a:spcBef>
                <a:spcPts val="1000"/>
              </a:spcBef>
            </a:pPr>
            <a:endParaRPr lang="en-US" dirty="0"/>
          </a:p>
          <a:p>
            <a:pPr>
              <a:lnSpc>
                <a:spcPct val="90000"/>
              </a:lnSpc>
              <a:spcBef>
                <a:spcPts val="1000"/>
              </a:spcBef>
            </a:pPr>
            <a:r>
              <a:rPr lang="en-US"/>
              <a:t>Yamhill County established Oregon’s first OFR Team as a standing subcommittee of the Local Alcohol and Drug Planning Committee (LADPC), a state mandated committee that establishes community tailored priorities for alcohol and drug prevention and treatment services.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DD3B21-66F5-4174-A12C-545AEBBEE7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5777818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Muli"/>
              </a:rPr>
              <a:t>OFR teams are multidisciplinary and include individuals who can share information about a decedent or contribute to the analysis of available data to make recommendations that will prevent future overdose deaths.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333333"/>
                </a:solidFill>
                <a:latin typeface="Muli"/>
              </a:rPr>
              <a:t>Every team member will come to the table with different experiences, knowledge, prejudices, and ideas about substance use and overdose.</a:t>
            </a:r>
          </a:p>
          <a:p>
            <a:endParaRPr lang="en-US"/>
          </a:p>
          <a:p>
            <a:r>
              <a:rPr lang="en-US"/>
              <a:t>Provoking Hope, Kate Lynch, Undersheriff, parole officers, local doctors, tribal liaisons, public health prevention, HHS substance use treatment teams, county commissioner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9FB5-0055-4882-AE8D-A0170D1F623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3661704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Cluster: rescinded ROI, non identified</a:t>
            </a:r>
          </a:p>
          <a:p>
            <a:r>
              <a:rPr lang="en-US"/>
              <a:t>Us learning to pivot to still be effective, figured out other ways to still have a good conversation</a:t>
            </a:r>
          </a:p>
          <a:p>
            <a:r>
              <a:rPr lang="en-US"/>
              <a:t>Data review was to set the stage – state level, provoking hope, hospital data, high level aggregate data of drug users and OD deaths</a:t>
            </a:r>
          </a:p>
          <a:p>
            <a:r>
              <a:rPr lang="en-US"/>
              <a:t>Try to reach out in advance to get good date before each review, calling each person individually </a:t>
            </a:r>
          </a:p>
          <a:p>
            <a:r>
              <a:rPr lang="en-US"/>
              <a:t>June 25 case – reviewed before getting tox back, needed more information and background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DD3B21-66F5-4174-A12C-545AEBBEE7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3343568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Main distributor of Narcan – all law enforcement gets it from us</a:t>
            </a:r>
          </a:p>
          <a:p>
            <a:r>
              <a:rPr lang="en-US" dirty="0"/>
              <a:t>ODMAP stuff on pause for now – waiting on the state</a:t>
            </a:r>
          </a:p>
          <a:p>
            <a:r>
              <a:rPr lang="en-US" dirty="0"/>
              <a:t>DUII campaign,  partnership with YCCO for substance use treatment services</a:t>
            </a:r>
          </a:p>
          <a:p>
            <a:r>
              <a:rPr lang="en-US" dirty="0"/>
              <a:t>Overdose response plan – in process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DD3B21-66F5-4174-A12C-545AEBBEE7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8595628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Which ones were prioritized by the LADPC? Which ones are we currently making progress on? </a:t>
            </a:r>
          </a:p>
          <a:p>
            <a:r>
              <a:rPr lang="en-US"/>
              <a:t>Breaking up into multiple slides: State vs local level recommendations, long term vs short term goals, individual level vs systemic level, look @ OPAT proposal, LADPC recs vs other ones we want to do</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DD3B21-66F5-4174-A12C-545AEBBEE7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63833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55745-2DDA-ED51-FE32-B980AB47A2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852DC7-73E2-F23A-F61F-95A7A74D81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D84844-9FCD-9723-8816-C6D12F30D0CF}"/>
              </a:ext>
            </a:extLst>
          </p:cNvPr>
          <p:cNvSpPr>
            <a:spLocks noGrp="1"/>
          </p:cNvSpPr>
          <p:nvPr>
            <p:ph type="dt" sz="half" idx="10"/>
          </p:nvPr>
        </p:nvSpPr>
        <p:spPr/>
        <p:txBody>
          <a:bodyPr/>
          <a:lstStyle/>
          <a:p>
            <a:fld id="{1A937EFD-BB2E-4AA1-BAB0-4A2FDC131191}" type="datetimeFigureOut">
              <a:rPr lang="en-US" smtClean="0"/>
              <a:t>11/6/2025</a:t>
            </a:fld>
            <a:endParaRPr lang="en-US"/>
          </a:p>
        </p:txBody>
      </p:sp>
      <p:sp>
        <p:nvSpPr>
          <p:cNvPr id="5" name="Footer Placeholder 4">
            <a:extLst>
              <a:ext uri="{FF2B5EF4-FFF2-40B4-BE49-F238E27FC236}">
                <a16:creationId xmlns:a16="http://schemas.microsoft.com/office/drawing/2014/main" id="{34E66BAC-C3F4-8554-D2DA-0A5A120972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7F1A27-417D-39B8-8581-8ADBE87B1877}"/>
              </a:ext>
            </a:extLst>
          </p:cNvPr>
          <p:cNvSpPr>
            <a:spLocks noGrp="1"/>
          </p:cNvSpPr>
          <p:nvPr>
            <p:ph type="sldNum" sz="quarter" idx="12"/>
          </p:nvPr>
        </p:nvSpPr>
        <p:spPr/>
        <p:txBody>
          <a:bodyPr/>
          <a:lstStyle/>
          <a:p>
            <a:fld id="{D1E03AE0-52AF-4860-9B0C-0B21E2F0F090}" type="slidenum">
              <a:rPr lang="en-US" smtClean="0"/>
              <a:t>‹#›</a:t>
            </a:fld>
            <a:endParaRPr lang="en-US"/>
          </a:p>
        </p:txBody>
      </p:sp>
    </p:spTree>
    <p:extLst>
      <p:ext uri="{BB962C8B-B14F-4D97-AF65-F5344CB8AC3E}">
        <p14:creationId xmlns:p14="http://schemas.microsoft.com/office/powerpoint/2010/main" val="1572990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FCE90-3E43-2EF9-A7FF-639624F1B1D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7AAF81-5BDE-65A2-EEFA-DEEE7A18CA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82BC92-CC52-5962-A892-DFDE62709512}"/>
              </a:ext>
            </a:extLst>
          </p:cNvPr>
          <p:cNvSpPr>
            <a:spLocks noGrp="1"/>
          </p:cNvSpPr>
          <p:nvPr>
            <p:ph type="dt" sz="half" idx="10"/>
          </p:nvPr>
        </p:nvSpPr>
        <p:spPr/>
        <p:txBody>
          <a:bodyPr/>
          <a:lstStyle/>
          <a:p>
            <a:fld id="{1A937EFD-BB2E-4AA1-BAB0-4A2FDC131191}" type="datetimeFigureOut">
              <a:rPr lang="en-US" smtClean="0"/>
              <a:t>11/6/2025</a:t>
            </a:fld>
            <a:endParaRPr lang="en-US"/>
          </a:p>
        </p:txBody>
      </p:sp>
      <p:sp>
        <p:nvSpPr>
          <p:cNvPr id="5" name="Footer Placeholder 4">
            <a:extLst>
              <a:ext uri="{FF2B5EF4-FFF2-40B4-BE49-F238E27FC236}">
                <a16:creationId xmlns:a16="http://schemas.microsoft.com/office/drawing/2014/main" id="{EA8BABCB-F7C6-990A-4B41-5A7B5BFCDC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F9E35D-E2F0-41B1-A99C-C45F9263ECD3}"/>
              </a:ext>
            </a:extLst>
          </p:cNvPr>
          <p:cNvSpPr>
            <a:spLocks noGrp="1"/>
          </p:cNvSpPr>
          <p:nvPr>
            <p:ph type="sldNum" sz="quarter" idx="12"/>
          </p:nvPr>
        </p:nvSpPr>
        <p:spPr/>
        <p:txBody>
          <a:bodyPr/>
          <a:lstStyle/>
          <a:p>
            <a:fld id="{D1E03AE0-52AF-4860-9B0C-0B21E2F0F090}" type="slidenum">
              <a:rPr lang="en-US" smtClean="0"/>
              <a:t>‹#›</a:t>
            </a:fld>
            <a:endParaRPr lang="en-US"/>
          </a:p>
        </p:txBody>
      </p:sp>
    </p:spTree>
    <p:extLst>
      <p:ext uri="{BB962C8B-B14F-4D97-AF65-F5344CB8AC3E}">
        <p14:creationId xmlns:p14="http://schemas.microsoft.com/office/powerpoint/2010/main" val="1381478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DBFFE9-46A5-B4A3-2EC8-F2D515CFA42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5BA16EF-D58B-863D-AEE2-2C21B020C46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A8A960-C293-0822-2D4B-FB563DC79AA9}"/>
              </a:ext>
            </a:extLst>
          </p:cNvPr>
          <p:cNvSpPr>
            <a:spLocks noGrp="1"/>
          </p:cNvSpPr>
          <p:nvPr>
            <p:ph type="dt" sz="half" idx="10"/>
          </p:nvPr>
        </p:nvSpPr>
        <p:spPr/>
        <p:txBody>
          <a:bodyPr/>
          <a:lstStyle/>
          <a:p>
            <a:fld id="{1A937EFD-BB2E-4AA1-BAB0-4A2FDC131191}" type="datetimeFigureOut">
              <a:rPr lang="en-US" smtClean="0"/>
              <a:t>11/6/2025</a:t>
            </a:fld>
            <a:endParaRPr lang="en-US"/>
          </a:p>
        </p:txBody>
      </p:sp>
      <p:sp>
        <p:nvSpPr>
          <p:cNvPr id="5" name="Footer Placeholder 4">
            <a:extLst>
              <a:ext uri="{FF2B5EF4-FFF2-40B4-BE49-F238E27FC236}">
                <a16:creationId xmlns:a16="http://schemas.microsoft.com/office/drawing/2014/main" id="{EBAFEB31-328A-0E3C-3C13-F926B4089C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D952D4-8383-C1FC-3FB9-FC5569AC505F}"/>
              </a:ext>
            </a:extLst>
          </p:cNvPr>
          <p:cNvSpPr>
            <a:spLocks noGrp="1"/>
          </p:cNvSpPr>
          <p:nvPr>
            <p:ph type="sldNum" sz="quarter" idx="12"/>
          </p:nvPr>
        </p:nvSpPr>
        <p:spPr/>
        <p:txBody>
          <a:bodyPr/>
          <a:lstStyle/>
          <a:p>
            <a:fld id="{D1E03AE0-52AF-4860-9B0C-0B21E2F0F090}" type="slidenum">
              <a:rPr lang="en-US" smtClean="0"/>
              <a:t>‹#›</a:t>
            </a:fld>
            <a:endParaRPr lang="en-US"/>
          </a:p>
        </p:txBody>
      </p:sp>
    </p:spTree>
    <p:extLst>
      <p:ext uri="{BB962C8B-B14F-4D97-AF65-F5344CB8AC3E}">
        <p14:creationId xmlns:p14="http://schemas.microsoft.com/office/powerpoint/2010/main" val="42167211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75A91-B6E6-4B73-B3D9-F5A4EC25B7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FD3188C-A788-40E9-B5B5-F752B980FA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2286C3-A042-49C9-9730-45275C207B54}"/>
              </a:ext>
            </a:extLst>
          </p:cNvPr>
          <p:cNvSpPr>
            <a:spLocks noGrp="1"/>
          </p:cNvSpPr>
          <p:nvPr>
            <p:ph type="dt" sz="half" idx="10"/>
          </p:nvPr>
        </p:nvSpPr>
        <p:spPr/>
        <p:txBody>
          <a:bodyPr/>
          <a:lstStyle/>
          <a:p>
            <a:fld id="{786BA5E3-C398-4DD2-8338-7C810E499AA7}" type="datetimeFigureOut">
              <a:rPr lang="en-US" smtClean="0"/>
              <a:t>11/6/2025</a:t>
            </a:fld>
            <a:endParaRPr lang="en-US"/>
          </a:p>
        </p:txBody>
      </p:sp>
      <p:sp>
        <p:nvSpPr>
          <p:cNvPr id="5" name="Footer Placeholder 4">
            <a:extLst>
              <a:ext uri="{FF2B5EF4-FFF2-40B4-BE49-F238E27FC236}">
                <a16:creationId xmlns:a16="http://schemas.microsoft.com/office/drawing/2014/main" id="{91458525-160A-4AAB-BAFC-0AA36BC2E3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0163BF-BEAA-4E83-9305-7B740D2D99BA}"/>
              </a:ext>
            </a:extLst>
          </p:cNvPr>
          <p:cNvSpPr>
            <a:spLocks noGrp="1"/>
          </p:cNvSpPr>
          <p:nvPr>
            <p:ph type="sldNum" sz="quarter" idx="12"/>
          </p:nvPr>
        </p:nvSpPr>
        <p:spPr/>
        <p:txBody>
          <a:bodyPr/>
          <a:lstStyle/>
          <a:p>
            <a:fld id="{31ACF08B-91B8-4271-9A57-FE7263DC4CC7}" type="slidenum">
              <a:rPr lang="en-US" smtClean="0"/>
              <a:t>‹#›</a:t>
            </a:fld>
            <a:endParaRPr lang="en-US"/>
          </a:p>
        </p:txBody>
      </p:sp>
    </p:spTree>
    <p:extLst>
      <p:ext uri="{BB962C8B-B14F-4D97-AF65-F5344CB8AC3E}">
        <p14:creationId xmlns:p14="http://schemas.microsoft.com/office/powerpoint/2010/main" val="23402389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43578-9A09-40B2-8B7A-3D588FEE00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D8442F-BADF-430E-B1CF-5F87023CC5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DB5909-FCA8-4E5C-900C-C4B82DEE78AD}"/>
              </a:ext>
            </a:extLst>
          </p:cNvPr>
          <p:cNvSpPr>
            <a:spLocks noGrp="1"/>
          </p:cNvSpPr>
          <p:nvPr>
            <p:ph type="dt" sz="half" idx="10"/>
          </p:nvPr>
        </p:nvSpPr>
        <p:spPr/>
        <p:txBody>
          <a:bodyPr/>
          <a:lstStyle/>
          <a:p>
            <a:fld id="{786BA5E3-C398-4DD2-8338-7C810E499AA7}" type="datetimeFigureOut">
              <a:rPr lang="en-US" smtClean="0"/>
              <a:t>11/6/2025</a:t>
            </a:fld>
            <a:endParaRPr lang="en-US"/>
          </a:p>
        </p:txBody>
      </p:sp>
      <p:sp>
        <p:nvSpPr>
          <p:cNvPr id="5" name="Footer Placeholder 4">
            <a:extLst>
              <a:ext uri="{FF2B5EF4-FFF2-40B4-BE49-F238E27FC236}">
                <a16:creationId xmlns:a16="http://schemas.microsoft.com/office/drawing/2014/main" id="{4AF5F49E-502F-4F43-A213-46A319D5DE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B33B78-0DD5-4F17-8C95-E861B4550B1E}"/>
              </a:ext>
            </a:extLst>
          </p:cNvPr>
          <p:cNvSpPr>
            <a:spLocks noGrp="1"/>
          </p:cNvSpPr>
          <p:nvPr>
            <p:ph type="sldNum" sz="quarter" idx="12"/>
          </p:nvPr>
        </p:nvSpPr>
        <p:spPr/>
        <p:txBody>
          <a:bodyPr/>
          <a:lstStyle/>
          <a:p>
            <a:fld id="{31ACF08B-91B8-4271-9A57-FE7263DC4CC7}" type="slidenum">
              <a:rPr lang="en-US" smtClean="0"/>
              <a:t>‹#›</a:t>
            </a:fld>
            <a:endParaRPr lang="en-US"/>
          </a:p>
        </p:txBody>
      </p:sp>
    </p:spTree>
    <p:extLst>
      <p:ext uri="{BB962C8B-B14F-4D97-AF65-F5344CB8AC3E}">
        <p14:creationId xmlns:p14="http://schemas.microsoft.com/office/powerpoint/2010/main" val="17498571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5D0D5-7FFE-4545-A6A9-4BF363221E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087D03-678D-441D-89C7-505713FFC3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98E351-D85C-4108-8751-ED5D950DE926}"/>
              </a:ext>
            </a:extLst>
          </p:cNvPr>
          <p:cNvSpPr>
            <a:spLocks noGrp="1"/>
          </p:cNvSpPr>
          <p:nvPr>
            <p:ph type="dt" sz="half" idx="10"/>
          </p:nvPr>
        </p:nvSpPr>
        <p:spPr/>
        <p:txBody>
          <a:bodyPr/>
          <a:lstStyle/>
          <a:p>
            <a:fld id="{786BA5E3-C398-4DD2-8338-7C810E499AA7}" type="datetimeFigureOut">
              <a:rPr lang="en-US" smtClean="0"/>
              <a:t>11/6/2025</a:t>
            </a:fld>
            <a:endParaRPr lang="en-US"/>
          </a:p>
        </p:txBody>
      </p:sp>
      <p:sp>
        <p:nvSpPr>
          <p:cNvPr id="5" name="Footer Placeholder 4">
            <a:extLst>
              <a:ext uri="{FF2B5EF4-FFF2-40B4-BE49-F238E27FC236}">
                <a16:creationId xmlns:a16="http://schemas.microsoft.com/office/drawing/2014/main" id="{A019E8E7-C4C7-40D6-9DF2-B6FC745D4B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78BB75-1CE6-4D84-8660-0D3C1C26ED25}"/>
              </a:ext>
            </a:extLst>
          </p:cNvPr>
          <p:cNvSpPr>
            <a:spLocks noGrp="1"/>
          </p:cNvSpPr>
          <p:nvPr>
            <p:ph type="sldNum" sz="quarter" idx="12"/>
          </p:nvPr>
        </p:nvSpPr>
        <p:spPr/>
        <p:txBody>
          <a:bodyPr/>
          <a:lstStyle/>
          <a:p>
            <a:fld id="{31ACF08B-91B8-4271-9A57-FE7263DC4CC7}" type="slidenum">
              <a:rPr lang="en-US" smtClean="0"/>
              <a:t>‹#›</a:t>
            </a:fld>
            <a:endParaRPr lang="en-US"/>
          </a:p>
        </p:txBody>
      </p:sp>
    </p:spTree>
    <p:extLst>
      <p:ext uri="{BB962C8B-B14F-4D97-AF65-F5344CB8AC3E}">
        <p14:creationId xmlns:p14="http://schemas.microsoft.com/office/powerpoint/2010/main" val="10526317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7F9E9-51C4-4D5C-B0A0-2AE23D6AEA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5A1E34-4BD7-41F2-A261-97F1BF217F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8E28DE9-9CA4-4A72-8E6A-87DA5ADCF2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4789AC-784E-4A55-86E7-CBAA04993E84}"/>
              </a:ext>
            </a:extLst>
          </p:cNvPr>
          <p:cNvSpPr>
            <a:spLocks noGrp="1"/>
          </p:cNvSpPr>
          <p:nvPr>
            <p:ph type="dt" sz="half" idx="10"/>
          </p:nvPr>
        </p:nvSpPr>
        <p:spPr/>
        <p:txBody>
          <a:bodyPr/>
          <a:lstStyle/>
          <a:p>
            <a:fld id="{786BA5E3-C398-4DD2-8338-7C810E499AA7}" type="datetimeFigureOut">
              <a:rPr lang="en-US" smtClean="0"/>
              <a:t>11/6/2025</a:t>
            </a:fld>
            <a:endParaRPr lang="en-US"/>
          </a:p>
        </p:txBody>
      </p:sp>
      <p:sp>
        <p:nvSpPr>
          <p:cNvPr id="6" name="Footer Placeholder 5">
            <a:extLst>
              <a:ext uri="{FF2B5EF4-FFF2-40B4-BE49-F238E27FC236}">
                <a16:creationId xmlns:a16="http://schemas.microsoft.com/office/drawing/2014/main" id="{055D64AE-804C-4C80-89B3-AB697C74EE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29FF92-2344-4D4B-A20B-C71DACA43828}"/>
              </a:ext>
            </a:extLst>
          </p:cNvPr>
          <p:cNvSpPr>
            <a:spLocks noGrp="1"/>
          </p:cNvSpPr>
          <p:nvPr>
            <p:ph type="sldNum" sz="quarter" idx="12"/>
          </p:nvPr>
        </p:nvSpPr>
        <p:spPr/>
        <p:txBody>
          <a:bodyPr/>
          <a:lstStyle/>
          <a:p>
            <a:fld id="{31ACF08B-91B8-4271-9A57-FE7263DC4CC7}" type="slidenum">
              <a:rPr lang="en-US" smtClean="0"/>
              <a:t>‹#›</a:t>
            </a:fld>
            <a:endParaRPr lang="en-US"/>
          </a:p>
        </p:txBody>
      </p:sp>
    </p:spTree>
    <p:extLst>
      <p:ext uri="{BB962C8B-B14F-4D97-AF65-F5344CB8AC3E}">
        <p14:creationId xmlns:p14="http://schemas.microsoft.com/office/powerpoint/2010/main" val="1128312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B9769-5277-4E16-9E91-11DC1231826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58EE1B-73BC-4BFE-A1F5-DB8671EC27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714975-BB15-4DFC-914A-36C82F96DB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9C9A38-EF39-4FD7-8BCF-FEAC127934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51A7B8-DEC8-486C-A0D7-65BEB14B36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08821E-0355-480E-BF38-39DB903AF9B4}"/>
              </a:ext>
            </a:extLst>
          </p:cNvPr>
          <p:cNvSpPr>
            <a:spLocks noGrp="1"/>
          </p:cNvSpPr>
          <p:nvPr>
            <p:ph type="dt" sz="half" idx="10"/>
          </p:nvPr>
        </p:nvSpPr>
        <p:spPr/>
        <p:txBody>
          <a:bodyPr/>
          <a:lstStyle/>
          <a:p>
            <a:fld id="{786BA5E3-C398-4DD2-8338-7C810E499AA7}" type="datetimeFigureOut">
              <a:rPr lang="en-US" smtClean="0"/>
              <a:t>11/6/2025</a:t>
            </a:fld>
            <a:endParaRPr lang="en-US"/>
          </a:p>
        </p:txBody>
      </p:sp>
      <p:sp>
        <p:nvSpPr>
          <p:cNvPr id="8" name="Footer Placeholder 7">
            <a:extLst>
              <a:ext uri="{FF2B5EF4-FFF2-40B4-BE49-F238E27FC236}">
                <a16:creationId xmlns:a16="http://schemas.microsoft.com/office/drawing/2014/main" id="{CDAA9D0C-02E1-47D3-90B5-8080965ADC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9778BFB-D797-4C70-8413-E39EE19E2DF3}"/>
              </a:ext>
            </a:extLst>
          </p:cNvPr>
          <p:cNvSpPr>
            <a:spLocks noGrp="1"/>
          </p:cNvSpPr>
          <p:nvPr>
            <p:ph type="sldNum" sz="quarter" idx="12"/>
          </p:nvPr>
        </p:nvSpPr>
        <p:spPr/>
        <p:txBody>
          <a:bodyPr/>
          <a:lstStyle/>
          <a:p>
            <a:fld id="{31ACF08B-91B8-4271-9A57-FE7263DC4CC7}" type="slidenum">
              <a:rPr lang="en-US" smtClean="0"/>
              <a:t>‹#›</a:t>
            </a:fld>
            <a:endParaRPr lang="en-US"/>
          </a:p>
        </p:txBody>
      </p:sp>
    </p:spTree>
    <p:extLst>
      <p:ext uri="{BB962C8B-B14F-4D97-AF65-F5344CB8AC3E}">
        <p14:creationId xmlns:p14="http://schemas.microsoft.com/office/powerpoint/2010/main" val="2327764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F1073-EE0B-4C4C-BFE1-8AB78D30CF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62ECFA1-D662-4614-93FA-CDD87C869017}"/>
              </a:ext>
            </a:extLst>
          </p:cNvPr>
          <p:cNvSpPr>
            <a:spLocks noGrp="1"/>
          </p:cNvSpPr>
          <p:nvPr>
            <p:ph type="dt" sz="half" idx="10"/>
          </p:nvPr>
        </p:nvSpPr>
        <p:spPr/>
        <p:txBody>
          <a:bodyPr/>
          <a:lstStyle/>
          <a:p>
            <a:fld id="{786BA5E3-C398-4DD2-8338-7C810E499AA7}" type="datetimeFigureOut">
              <a:rPr lang="en-US" smtClean="0"/>
              <a:t>11/6/2025</a:t>
            </a:fld>
            <a:endParaRPr lang="en-US"/>
          </a:p>
        </p:txBody>
      </p:sp>
      <p:sp>
        <p:nvSpPr>
          <p:cNvPr id="4" name="Footer Placeholder 3">
            <a:extLst>
              <a:ext uri="{FF2B5EF4-FFF2-40B4-BE49-F238E27FC236}">
                <a16:creationId xmlns:a16="http://schemas.microsoft.com/office/drawing/2014/main" id="{AA2F6715-3CA0-4E97-A8B1-E13C7179A7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A8B838-0438-463C-9BFE-E53F9C954BF2}"/>
              </a:ext>
            </a:extLst>
          </p:cNvPr>
          <p:cNvSpPr>
            <a:spLocks noGrp="1"/>
          </p:cNvSpPr>
          <p:nvPr>
            <p:ph type="sldNum" sz="quarter" idx="12"/>
          </p:nvPr>
        </p:nvSpPr>
        <p:spPr/>
        <p:txBody>
          <a:bodyPr/>
          <a:lstStyle/>
          <a:p>
            <a:fld id="{31ACF08B-91B8-4271-9A57-FE7263DC4CC7}" type="slidenum">
              <a:rPr lang="en-US" smtClean="0"/>
              <a:t>‹#›</a:t>
            </a:fld>
            <a:endParaRPr lang="en-US"/>
          </a:p>
        </p:txBody>
      </p:sp>
    </p:spTree>
    <p:extLst>
      <p:ext uri="{BB962C8B-B14F-4D97-AF65-F5344CB8AC3E}">
        <p14:creationId xmlns:p14="http://schemas.microsoft.com/office/powerpoint/2010/main" val="23047556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0192C2-6A63-4CA2-A141-13A276E3BC21}"/>
              </a:ext>
            </a:extLst>
          </p:cNvPr>
          <p:cNvSpPr>
            <a:spLocks noGrp="1"/>
          </p:cNvSpPr>
          <p:nvPr>
            <p:ph type="dt" sz="half" idx="10"/>
          </p:nvPr>
        </p:nvSpPr>
        <p:spPr/>
        <p:txBody>
          <a:bodyPr/>
          <a:lstStyle/>
          <a:p>
            <a:fld id="{786BA5E3-C398-4DD2-8338-7C810E499AA7}" type="datetimeFigureOut">
              <a:rPr lang="en-US" smtClean="0"/>
              <a:t>11/6/2025</a:t>
            </a:fld>
            <a:endParaRPr lang="en-US"/>
          </a:p>
        </p:txBody>
      </p:sp>
      <p:sp>
        <p:nvSpPr>
          <p:cNvPr id="3" name="Footer Placeholder 2">
            <a:extLst>
              <a:ext uri="{FF2B5EF4-FFF2-40B4-BE49-F238E27FC236}">
                <a16:creationId xmlns:a16="http://schemas.microsoft.com/office/drawing/2014/main" id="{73420426-1E3C-4DE0-8D95-2D4813D7F7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D1BFA0C-8997-45E1-81BC-8B43CD671093}"/>
              </a:ext>
            </a:extLst>
          </p:cNvPr>
          <p:cNvSpPr>
            <a:spLocks noGrp="1"/>
          </p:cNvSpPr>
          <p:nvPr>
            <p:ph type="sldNum" sz="quarter" idx="12"/>
          </p:nvPr>
        </p:nvSpPr>
        <p:spPr/>
        <p:txBody>
          <a:bodyPr/>
          <a:lstStyle/>
          <a:p>
            <a:fld id="{31ACF08B-91B8-4271-9A57-FE7263DC4CC7}" type="slidenum">
              <a:rPr lang="en-US" smtClean="0"/>
              <a:t>‹#›</a:t>
            </a:fld>
            <a:endParaRPr lang="en-US"/>
          </a:p>
        </p:txBody>
      </p:sp>
    </p:spTree>
    <p:extLst>
      <p:ext uri="{BB962C8B-B14F-4D97-AF65-F5344CB8AC3E}">
        <p14:creationId xmlns:p14="http://schemas.microsoft.com/office/powerpoint/2010/main" val="41561150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12B15-CB62-4998-8B11-D9C45F5548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C7EB790-A7F5-4768-825E-090BC2EBE4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B3A431-F0AF-4223-811D-72AFEAA4E3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7E9586-9D7D-4F8F-9F0D-20AFD5EA0BF8}"/>
              </a:ext>
            </a:extLst>
          </p:cNvPr>
          <p:cNvSpPr>
            <a:spLocks noGrp="1"/>
          </p:cNvSpPr>
          <p:nvPr>
            <p:ph type="dt" sz="half" idx="10"/>
          </p:nvPr>
        </p:nvSpPr>
        <p:spPr/>
        <p:txBody>
          <a:bodyPr/>
          <a:lstStyle/>
          <a:p>
            <a:fld id="{786BA5E3-C398-4DD2-8338-7C810E499AA7}" type="datetimeFigureOut">
              <a:rPr lang="en-US" smtClean="0"/>
              <a:t>11/6/2025</a:t>
            </a:fld>
            <a:endParaRPr lang="en-US"/>
          </a:p>
        </p:txBody>
      </p:sp>
      <p:sp>
        <p:nvSpPr>
          <p:cNvPr id="6" name="Footer Placeholder 5">
            <a:extLst>
              <a:ext uri="{FF2B5EF4-FFF2-40B4-BE49-F238E27FC236}">
                <a16:creationId xmlns:a16="http://schemas.microsoft.com/office/drawing/2014/main" id="{4A24A816-2B03-4DA8-B0A2-D6FCB3FFFB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10A066-9016-4BD9-A69B-596DEC3E24F2}"/>
              </a:ext>
            </a:extLst>
          </p:cNvPr>
          <p:cNvSpPr>
            <a:spLocks noGrp="1"/>
          </p:cNvSpPr>
          <p:nvPr>
            <p:ph type="sldNum" sz="quarter" idx="12"/>
          </p:nvPr>
        </p:nvSpPr>
        <p:spPr/>
        <p:txBody>
          <a:bodyPr/>
          <a:lstStyle/>
          <a:p>
            <a:fld id="{31ACF08B-91B8-4271-9A57-FE7263DC4CC7}" type="slidenum">
              <a:rPr lang="en-US" smtClean="0"/>
              <a:t>‹#›</a:t>
            </a:fld>
            <a:endParaRPr lang="en-US"/>
          </a:p>
        </p:txBody>
      </p:sp>
    </p:spTree>
    <p:extLst>
      <p:ext uri="{BB962C8B-B14F-4D97-AF65-F5344CB8AC3E}">
        <p14:creationId xmlns:p14="http://schemas.microsoft.com/office/powerpoint/2010/main" val="26657582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658A9-E4A0-6354-A824-87BA562720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0BBF37-0C6D-5E1B-CA1D-940F212E1C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F9C3EB-9D4D-524B-955A-546307DD9E7C}"/>
              </a:ext>
            </a:extLst>
          </p:cNvPr>
          <p:cNvSpPr>
            <a:spLocks noGrp="1"/>
          </p:cNvSpPr>
          <p:nvPr>
            <p:ph type="dt" sz="half" idx="10"/>
          </p:nvPr>
        </p:nvSpPr>
        <p:spPr/>
        <p:txBody>
          <a:bodyPr/>
          <a:lstStyle/>
          <a:p>
            <a:fld id="{1A937EFD-BB2E-4AA1-BAB0-4A2FDC131191}" type="datetimeFigureOut">
              <a:rPr lang="en-US" smtClean="0"/>
              <a:t>11/6/2025</a:t>
            </a:fld>
            <a:endParaRPr lang="en-US"/>
          </a:p>
        </p:txBody>
      </p:sp>
      <p:sp>
        <p:nvSpPr>
          <p:cNvPr id="5" name="Footer Placeholder 4">
            <a:extLst>
              <a:ext uri="{FF2B5EF4-FFF2-40B4-BE49-F238E27FC236}">
                <a16:creationId xmlns:a16="http://schemas.microsoft.com/office/drawing/2014/main" id="{25BA2208-B042-FED2-5D9F-095D6AE812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EF528C-F519-7CCE-CB4D-77F2D68A1760}"/>
              </a:ext>
            </a:extLst>
          </p:cNvPr>
          <p:cNvSpPr>
            <a:spLocks noGrp="1"/>
          </p:cNvSpPr>
          <p:nvPr>
            <p:ph type="sldNum" sz="quarter" idx="12"/>
          </p:nvPr>
        </p:nvSpPr>
        <p:spPr/>
        <p:txBody>
          <a:bodyPr/>
          <a:lstStyle/>
          <a:p>
            <a:fld id="{D1E03AE0-52AF-4860-9B0C-0B21E2F0F090}" type="slidenum">
              <a:rPr lang="en-US" smtClean="0"/>
              <a:t>‹#›</a:t>
            </a:fld>
            <a:endParaRPr lang="en-US"/>
          </a:p>
        </p:txBody>
      </p:sp>
    </p:spTree>
    <p:extLst>
      <p:ext uri="{BB962C8B-B14F-4D97-AF65-F5344CB8AC3E}">
        <p14:creationId xmlns:p14="http://schemas.microsoft.com/office/powerpoint/2010/main" val="14134232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FFF46-6A45-4562-B805-263936C20D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E11D775-2F35-4486-89DB-AC87C7DF79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28D131-E55A-4E1C-8D81-A39F55EB99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9D2E42-8415-4811-B317-BC92C7F54900}"/>
              </a:ext>
            </a:extLst>
          </p:cNvPr>
          <p:cNvSpPr>
            <a:spLocks noGrp="1"/>
          </p:cNvSpPr>
          <p:nvPr>
            <p:ph type="dt" sz="half" idx="10"/>
          </p:nvPr>
        </p:nvSpPr>
        <p:spPr/>
        <p:txBody>
          <a:bodyPr/>
          <a:lstStyle/>
          <a:p>
            <a:fld id="{786BA5E3-C398-4DD2-8338-7C810E499AA7}" type="datetimeFigureOut">
              <a:rPr lang="en-US" smtClean="0"/>
              <a:t>11/6/2025</a:t>
            </a:fld>
            <a:endParaRPr lang="en-US"/>
          </a:p>
        </p:txBody>
      </p:sp>
      <p:sp>
        <p:nvSpPr>
          <p:cNvPr id="6" name="Footer Placeholder 5">
            <a:extLst>
              <a:ext uri="{FF2B5EF4-FFF2-40B4-BE49-F238E27FC236}">
                <a16:creationId xmlns:a16="http://schemas.microsoft.com/office/drawing/2014/main" id="{1A3A91F0-2006-4552-BE35-A78C683DAB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D9BE68-48F4-49E8-8F36-33F619C9F6C7}"/>
              </a:ext>
            </a:extLst>
          </p:cNvPr>
          <p:cNvSpPr>
            <a:spLocks noGrp="1"/>
          </p:cNvSpPr>
          <p:nvPr>
            <p:ph type="sldNum" sz="quarter" idx="12"/>
          </p:nvPr>
        </p:nvSpPr>
        <p:spPr/>
        <p:txBody>
          <a:bodyPr/>
          <a:lstStyle/>
          <a:p>
            <a:fld id="{31ACF08B-91B8-4271-9A57-FE7263DC4CC7}" type="slidenum">
              <a:rPr lang="en-US" smtClean="0"/>
              <a:t>‹#›</a:t>
            </a:fld>
            <a:endParaRPr lang="en-US"/>
          </a:p>
        </p:txBody>
      </p:sp>
    </p:spTree>
    <p:extLst>
      <p:ext uri="{BB962C8B-B14F-4D97-AF65-F5344CB8AC3E}">
        <p14:creationId xmlns:p14="http://schemas.microsoft.com/office/powerpoint/2010/main" val="32044466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FE6AE-6B4B-43B2-8D65-68348941DEA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CD6983-2F1B-4655-A667-5C40EF8FBE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66EC30-A656-4EF8-9112-3F7EF79F732E}"/>
              </a:ext>
            </a:extLst>
          </p:cNvPr>
          <p:cNvSpPr>
            <a:spLocks noGrp="1"/>
          </p:cNvSpPr>
          <p:nvPr>
            <p:ph type="dt" sz="half" idx="10"/>
          </p:nvPr>
        </p:nvSpPr>
        <p:spPr/>
        <p:txBody>
          <a:bodyPr/>
          <a:lstStyle/>
          <a:p>
            <a:fld id="{786BA5E3-C398-4DD2-8338-7C810E499AA7}" type="datetimeFigureOut">
              <a:rPr lang="en-US" smtClean="0"/>
              <a:t>11/6/2025</a:t>
            </a:fld>
            <a:endParaRPr lang="en-US"/>
          </a:p>
        </p:txBody>
      </p:sp>
      <p:sp>
        <p:nvSpPr>
          <p:cNvPr id="5" name="Footer Placeholder 4">
            <a:extLst>
              <a:ext uri="{FF2B5EF4-FFF2-40B4-BE49-F238E27FC236}">
                <a16:creationId xmlns:a16="http://schemas.microsoft.com/office/drawing/2014/main" id="{2A9D81A9-AC07-4A6B-92A8-A5BDD697B8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8D7A3D-05D8-4757-875C-09037789E937}"/>
              </a:ext>
            </a:extLst>
          </p:cNvPr>
          <p:cNvSpPr>
            <a:spLocks noGrp="1"/>
          </p:cNvSpPr>
          <p:nvPr>
            <p:ph type="sldNum" sz="quarter" idx="12"/>
          </p:nvPr>
        </p:nvSpPr>
        <p:spPr/>
        <p:txBody>
          <a:bodyPr/>
          <a:lstStyle/>
          <a:p>
            <a:fld id="{31ACF08B-91B8-4271-9A57-FE7263DC4CC7}" type="slidenum">
              <a:rPr lang="en-US" smtClean="0"/>
              <a:t>‹#›</a:t>
            </a:fld>
            <a:endParaRPr lang="en-US"/>
          </a:p>
        </p:txBody>
      </p:sp>
    </p:spTree>
    <p:extLst>
      <p:ext uri="{BB962C8B-B14F-4D97-AF65-F5344CB8AC3E}">
        <p14:creationId xmlns:p14="http://schemas.microsoft.com/office/powerpoint/2010/main" val="11241279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6D88AC-6D52-46DA-ABBB-10FD1885151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08308D-F140-4C05-83DD-AEEE96519F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61E4FE-F135-4DE3-95E7-2AB18A7FDFEF}"/>
              </a:ext>
            </a:extLst>
          </p:cNvPr>
          <p:cNvSpPr>
            <a:spLocks noGrp="1"/>
          </p:cNvSpPr>
          <p:nvPr>
            <p:ph type="dt" sz="half" idx="10"/>
          </p:nvPr>
        </p:nvSpPr>
        <p:spPr/>
        <p:txBody>
          <a:bodyPr/>
          <a:lstStyle/>
          <a:p>
            <a:fld id="{786BA5E3-C398-4DD2-8338-7C810E499AA7}" type="datetimeFigureOut">
              <a:rPr lang="en-US" smtClean="0"/>
              <a:t>11/6/2025</a:t>
            </a:fld>
            <a:endParaRPr lang="en-US"/>
          </a:p>
        </p:txBody>
      </p:sp>
      <p:sp>
        <p:nvSpPr>
          <p:cNvPr id="5" name="Footer Placeholder 4">
            <a:extLst>
              <a:ext uri="{FF2B5EF4-FFF2-40B4-BE49-F238E27FC236}">
                <a16:creationId xmlns:a16="http://schemas.microsoft.com/office/drawing/2014/main" id="{AFE8CB55-7951-4C3E-AED7-5862156C9B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22D021-851B-42AB-92C9-7A02AD4AE6BA}"/>
              </a:ext>
            </a:extLst>
          </p:cNvPr>
          <p:cNvSpPr>
            <a:spLocks noGrp="1"/>
          </p:cNvSpPr>
          <p:nvPr>
            <p:ph type="sldNum" sz="quarter" idx="12"/>
          </p:nvPr>
        </p:nvSpPr>
        <p:spPr/>
        <p:txBody>
          <a:bodyPr/>
          <a:lstStyle/>
          <a:p>
            <a:fld id="{31ACF08B-91B8-4271-9A57-FE7263DC4CC7}" type="slidenum">
              <a:rPr lang="en-US" smtClean="0"/>
              <a:t>‹#›</a:t>
            </a:fld>
            <a:endParaRPr lang="en-US"/>
          </a:p>
        </p:txBody>
      </p:sp>
    </p:spTree>
    <p:extLst>
      <p:ext uri="{BB962C8B-B14F-4D97-AF65-F5344CB8AC3E}">
        <p14:creationId xmlns:p14="http://schemas.microsoft.com/office/powerpoint/2010/main" val="24046460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6BA5E3-C398-4DD2-8338-7C810E499AA7}"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ACF08B-91B8-4271-9A57-FE7263DC4CC7}"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74936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6BA5E3-C398-4DD2-8338-7C810E499AA7}"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ACF08B-91B8-4271-9A57-FE7263DC4CC7}" type="slidenum">
              <a:rPr lang="en-US" smtClean="0"/>
              <a:t>‹#›</a:t>
            </a:fld>
            <a:endParaRPr lang="en-US"/>
          </a:p>
        </p:txBody>
      </p:sp>
    </p:spTree>
    <p:extLst>
      <p:ext uri="{BB962C8B-B14F-4D97-AF65-F5344CB8AC3E}">
        <p14:creationId xmlns:p14="http://schemas.microsoft.com/office/powerpoint/2010/main" val="533324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6BA5E3-C398-4DD2-8338-7C810E499AA7}"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ACF08B-91B8-4271-9A57-FE7263DC4CC7}"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14580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86BA5E3-C398-4DD2-8338-7C810E499AA7}" type="datetimeFigureOut">
              <a:rPr lang="en-US" smtClean="0"/>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ACF08B-91B8-4271-9A57-FE7263DC4CC7}" type="slidenum">
              <a:rPr lang="en-US" smtClean="0"/>
              <a:t>‹#›</a:t>
            </a:fld>
            <a:endParaRPr lang="en-US"/>
          </a:p>
        </p:txBody>
      </p:sp>
    </p:spTree>
    <p:extLst>
      <p:ext uri="{BB962C8B-B14F-4D97-AF65-F5344CB8AC3E}">
        <p14:creationId xmlns:p14="http://schemas.microsoft.com/office/powerpoint/2010/main" val="24336625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86BA5E3-C398-4DD2-8338-7C810E499AA7}" type="datetimeFigureOut">
              <a:rPr lang="en-US" smtClean="0"/>
              <a:t>11/6/2025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ACF08B-91B8-4271-9A57-FE7263DC4CC7}" type="slidenum">
              <a:rPr lang="en-US" smtClean="0"/>
              <a:t>‹#›</a:t>
            </a:fld>
            <a:endParaRPr lang="en-US"/>
          </a:p>
        </p:txBody>
      </p:sp>
    </p:spTree>
    <p:extLst>
      <p:ext uri="{BB962C8B-B14F-4D97-AF65-F5344CB8AC3E}">
        <p14:creationId xmlns:p14="http://schemas.microsoft.com/office/powerpoint/2010/main" val="26842229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86BA5E3-C398-4DD2-8338-7C810E499AA7}" type="datetimeFigureOut">
              <a:rPr lang="en-US" smtClean="0"/>
              <a:t>11/6/2025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ACF08B-91B8-4271-9A57-FE7263DC4CC7}" type="slidenum">
              <a:rPr lang="en-US" smtClean="0"/>
              <a:t>‹#›</a:t>
            </a:fld>
            <a:endParaRPr lang="en-US"/>
          </a:p>
        </p:txBody>
      </p:sp>
    </p:spTree>
    <p:extLst>
      <p:ext uri="{BB962C8B-B14F-4D97-AF65-F5344CB8AC3E}">
        <p14:creationId xmlns:p14="http://schemas.microsoft.com/office/powerpoint/2010/main" val="14856938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786BA5E3-C398-4DD2-8338-7C810E499AA7}" type="datetimeFigureOut">
              <a:rPr lang="en-US" smtClean="0"/>
              <a:t>11/6/2025</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31ACF08B-91B8-4271-9A57-FE7263DC4CC7}" type="slidenum">
              <a:rPr lang="en-US" smtClean="0"/>
              <a:t>‹#›</a:t>
            </a:fld>
            <a:endParaRPr lang="en-US"/>
          </a:p>
        </p:txBody>
      </p:sp>
    </p:spTree>
    <p:extLst>
      <p:ext uri="{BB962C8B-B14F-4D97-AF65-F5344CB8AC3E}">
        <p14:creationId xmlns:p14="http://schemas.microsoft.com/office/powerpoint/2010/main" val="1609240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64965-FFC8-6DF4-02FE-73B44241A1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ACDA64-5497-688B-3A2A-7BE0E447502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7F414A-9DBB-C7FF-F2BB-D6EE944E4223}"/>
              </a:ext>
            </a:extLst>
          </p:cNvPr>
          <p:cNvSpPr>
            <a:spLocks noGrp="1"/>
          </p:cNvSpPr>
          <p:nvPr>
            <p:ph type="dt" sz="half" idx="10"/>
          </p:nvPr>
        </p:nvSpPr>
        <p:spPr/>
        <p:txBody>
          <a:bodyPr/>
          <a:lstStyle/>
          <a:p>
            <a:fld id="{1A937EFD-BB2E-4AA1-BAB0-4A2FDC131191}" type="datetimeFigureOut">
              <a:rPr lang="en-US" smtClean="0"/>
              <a:t>11/6/2025</a:t>
            </a:fld>
            <a:endParaRPr lang="en-US"/>
          </a:p>
        </p:txBody>
      </p:sp>
      <p:sp>
        <p:nvSpPr>
          <p:cNvPr id="5" name="Footer Placeholder 4">
            <a:extLst>
              <a:ext uri="{FF2B5EF4-FFF2-40B4-BE49-F238E27FC236}">
                <a16:creationId xmlns:a16="http://schemas.microsoft.com/office/drawing/2014/main" id="{56176C7D-A88D-FAD9-4575-DB3031EB3A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1C4058-DC9C-7364-FCA5-4BC3CB59E50A}"/>
              </a:ext>
            </a:extLst>
          </p:cNvPr>
          <p:cNvSpPr>
            <a:spLocks noGrp="1"/>
          </p:cNvSpPr>
          <p:nvPr>
            <p:ph type="sldNum" sz="quarter" idx="12"/>
          </p:nvPr>
        </p:nvSpPr>
        <p:spPr/>
        <p:txBody>
          <a:bodyPr/>
          <a:lstStyle/>
          <a:p>
            <a:fld id="{D1E03AE0-52AF-4860-9B0C-0B21E2F0F090}" type="slidenum">
              <a:rPr lang="en-US" smtClean="0"/>
              <a:t>‹#›</a:t>
            </a:fld>
            <a:endParaRPr lang="en-US"/>
          </a:p>
        </p:txBody>
      </p:sp>
    </p:spTree>
    <p:extLst>
      <p:ext uri="{BB962C8B-B14F-4D97-AF65-F5344CB8AC3E}">
        <p14:creationId xmlns:p14="http://schemas.microsoft.com/office/powerpoint/2010/main" val="24203429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786BA5E3-C398-4DD2-8338-7C810E499AA7}" type="datetimeFigureOut">
              <a:rPr lang="en-US" smtClean="0"/>
              <a:t>11/6/2025</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1ACF08B-91B8-4271-9A57-FE7263DC4CC7}" type="slidenum">
              <a:rPr lang="en-US" smtClean="0"/>
              <a:t>‹#›</a:t>
            </a:fld>
            <a:endParaRPr lang="en-US"/>
          </a:p>
        </p:txBody>
      </p:sp>
    </p:spTree>
    <p:extLst>
      <p:ext uri="{BB962C8B-B14F-4D97-AF65-F5344CB8AC3E}">
        <p14:creationId xmlns:p14="http://schemas.microsoft.com/office/powerpoint/2010/main" val="22513405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86BA5E3-C398-4DD2-8338-7C810E499AA7}" type="datetimeFigureOut">
              <a:rPr lang="en-US" smtClean="0"/>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ACF08B-91B8-4271-9A57-FE7263DC4CC7}" type="slidenum">
              <a:rPr lang="en-US" smtClean="0"/>
              <a:t>‹#›</a:t>
            </a:fld>
            <a:endParaRPr lang="en-US"/>
          </a:p>
        </p:txBody>
      </p:sp>
    </p:spTree>
    <p:extLst>
      <p:ext uri="{BB962C8B-B14F-4D97-AF65-F5344CB8AC3E}">
        <p14:creationId xmlns:p14="http://schemas.microsoft.com/office/powerpoint/2010/main" val="37755905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6BA5E3-C398-4DD2-8338-7C810E499AA7}"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ACF08B-91B8-4271-9A57-FE7263DC4CC7}" type="slidenum">
              <a:rPr lang="en-US" smtClean="0"/>
              <a:t>‹#›</a:t>
            </a:fld>
            <a:endParaRPr lang="en-US"/>
          </a:p>
        </p:txBody>
      </p:sp>
    </p:spTree>
    <p:extLst>
      <p:ext uri="{BB962C8B-B14F-4D97-AF65-F5344CB8AC3E}">
        <p14:creationId xmlns:p14="http://schemas.microsoft.com/office/powerpoint/2010/main" val="10787630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6BA5E3-C398-4DD2-8338-7C810E499AA7}"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ACF08B-91B8-4271-9A57-FE7263DC4CC7}" type="slidenum">
              <a:rPr lang="en-US" smtClean="0"/>
              <a:t>‹#›</a:t>
            </a:fld>
            <a:endParaRPr lang="en-US"/>
          </a:p>
        </p:txBody>
      </p:sp>
    </p:spTree>
    <p:extLst>
      <p:ext uri="{BB962C8B-B14F-4D97-AF65-F5344CB8AC3E}">
        <p14:creationId xmlns:p14="http://schemas.microsoft.com/office/powerpoint/2010/main" val="28201211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72B1F-DB17-F2F2-99F4-BFAFC4E8B3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9AF390-7B7F-A422-4F69-8AFAC4C22F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197167-A8D9-9B7F-59C4-63F691637C4B}"/>
              </a:ext>
            </a:extLst>
          </p:cNvPr>
          <p:cNvSpPr>
            <a:spLocks noGrp="1"/>
          </p:cNvSpPr>
          <p:nvPr>
            <p:ph type="dt" sz="half" idx="10"/>
          </p:nvPr>
        </p:nvSpPr>
        <p:spPr/>
        <p:txBody>
          <a:bodyPr/>
          <a:lstStyle/>
          <a:p>
            <a:fld id="{AE094DDA-6D05-4C85-BE8B-90A291A1CAB1}" type="datetimeFigureOut">
              <a:rPr lang="en-US" smtClean="0"/>
              <a:t>11/6/2025</a:t>
            </a:fld>
            <a:endParaRPr lang="en-US"/>
          </a:p>
        </p:txBody>
      </p:sp>
      <p:sp>
        <p:nvSpPr>
          <p:cNvPr id="5" name="Footer Placeholder 4">
            <a:extLst>
              <a:ext uri="{FF2B5EF4-FFF2-40B4-BE49-F238E27FC236}">
                <a16:creationId xmlns:a16="http://schemas.microsoft.com/office/drawing/2014/main" id="{511A733B-5EF7-2690-A6E7-4E75F9E24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9AA1AB-5056-C9F9-9E85-862C82497D35}"/>
              </a:ext>
            </a:extLst>
          </p:cNvPr>
          <p:cNvSpPr>
            <a:spLocks noGrp="1"/>
          </p:cNvSpPr>
          <p:nvPr>
            <p:ph type="sldNum" sz="quarter" idx="12"/>
          </p:nvPr>
        </p:nvSpPr>
        <p:spPr/>
        <p:txBody>
          <a:bodyPr/>
          <a:lstStyle/>
          <a:p>
            <a:fld id="{76862663-2660-470E-81FE-6F347A11B03C}" type="slidenum">
              <a:rPr lang="en-US" smtClean="0"/>
              <a:t>‹#›</a:t>
            </a:fld>
            <a:endParaRPr lang="en-US"/>
          </a:p>
        </p:txBody>
      </p:sp>
    </p:spTree>
    <p:extLst>
      <p:ext uri="{BB962C8B-B14F-4D97-AF65-F5344CB8AC3E}">
        <p14:creationId xmlns:p14="http://schemas.microsoft.com/office/powerpoint/2010/main" val="21223068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E0E82-6CAE-CC6C-6399-2D525AE200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289790-3292-D78E-3023-D9E9CC4627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A3F8FF-8CBF-2752-3E25-6E4145223388}"/>
              </a:ext>
            </a:extLst>
          </p:cNvPr>
          <p:cNvSpPr>
            <a:spLocks noGrp="1"/>
          </p:cNvSpPr>
          <p:nvPr>
            <p:ph type="dt" sz="half" idx="10"/>
          </p:nvPr>
        </p:nvSpPr>
        <p:spPr/>
        <p:txBody>
          <a:bodyPr/>
          <a:lstStyle/>
          <a:p>
            <a:fld id="{AE094DDA-6D05-4C85-BE8B-90A291A1CAB1}" type="datetimeFigureOut">
              <a:rPr lang="en-US" smtClean="0"/>
              <a:t>11/6/2025</a:t>
            </a:fld>
            <a:endParaRPr lang="en-US"/>
          </a:p>
        </p:txBody>
      </p:sp>
      <p:sp>
        <p:nvSpPr>
          <p:cNvPr id="5" name="Footer Placeholder 4">
            <a:extLst>
              <a:ext uri="{FF2B5EF4-FFF2-40B4-BE49-F238E27FC236}">
                <a16:creationId xmlns:a16="http://schemas.microsoft.com/office/drawing/2014/main" id="{EB15C82E-65EF-179D-4148-DF60EDD3EF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D5862D-AE25-6100-D6F0-02F3111B6F24}"/>
              </a:ext>
            </a:extLst>
          </p:cNvPr>
          <p:cNvSpPr>
            <a:spLocks noGrp="1"/>
          </p:cNvSpPr>
          <p:nvPr>
            <p:ph type="sldNum" sz="quarter" idx="12"/>
          </p:nvPr>
        </p:nvSpPr>
        <p:spPr/>
        <p:txBody>
          <a:bodyPr/>
          <a:lstStyle/>
          <a:p>
            <a:fld id="{76862663-2660-470E-81FE-6F347A11B03C}" type="slidenum">
              <a:rPr lang="en-US" smtClean="0"/>
              <a:t>‹#›</a:t>
            </a:fld>
            <a:endParaRPr lang="en-US"/>
          </a:p>
        </p:txBody>
      </p:sp>
    </p:spTree>
    <p:extLst>
      <p:ext uri="{BB962C8B-B14F-4D97-AF65-F5344CB8AC3E}">
        <p14:creationId xmlns:p14="http://schemas.microsoft.com/office/powerpoint/2010/main" val="27539564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53B75-7650-2B50-4A57-9F8D2E4FCE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4CBDD0-AB99-9CFC-B909-524B1FB2017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FB8D81-B7B2-9A60-50E4-079DC8226CBF}"/>
              </a:ext>
            </a:extLst>
          </p:cNvPr>
          <p:cNvSpPr>
            <a:spLocks noGrp="1"/>
          </p:cNvSpPr>
          <p:nvPr>
            <p:ph type="dt" sz="half" idx="10"/>
          </p:nvPr>
        </p:nvSpPr>
        <p:spPr/>
        <p:txBody>
          <a:bodyPr/>
          <a:lstStyle/>
          <a:p>
            <a:fld id="{AE094DDA-6D05-4C85-BE8B-90A291A1CAB1}" type="datetimeFigureOut">
              <a:rPr lang="en-US" smtClean="0"/>
              <a:t>11/6/2025</a:t>
            </a:fld>
            <a:endParaRPr lang="en-US"/>
          </a:p>
        </p:txBody>
      </p:sp>
      <p:sp>
        <p:nvSpPr>
          <p:cNvPr id="5" name="Footer Placeholder 4">
            <a:extLst>
              <a:ext uri="{FF2B5EF4-FFF2-40B4-BE49-F238E27FC236}">
                <a16:creationId xmlns:a16="http://schemas.microsoft.com/office/drawing/2014/main" id="{A57355FD-8529-2E07-753A-86971B157A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DEFBF6-6B28-6A61-DA41-43D8CA659CE9}"/>
              </a:ext>
            </a:extLst>
          </p:cNvPr>
          <p:cNvSpPr>
            <a:spLocks noGrp="1"/>
          </p:cNvSpPr>
          <p:nvPr>
            <p:ph type="sldNum" sz="quarter" idx="12"/>
          </p:nvPr>
        </p:nvSpPr>
        <p:spPr/>
        <p:txBody>
          <a:bodyPr/>
          <a:lstStyle/>
          <a:p>
            <a:fld id="{76862663-2660-470E-81FE-6F347A11B03C}" type="slidenum">
              <a:rPr lang="en-US" smtClean="0"/>
              <a:t>‹#›</a:t>
            </a:fld>
            <a:endParaRPr lang="en-US"/>
          </a:p>
        </p:txBody>
      </p:sp>
    </p:spTree>
    <p:extLst>
      <p:ext uri="{BB962C8B-B14F-4D97-AF65-F5344CB8AC3E}">
        <p14:creationId xmlns:p14="http://schemas.microsoft.com/office/powerpoint/2010/main" val="573870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4E72D-E383-DADA-1DFA-D4BE9BCB51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81BB77-380C-AC43-3527-BD8E5557F5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6A6C55-6727-6A63-0AE6-3F11AB261B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EDC412-0D49-E96B-308D-AF526D4A2123}"/>
              </a:ext>
            </a:extLst>
          </p:cNvPr>
          <p:cNvSpPr>
            <a:spLocks noGrp="1"/>
          </p:cNvSpPr>
          <p:nvPr>
            <p:ph type="dt" sz="half" idx="10"/>
          </p:nvPr>
        </p:nvSpPr>
        <p:spPr/>
        <p:txBody>
          <a:bodyPr/>
          <a:lstStyle/>
          <a:p>
            <a:fld id="{AE094DDA-6D05-4C85-BE8B-90A291A1CAB1}" type="datetimeFigureOut">
              <a:rPr lang="en-US" smtClean="0"/>
              <a:t>11/6/2025</a:t>
            </a:fld>
            <a:endParaRPr lang="en-US"/>
          </a:p>
        </p:txBody>
      </p:sp>
      <p:sp>
        <p:nvSpPr>
          <p:cNvPr id="6" name="Footer Placeholder 5">
            <a:extLst>
              <a:ext uri="{FF2B5EF4-FFF2-40B4-BE49-F238E27FC236}">
                <a16:creationId xmlns:a16="http://schemas.microsoft.com/office/drawing/2014/main" id="{5926BD62-7474-F4CF-8648-44AB80ACF2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00C60E-4CFA-00FB-AE9B-6922017A7B52}"/>
              </a:ext>
            </a:extLst>
          </p:cNvPr>
          <p:cNvSpPr>
            <a:spLocks noGrp="1"/>
          </p:cNvSpPr>
          <p:nvPr>
            <p:ph type="sldNum" sz="quarter" idx="12"/>
          </p:nvPr>
        </p:nvSpPr>
        <p:spPr/>
        <p:txBody>
          <a:bodyPr/>
          <a:lstStyle/>
          <a:p>
            <a:fld id="{76862663-2660-470E-81FE-6F347A11B03C}" type="slidenum">
              <a:rPr lang="en-US" smtClean="0"/>
              <a:t>‹#›</a:t>
            </a:fld>
            <a:endParaRPr lang="en-US"/>
          </a:p>
        </p:txBody>
      </p:sp>
    </p:spTree>
    <p:extLst>
      <p:ext uri="{BB962C8B-B14F-4D97-AF65-F5344CB8AC3E}">
        <p14:creationId xmlns:p14="http://schemas.microsoft.com/office/powerpoint/2010/main" val="20790049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3C1E2-13AB-72BF-29A8-19408B49E0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A184D8-2E24-A2B0-C910-4AB7D88EC1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02CC82-259C-6836-9B09-0FDEEA9D24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0DC232-C5F8-F2AB-D59A-F2DE8E7A56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8977FF-3A65-FCFB-F56A-F14AA4299C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98256E-DAA5-1D53-B68C-78038ADEC598}"/>
              </a:ext>
            </a:extLst>
          </p:cNvPr>
          <p:cNvSpPr>
            <a:spLocks noGrp="1"/>
          </p:cNvSpPr>
          <p:nvPr>
            <p:ph type="dt" sz="half" idx="10"/>
          </p:nvPr>
        </p:nvSpPr>
        <p:spPr/>
        <p:txBody>
          <a:bodyPr/>
          <a:lstStyle/>
          <a:p>
            <a:fld id="{AE094DDA-6D05-4C85-BE8B-90A291A1CAB1}" type="datetimeFigureOut">
              <a:rPr lang="en-US" smtClean="0"/>
              <a:t>11/6/2025</a:t>
            </a:fld>
            <a:endParaRPr lang="en-US"/>
          </a:p>
        </p:txBody>
      </p:sp>
      <p:sp>
        <p:nvSpPr>
          <p:cNvPr id="8" name="Footer Placeholder 7">
            <a:extLst>
              <a:ext uri="{FF2B5EF4-FFF2-40B4-BE49-F238E27FC236}">
                <a16:creationId xmlns:a16="http://schemas.microsoft.com/office/drawing/2014/main" id="{D7B8B5A5-C60B-6A02-74B6-F75668ECC5E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39B3091-3794-4F9A-112A-C2A42D89E26A}"/>
              </a:ext>
            </a:extLst>
          </p:cNvPr>
          <p:cNvSpPr>
            <a:spLocks noGrp="1"/>
          </p:cNvSpPr>
          <p:nvPr>
            <p:ph type="sldNum" sz="quarter" idx="12"/>
          </p:nvPr>
        </p:nvSpPr>
        <p:spPr/>
        <p:txBody>
          <a:bodyPr/>
          <a:lstStyle/>
          <a:p>
            <a:fld id="{76862663-2660-470E-81FE-6F347A11B03C}" type="slidenum">
              <a:rPr lang="en-US" smtClean="0"/>
              <a:t>‹#›</a:t>
            </a:fld>
            <a:endParaRPr lang="en-US"/>
          </a:p>
        </p:txBody>
      </p:sp>
    </p:spTree>
    <p:extLst>
      <p:ext uri="{BB962C8B-B14F-4D97-AF65-F5344CB8AC3E}">
        <p14:creationId xmlns:p14="http://schemas.microsoft.com/office/powerpoint/2010/main" val="3870379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84307-BE28-3DCD-BECF-A7D3B9AB97D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91B936-82C5-F370-DD35-979BBE25F73B}"/>
              </a:ext>
            </a:extLst>
          </p:cNvPr>
          <p:cNvSpPr>
            <a:spLocks noGrp="1"/>
          </p:cNvSpPr>
          <p:nvPr>
            <p:ph type="dt" sz="half" idx="10"/>
          </p:nvPr>
        </p:nvSpPr>
        <p:spPr/>
        <p:txBody>
          <a:bodyPr/>
          <a:lstStyle/>
          <a:p>
            <a:fld id="{AE094DDA-6D05-4C85-BE8B-90A291A1CAB1}" type="datetimeFigureOut">
              <a:rPr lang="en-US" smtClean="0"/>
              <a:t>11/6/2025</a:t>
            </a:fld>
            <a:endParaRPr lang="en-US"/>
          </a:p>
        </p:txBody>
      </p:sp>
      <p:sp>
        <p:nvSpPr>
          <p:cNvPr id="4" name="Footer Placeholder 3">
            <a:extLst>
              <a:ext uri="{FF2B5EF4-FFF2-40B4-BE49-F238E27FC236}">
                <a16:creationId xmlns:a16="http://schemas.microsoft.com/office/drawing/2014/main" id="{F6DED691-8900-F5F2-2D92-E54C9229AF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CFB9CC-A29A-F658-9AF4-916B1AE19D34}"/>
              </a:ext>
            </a:extLst>
          </p:cNvPr>
          <p:cNvSpPr>
            <a:spLocks noGrp="1"/>
          </p:cNvSpPr>
          <p:nvPr>
            <p:ph type="sldNum" sz="quarter" idx="12"/>
          </p:nvPr>
        </p:nvSpPr>
        <p:spPr/>
        <p:txBody>
          <a:bodyPr/>
          <a:lstStyle/>
          <a:p>
            <a:fld id="{76862663-2660-470E-81FE-6F347A11B03C}" type="slidenum">
              <a:rPr lang="en-US" smtClean="0"/>
              <a:t>‹#›</a:t>
            </a:fld>
            <a:endParaRPr lang="en-US"/>
          </a:p>
        </p:txBody>
      </p:sp>
    </p:spTree>
    <p:extLst>
      <p:ext uri="{BB962C8B-B14F-4D97-AF65-F5344CB8AC3E}">
        <p14:creationId xmlns:p14="http://schemas.microsoft.com/office/powerpoint/2010/main" val="2482575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DF42F-0349-AF3B-1503-262AF1ECEC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0F73B9-D2B5-89FA-52DA-576778A9AA0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8463EE-62A5-697C-B27B-1B427C8EC37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65DF29-3EA1-814D-D9DD-F4C5B5529E58}"/>
              </a:ext>
            </a:extLst>
          </p:cNvPr>
          <p:cNvSpPr>
            <a:spLocks noGrp="1"/>
          </p:cNvSpPr>
          <p:nvPr>
            <p:ph type="dt" sz="half" idx="10"/>
          </p:nvPr>
        </p:nvSpPr>
        <p:spPr/>
        <p:txBody>
          <a:bodyPr/>
          <a:lstStyle/>
          <a:p>
            <a:fld id="{1A937EFD-BB2E-4AA1-BAB0-4A2FDC131191}" type="datetimeFigureOut">
              <a:rPr lang="en-US" smtClean="0"/>
              <a:t>11/6/2025</a:t>
            </a:fld>
            <a:endParaRPr lang="en-US"/>
          </a:p>
        </p:txBody>
      </p:sp>
      <p:sp>
        <p:nvSpPr>
          <p:cNvPr id="6" name="Footer Placeholder 5">
            <a:extLst>
              <a:ext uri="{FF2B5EF4-FFF2-40B4-BE49-F238E27FC236}">
                <a16:creationId xmlns:a16="http://schemas.microsoft.com/office/drawing/2014/main" id="{B92604E3-738C-D289-B579-D1904A5EE6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5484C2-337C-EAE0-71B0-15F2914F807E}"/>
              </a:ext>
            </a:extLst>
          </p:cNvPr>
          <p:cNvSpPr>
            <a:spLocks noGrp="1"/>
          </p:cNvSpPr>
          <p:nvPr>
            <p:ph type="sldNum" sz="quarter" idx="12"/>
          </p:nvPr>
        </p:nvSpPr>
        <p:spPr/>
        <p:txBody>
          <a:bodyPr/>
          <a:lstStyle/>
          <a:p>
            <a:fld id="{D1E03AE0-52AF-4860-9B0C-0B21E2F0F090}" type="slidenum">
              <a:rPr lang="en-US" smtClean="0"/>
              <a:t>‹#›</a:t>
            </a:fld>
            <a:endParaRPr lang="en-US"/>
          </a:p>
        </p:txBody>
      </p:sp>
    </p:spTree>
    <p:extLst>
      <p:ext uri="{BB962C8B-B14F-4D97-AF65-F5344CB8AC3E}">
        <p14:creationId xmlns:p14="http://schemas.microsoft.com/office/powerpoint/2010/main" val="27496894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0DD6C1-BF7B-7CB4-1509-F47064170D9C}"/>
              </a:ext>
            </a:extLst>
          </p:cNvPr>
          <p:cNvSpPr>
            <a:spLocks noGrp="1"/>
          </p:cNvSpPr>
          <p:nvPr>
            <p:ph type="dt" sz="half" idx="10"/>
          </p:nvPr>
        </p:nvSpPr>
        <p:spPr/>
        <p:txBody>
          <a:bodyPr/>
          <a:lstStyle/>
          <a:p>
            <a:fld id="{AE094DDA-6D05-4C85-BE8B-90A291A1CAB1}" type="datetimeFigureOut">
              <a:rPr lang="en-US" smtClean="0"/>
              <a:t>11/6/2025</a:t>
            </a:fld>
            <a:endParaRPr lang="en-US"/>
          </a:p>
        </p:txBody>
      </p:sp>
      <p:sp>
        <p:nvSpPr>
          <p:cNvPr id="3" name="Footer Placeholder 2">
            <a:extLst>
              <a:ext uri="{FF2B5EF4-FFF2-40B4-BE49-F238E27FC236}">
                <a16:creationId xmlns:a16="http://schemas.microsoft.com/office/drawing/2014/main" id="{DCDE8AEC-50E0-6B0C-6EE8-F6DA9EB6486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058F40-564D-EFB2-92A5-389055E8A66F}"/>
              </a:ext>
            </a:extLst>
          </p:cNvPr>
          <p:cNvSpPr>
            <a:spLocks noGrp="1"/>
          </p:cNvSpPr>
          <p:nvPr>
            <p:ph type="sldNum" sz="quarter" idx="12"/>
          </p:nvPr>
        </p:nvSpPr>
        <p:spPr/>
        <p:txBody>
          <a:bodyPr/>
          <a:lstStyle/>
          <a:p>
            <a:fld id="{76862663-2660-470E-81FE-6F347A11B03C}" type="slidenum">
              <a:rPr lang="en-US" smtClean="0"/>
              <a:t>‹#›</a:t>
            </a:fld>
            <a:endParaRPr lang="en-US"/>
          </a:p>
        </p:txBody>
      </p:sp>
    </p:spTree>
    <p:extLst>
      <p:ext uri="{BB962C8B-B14F-4D97-AF65-F5344CB8AC3E}">
        <p14:creationId xmlns:p14="http://schemas.microsoft.com/office/powerpoint/2010/main" val="3982646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41615-994F-F763-7626-E74070FA8C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9F969B-FFCD-2A9F-19A8-A79CFCED83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7604AE-CB9B-1C36-29A0-F0968693B5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CAF4A6-CB34-3350-D3F5-6F2DBDC9F9EB}"/>
              </a:ext>
            </a:extLst>
          </p:cNvPr>
          <p:cNvSpPr>
            <a:spLocks noGrp="1"/>
          </p:cNvSpPr>
          <p:nvPr>
            <p:ph type="dt" sz="half" idx="10"/>
          </p:nvPr>
        </p:nvSpPr>
        <p:spPr/>
        <p:txBody>
          <a:bodyPr/>
          <a:lstStyle/>
          <a:p>
            <a:fld id="{AE094DDA-6D05-4C85-BE8B-90A291A1CAB1}" type="datetimeFigureOut">
              <a:rPr lang="en-US" smtClean="0"/>
              <a:t>11/6/2025</a:t>
            </a:fld>
            <a:endParaRPr lang="en-US"/>
          </a:p>
        </p:txBody>
      </p:sp>
      <p:sp>
        <p:nvSpPr>
          <p:cNvPr id="6" name="Footer Placeholder 5">
            <a:extLst>
              <a:ext uri="{FF2B5EF4-FFF2-40B4-BE49-F238E27FC236}">
                <a16:creationId xmlns:a16="http://schemas.microsoft.com/office/drawing/2014/main" id="{4C4CDA3F-C883-B2F3-1B8B-9DF8FA9625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44E72F-05D2-8626-C259-51985D77ED5F}"/>
              </a:ext>
            </a:extLst>
          </p:cNvPr>
          <p:cNvSpPr>
            <a:spLocks noGrp="1"/>
          </p:cNvSpPr>
          <p:nvPr>
            <p:ph type="sldNum" sz="quarter" idx="12"/>
          </p:nvPr>
        </p:nvSpPr>
        <p:spPr/>
        <p:txBody>
          <a:bodyPr/>
          <a:lstStyle/>
          <a:p>
            <a:fld id="{76862663-2660-470E-81FE-6F347A11B03C}" type="slidenum">
              <a:rPr lang="en-US" smtClean="0"/>
              <a:t>‹#›</a:t>
            </a:fld>
            <a:endParaRPr lang="en-US"/>
          </a:p>
        </p:txBody>
      </p:sp>
    </p:spTree>
    <p:extLst>
      <p:ext uri="{BB962C8B-B14F-4D97-AF65-F5344CB8AC3E}">
        <p14:creationId xmlns:p14="http://schemas.microsoft.com/office/powerpoint/2010/main" val="36787079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AE46E-3697-FF86-D13B-A26D5774B5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BFD839-8431-B189-0570-FE390B94D9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08C00E-0F27-504D-2490-2A4CCD3168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3A490C-F237-B11F-B41B-437B47FBCADF}"/>
              </a:ext>
            </a:extLst>
          </p:cNvPr>
          <p:cNvSpPr>
            <a:spLocks noGrp="1"/>
          </p:cNvSpPr>
          <p:nvPr>
            <p:ph type="dt" sz="half" idx="10"/>
          </p:nvPr>
        </p:nvSpPr>
        <p:spPr/>
        <p:txBody>
          <a:bodyPr/>
          <a:lstStyle/>
          <a:p>
            <a:fld id="{AE094DDA-6D05-4C85-BE8B-90A291A1CAB1}" type="datetimeFigureOut">
              <a:rPr lang="en-US" smtClean="0"/>
              <a:t>11/6/2025</a:t>
            </a:fld>
            <a:endParaRPr lang="en-US"/>
          </a:p>
        </p:txBody>
      </p:sp>
      <p:sp>
        <p:nvSpPr>
          <p:cNvPr id="6" name="Footer Placeholder 5">
            <a:extLst>
              <a:ext uri="{FF2B5EF4-FFF2-40B4-BE49-F238E27FC236}">
                <a16:creationId xmlns:a16="http://schemas.microsoft.com/office/drawing/2014/main" id="{BF7C4557-2FC6-659F-F696-03FDCDD295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14194E-9210-7956-430D-C52557031FA6}"/>
              </a:ext>
            </a:extLst>
          </p:cNvPr>
          <p:cNvSpPr>
            <a:spLocks noGrp="1"/>
          </p:cNvSpPr>
          <p:nvPr>
            <p:ph type="sldNum" sz="quarter" idx="12"/>
          </p:nvPr>
        </p:nvSpPr>
        <p:spPr/>
        <p:txBody>
          <a:bodyPr/>
          <a:lstStyle/>
          <a:p>
            <a:fld id="{76862663-2660-470E-81FE-6F347A11B03C}" type="slidenum">
              <a:rPr lang="en-US" smtClean="0"/>
              <a:t>‹#›</a:t>
            </a:fld>
            <a:endParaRPr lang="en-US"/>
          </a:p>
        </p:txBody>
      </p:sp>
    </p:spTree>
    <p:extLst>
      <p:ext uri="{BB962C8B-B14F-4D97-AF65-F5344CB8AC3E}">
        <p14:creationId xmlns:p14="http://schemas.microsoft.com/office/powerpoint/2010/main" val="16302067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94477-9BEB-D682-21F2-BD3814F360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96BB71-AAAC-AC20-86EB-CC0367B8BDA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C1BBEE-F043-377E-3D49-AFEA79468BCB}"/>
              </a:ext>
            </a:extLst>
          </p:cNvPr>
          <p:cNvSpPr>
            <a:spLocks noGrp="1"/>
          </p:cNvSpPr>
          <p:nvPr>
            <p:ph type="dt" sz="half" idx="10"/>
          </p:nvPr>
        </p:nvSpPr>
        <p:spPr/>
        <p:txBody>
          <a:bodyPr/>
          <a:lstStyle/>
          <a:p>
            <a:fld id="{AE094DDA-6D05-4C85-BE8B-90A291A1CAB1}" type="datetimeFigureOut">
              <a:rPr lang="en-US" smtClean="0"/>
              <a:t>11/6/2025</a:t>
            </a:fld>
            <a:endParaRPr lang="en-US"/>
          </a:p>
        </p:txBody>
      </p:sp>
      <p:sp>
        <p:nvSpPr>
          <p:cNvPr id="5" name="Footer Placeholder 4">
            <a:extLst>
              <a:ext uri="{FF2B5EF4-FFF2-40B4-BE49-F238E27FC236}">
                <a16:creationId xmlns:a16="http://schemas.microsoft.com/office/drawing/2014/main" id="{7754986C-9327-657F-D4FF-1288B289A7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0FA1B5-97A2-08EE-1E47-E39BEF421AD1}"/>
              </a:ext>
            </a:extLst>
          </p:cNvPr>
          <p:cNvSpPr>
            <a:spLocks noGrp="1"/>
          </p:cNvSpPr>
          <p:nvPr>
            <p:ph type="sldNum" sz="quarter" idx="12"/>
          </p:nvPr>
        </p:nvSpPr>
        <p:spPr/>
        <p:txBody>
          <a:bodyPr/>
          <a:lstStyle/>
          <a:p>
            <a:fld id="{76862663-2660-470E-81FE-6F347A11B03C}" type="slidenum">
              <a:rPr lang="en-US" smtClean="0"/>
              <a:t>‹#›</a:t>
            </a:fld>
            <a:endParaRPr lang="en-US"/>
          </a:p>
        </p:txBody>
      </p:sp>
    </p:spTree>
    <p:extLst>
      <p:ext uri="{BB962C8B-B14F-4D97-AF65-F5344CB8AC3E}">
        <p14:creationId xmlns:p14="http://schemas.microsoft.com/office/powerpoint/2010/main" val="28291158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788CFD-F1E7-F060-AD8C-9AA32A4863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0B770C-F32A-AD40-DD64-BDB00909D41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0300F1-224F-D4A8-4BA2-CC51D91A72C1}"/>
              </a:ext>
            </a:extLst>
          </p:cNvPr>
          <p:cNvSpPr>
            <a:spLocks noGrp="1"/>
          </p:cNvSpPr>
          <p:nvPr>
            <p:ph type="dt" sz="half" idx="10"/>
          </p:nvPr>
        </p:nvSpPr>
        <p:spPr/>
        <p:txBody>
          <a:bodyPr/>
          <a:lstStyle/>
          <a:p>
            <a:fld id="{AE094DDA-6D05-4C85-BE8B-90A291A1CAB1}" type="datetimeFigureOut">
              <a:rPr lang="en-US" smtClean="0"/>
              <a:t>11/6/2025</a:t>
            </a:fld>
            <a:endParaRPr lang="en-US"/>
          </a:p>
        </p:txBody>
      </p:sp>
      <p:sp>
        <p:nvSpPr>
          <p:cNvPr id="5" name="Footer Placeholder 4">
            <a:extLst>
              <a:ext uri="{FF2B5EF4-FFF2-40B4-BE49-F238E27FC236}">
                <a16:creationId xmlns:a16="http://schemas.microsoft.com/office/drawing/2014/main" id="{0910B40D-0910-7A78-9B37-DD97BDA245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FD5338-9164-D4A4-F4F9-DE9F4D6EC7FD}"/>
              </a:ext>
            </a:extLst>
          </p:cNvPr>
          <p:cNvSpPr>
            <a:spLocks noGrp="1"/>
          </p:cNvSpPr>
          <p:nvPr>
            <p:ph type="sldNum" sz="quarter" idx="12"/>
          </p:nvPr>
        </p:nvSpPr>
        <p:spPr/>
        <p:txBody>
          <a:bodyPr/>
          <a:lstStyle/>
          <a:p>
            <a:fld id="{76862663-2660-470E-81FE-6F347A11B03C}" type="slidenum">
              <a:rPr lang="en-US" smtClean="0"/>
              <a:t>‹#›</a:t>
            </a:fld>
            <a:endParaRPr lang="en-US"/>
          </a:p>
        </p:txBody>
      </p:sp>
    </p:spTree>
    <p:extLst>
      <p:ext uri="{BB962C8B-B14F-4D97-AF65-F5344CB8AC3E}">
        <p14:creationId xmlns:p14="http://schemas.microsoft.com/office/powerpoint/2010/main" val="42853024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and Content 1">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E5BBEF0-E11C-4C7E-9A99-6668D89CB6D2}"/>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EFAA68A-88C4-45FA-A8E4-D83C1B884F96}"/>
              </a:ext>
            </a:extLst>
          </p:cNvPr>
          <p:cNvSpPr>
            <a:spLocks noGrp="1"/>
          </p:cNvSpPr>
          <p:nvPr>
            <p:ph idx="1"/>
          </p:nvPr>
        </p:nvSpPr>
        <p:spPr>
          <a:xfrm>
            <a:off x="635000" y="1329397"/>
            <a:ext cx="10922000" cy="4654677"/>
          </a:xfrm>
        </p:spPr>
        <p:txBody>
          <a:bodyPr/>
          <a:lstStyle>
            <a:lvl1pPr>
              <a:defRPr sz="2800" b="0"/>
            </a:lvl1pPr>
            <a:lvl2pPr>
              <a:defRPr sz="24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E6CACE33-3C9C-96D9-AD6F-7B105A24A1E8}"/>
              </a:ext>
            </a:extLst>
          </p:cNvPr>
          <p:cNvSpPr>
            <a:spLocks noGrp="1"/>
          </p:cNvSpPr>
          <p:nvPr>
            <p:ph type="sldNum" sz="quarter" idx="10"/>
          </p:nvPr>
        </p:nvSpPr>
        <p:spPr/>
        <p:txBody>
          <a:bodyPr/>
          <a:lstStyle/>
          <a:p>
            <a:fld id="{58339581-759F-43B7-B47D-47F906F0E294}" type="slidenum">
              <a:rPr lang="en-US" smtClean="0"/>
              <a:pPr/>
              <a:t>‹#›</a:t>
            </a:fld>
            <a:endParaRPr lang="en-US"/>
          </a:p>
        </p:txBody>
      </p:sp>
      <p:cxnSp>
        <p:nvCxnSpPr>
          <p:cNvPr id="6" name="Straight Connector 5">
            <a:extLst>
              <a:ext uri="{FF2B5EF4-FFF2-40B4-BE49-F238E27FC236}">
                <a16:creationId xmlns:a16="http://schemas.microsoft.com/office/drawing/2014/main" id="{F0FF79EF-8241-3B58-DAB2-10DD767C98F2}"/>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3486287"/>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83011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398918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5"/>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005287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8"/>
        <p:cNvGrpSpPr/>
        <p:nvPr/>
      </p:nvGrpSpPr>
      <p:grpSpPr>
        <a:xfrm>
          <a:off x="0" y="0"/>
          <a:ext cx="0" cy="0"/>
          <a:chOff x="0" y="0"/>
          <a:chExt cx="0" cy="0"/>
        </a:xfrm>
      </p:grpSpPr>
      <p:sp>
        <p:nvSpPr>
          <p:cNvPr id="39" name="Google Shape;39;p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74688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F12D0-B903-3568-F33F-0F160E3ED7C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D4C55E-6662-2A2A-4A26-B93721EDEE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043D1D-7E9D-0730-E1BA-5EB8525CFC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9549698-619F-A047-73FA-0A97E5ABC4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8ABA9EC-7010-5EAF-A603-4E84C9C7C6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0C3EDE1-514D-E2A3-ECFC-87328B1C5EFF}"/>
              </a:ext>
            </a:extLst>
          </p:cNvPr>
          <p:cNvSpPr>
            <a:spLocks noGrp="1"/>
          </p:cNvSpPr>
          <p:nvPr>
            <p:ph type="dt" sz="half" idx="10"/>
          </p:nvPr>
        </p:nvSpPr>
        <p:spPr/>
        <p:txBody>
          <a:bodyPr/>
          <a:lstStyle/>
          <a:p>
            <a:fld id="{1A937EFD-BB2E-4AA1-BAB0-4A2FDC131191}" type="datetimeFigureOut">
              <a:rPr lang="en-US" smtClean="0"/>
              <a:t>11/6/2025</a:t>
            </a:fld>
            <a:endParaRPr lang="en-US"/>
          </a:p>
        </p:txBody>
      </p:sp>
      <p:sp>
        <p:nvSpPr>
          <p:cNvPr id="8" name="Footer Placeholder 7">
            <a:extLst>
              <a:ext uri="{FF2B5EF4-FFF2-40B4-BE49-F238E27FC236}">
                <a16:creationId xmlns:a16="http://schemas.microsoft.com/office/drawing/2014/main" id="{09D1B34B-576E-F223-1B7C-D5ED7F4EFD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63B9D3-0988-5F2B-9814-ABA56A624AD8}"/>
              </a:ext>
            </a:extLst>
          </p:cNvPr>
          <p:cNvSpPr>
            <a:spLocks noGrp="1"/>
          </p:cNvSpPr>
          <p:nvPr>
            <p:ph type="sldNum" sz="quarter" idx="12"/>
          </p:nvPr>
        </p:nvSpPr>
        <p:spPr/>
        <p:txBody>
          <a:bodyPr/>
          <a:lstStyle/>
          <a:p>
            <a:fld id="{D1E03AE0-52AF-4860-9B0C-0B21E2F0F090}" type="slidenum">
              <a:rPr lang="en-US" smtClean="0"/>
              <a:t>‹#›</a:t>
            </a:fld>
            <a:endParaRPr lang="en-US"/>
          </a:p>
        </p:txBody>
      </p:sp>
    </p:spTree>
    <p:extLst>
      <p:ext uri="{BB962C8B-B14F-4D97-AF65-F5344CB8AC3E}">
        <p14:creationId xmlns:p14="http://schemas.microsoft.com/office/powerpoint/2010/main" val="7788795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3"/>
        <p:cNvGrpSpPr/>
        <p:nvPr/>
      </p:nvGrpSpPr>
      <p:grpSpPr>
        <a:xfrm>
          <a:off x="0" y="0"/>
          <a:ext cx="0" cy="0"/>
          <a:chOff x="0" y="0"/>
          <a:chExt cx="0" cy="0"/>
        </a:xfrm>
      </p:grpSpPr>
      <p:sp>
        <p:nvSpPr>
          <p:cNvPr id="44" name="Google Shape;44;p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336026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8"/>
        <p:cNvGrpSpPr/>
        <p:nvPr/>
      </p:nvGrpSpPr>
      <p:grpSpPr>
        <a:xfrm>
          <a:off x="0" y="0"/>
          <a:ext cx="0" cy="0"/>
          <a:chOff x="0" y="0"/>
          <a:chExt cx="0" cy="0"/>
        </a:xfrm>
      </p:grpSpPr>
      <p:sp>
        <p:nvSpPr>
          <p:cNvPr id="49" name="Google Shape;49;p9"/>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9"/>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1" name="Google Shape;51;p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669839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54"/>
        <p:cNvGrpSpPr/>
        <p:nvPr/>
      </p:nvGrpSpPr>
      <p:grpSpPr>
        <a:xfrm>
          <a:off x="0" y="0"/>
          <a:ext cx="0" cy="0"/>
          <a:chOff x="0" y="0"/>
          <a:chExt cx="0" cy="0"/>
        </a:xfrm>
      </p:grpSpPr>
      <p:sp>
        <p:nvSpPr>
          <p:cNvPr id="55" name="Google Shape;55;p10"/>
          <p:cNvSpPr txBox="1">
            <a:spLocks noGrp="1"/>
          </p:cNvSpPr>
          <p:nvPr>
            <p:ph type="ctrTitle"/>
          </p:nvPr>
        </p:nvSpPr>
        <p:spPr>
          <a:xfrm>
            <a:off x="1285985" y="904623"/>
            <a:ext cx="9620100" cy="696000"/>
          </a:xfrm>
          <a:prstGeom prst="rect">
            <a:avLst/>
          </a:prstGeom>
          <a:noFill/>
          <a:ln>
            <a:noFill/>
          </a:ln>
        </p:spPr>
        <p:txBody>
          <a:bodyPr spcFirstLastPara="1" wrap="square" lIns="0" tIns="0" rIns="0" bIns="0" anchor="ctr" anchorCtr="0">
            <a:spAutoFit/>
          </a:bodyPr>
          <a:lstStyle>
            <a:lvl1pPr lvl="0" algn="l">
              <a:lnSpc>
                <a:spcPct val="90000"/>
              </a:lnSpc>
              <a:spcBef>
                <a:spcPts val="0"/>
              </a:spcBef>
              <a:spcAft>
                <a:spcPts val="0"/>
              </a:spcAft>
              <a:buClr>
                <a:schemeClr val="dk1"/>
              </a:buClr>
              <a:buSzPts val="4400"/>
              <a:buFont typeface="Calibri"/>
              <a:buNone/>
              <a:defRPr b="0" i="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0"/>
          <p:cNvSpPr txBox="1">
            <a:spLocks noGrp="1"/>
          </p:cNvSpPr>
          <p:nvPr>
            <p:ph type="subTitle" idx="1"/>
          </p:nvPr>
        </p:nvSpPr>
        <p:spPr>
          <a:xfrm>
            <a:off x="1828800" y="3840480"/>
            <a:ext cx="8534400" cy="1714500"/>
          </a:xfrm>
          <a:prstGeom prst="rect">
            <a:avLst/>
          </a:prstGeom>
          <a:noFill/>
          <a:ln>
            <a:noFill/>
          </a:ln>
        </p:spPr>
        <p:txBody>
          <a:bodyPr spcFirstLastPara="1" wrap="square" lIns="0" tIns="0" rIns="0" bIns="0" anchor="t" anchorCtr="0">
            <a:spAutoFit/>
          </a:bodyPr>
          <a:lstStyle>
            <a:lvl1pPr lvl="0" algn="l">
              <a:lnSpc>
                <a:spcPct val="90000"/>
              </a:lnSpc>
              <a:spcBef>
                <a:spcPts val="1000"/>
              </a:spcBef>
              <a:spcAft>
                <a:spcPts val="0"/>
              </a:spcAft>
              <a:buClr>
                <a:schemeClr val="dk1"/>
              </a:buClr>
              <a:buSzPts val="2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57" name="Google Shape;57;p10"/>
          <p:cNvSpPr txBox="1">
            <a:spLocks noGrp="1"/>
          </p:cNvSpPr>
          <p:nvPr>
            <p:ph type="ftr" idx="11"/>
          </p:nvPr>
        </p:nvSpPr>
        <p:spPr>
          <a:xfrm>
            <a:off x="4038600" y="6356350"/>
            <a:ext cx="4114800" cy="365100"/>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0"/>
          <p:cNvSpPr txBox="1">
            <a:spLocks noGrp="1"/>
          </p:cNvSpPr>
          <p:nvPr>
            <p:ph type="dt" idx="10"/>
          </p:nvPr>
        </p:nvSpPr>
        <p:spPr>
          <a:xfrm>
            <a:off x="838200" y="6356350"/>
            <a:ext cx="2743200" cy="3651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0"/>
          <p:cNvSpPr txBox="1">
            <a:spLocks noGrp="1"/>
          </p:cNvSpPr>
          <p:nvPr>
            <p:ph type="sldNum" idx="12"/>
          </p:nvPr>
        </p:nvSpPr>
        <p:spPr>
          <a:xfrm>
            <a:off x="8610600" y="6356350"/>
            <a:ext cx="2743200" cy="365100"/>
          </a:xfrm>
          <a:prstGeom prst="rect">
            <a:avLst/>
          </a:prstGeom>
          <a:noFill/>
          <a:ln>
            <a:noFill/>
          </a:ln>
        </p:spPr>
        <p:txBody>
          <a:bodyPr spcFirstLastPara="1" wrap="square" lIns="0" tIns="0" rIns="0" bIns="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sz="1200">
              <a:latin typeface="Calibri"/>
              <a:ea typeface="Calibri"/>
              <a:cs typeface="Calibri"/>
              <a:sym typeface="Calibri"/>
            </a:endParaRPr>
          </a:p>
        </p:txBody>
      </p:sp>
    </p:spTree>
    <p:extLst>
      <p:ext uri="{BB962C8B-B14F-4D97-AF65-F5344CB8AC3E}">
        <p14:creationId xmlns:p14="http://schemas.microsoft.com/office/powerpoint/2010/main" val="15012715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60"/>
        <p:cNvGrpSpPr/>
        <p:nvPr/>
      </p:nvGrpSpPr>
      <p:grpSpPr>
        <a:xfrm>
          <a:off x="0" y="0"/>
          <a:ext cx="0" cy="0"/>
          <a:chOff x="0" y="0"/>
          <a:chExt cx="0" cy="0"/>
        </a:xfrm>
      </p:grpSpPr>
      <p:sp>
        <p:nvSpPr>
          <p:cNvPr id="61" name="Google Shape;61;p11"/>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11"/>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3" name="Google Shape;63;p11"/>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11"/>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5" name="Google Shape;65;p11"/>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1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1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155910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76"/>
        <p:cNvGrpSpPr/>
        <p:nvPr/>
      </p:nvGrpSpPr>
      <p:grpSpPr>
        <a:xfrm>
          <a:off x="0" y="0"/>
          <a:ext cx="0" cy="0"/>
          <a:chOff x="0" y="0"/>
          <a:chExt cx="0" cy="0"/>
        </a:xfrm>
      </p:grpSpPr>
      <p:sp>
        <p:nvSpPr>
          <p:cNvPr id="77" name="Google Shape;77;p13"/>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13"/>
          <p:cNvSpPr>
            <a:spLocks noGrp="1"/>
          </p:cNvSpPr>
          <p:nvPr>
            <p:ph type="pic" idx="2"/>
          </p:nvPr>
        </p:nvSpPr>
        <p:spPr>
          <a:xfrm>
            <a:off x="5183188" y="987425"/>
            <a:ext cx="6172200" cy="4873500"/>
          </a:xfrm>
          <a:prstGeom prst="rect">
            <a:avLst/>
          </a:prstGeom>
          <a:noFill/>
          <a:ln>
            <a:noFill/>
          </a:ln>
        </p:spPr>
      </p:sp>
      <p:sp>
        <p:nvSpPr>
          <p:cNvPr id="79" name="Google Shape;79;p13"/>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0" name="Google Shape;80;p1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691172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83"/>
        <p:cNvGrpSpPr/>
        <p:nvPr/>
      </p:nvGrpSpPr>
      <p:grpSpPr>
        <a:xfrm>
          <a:off x="0" y="0"/>
          <a:ext cx="0" cy="0"/>
          <a:chOff x="0" y="0"/>
          <a:chExt cx="0" cy="0"/>
        </a:xfrm>
      </p:grpSpPr>
      <p:sp>
        <p:nvSpPr>
          <p:cNvPr id="84" name="Google Shape;84;p1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14"/>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1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1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504001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9"/>
        <p:cNvGrpSpPr/>
        <p:nvPr/>
      </p:nvGrpSpPr>
      <p:grpSpPr>
        <a:xfrm>
          <a:off x="0" y="0"/>
          <a:ext cx="0" cy="0"/>
          <a:chOff x="0" y="0"/>
          <a:chExt cx="0" cy="0"/>
        </a:xfrm>
      </p:grpSpPr>
      <p:sp>
        <p:nvSpPr>
          <p:cNvPr id="90" name="Google Shape;90;p15"/>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p15"/>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1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1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02809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F05BC-9183-B928-DB16-6BFFB2A8EC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628643-4130-19A9-3C12-4576C5CF9418}"/>
              </a:ext>
            </a:extLst>
          </p:cNvPr>
          <p:cNvSpPr>
            <a:spLocks noGrp="1"/>
          </p:cNvSpPr>
          <p:nvPr>
            <p:ph type="dt" sz="half" idx="10"/>
          </p:nvPr>
        </p:nvSpPr>
        <p:spPr/>
        <p:txBody>
          <a:bodyPr/>
          <a:lstStyle/>
          <a:p>
            <a:fld id="{1A937EFD-BB2E-4AA1-BAB0-4A2FDC131191}" type="datetimeFigureOut">
              <a:rPr lang="en-US" smtClean="0"/>
              <a:t>11/6/2025</a:t>
            </a:fld>
            <a:endParaRPr lang="en-US"/>
          </a:p>
        </p:txBody>
      </p:sp>
      <p:sp>
        <p:nvSpPr>
          <p:cNvPr id="4" name="Footer Placeholder 3">
            <a:extLst>
              <a:ext uri="{FF2B5EF4-FFF2-40B4-BE49-F238E27FC236}">
                <a16:creationId xmlns:a16="http://schemas.microsoft.com/office/drawing/2014/main" id="{F248F99B-5062-5A59-B6F9-2B80A8C029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D505E6-A28E-CD27-E35E-A43305218174}"/>
              </a:ext>
            </a:extLst>
          </p:cNvPr>
          <p:cNvSpPr>
            <a:spLocks noGrp="1"/>
          </p:cNvSpPr>
          <p:nvPr>
            <p:ph type="sldNum" sz="quarter" idx="12"/>
          </p:nvPr>
        </p:nvSpPr>
        <p:spPr/>
        <p:txBody>
          <a:bodyPr/>
          <a:lstStyle/>
          <a:p>
            <a:fld id="{D1E03AE0-52AF-4860-9B0C-0B21E2F0F090}" type="slidenum">
              <a:rPr lang="en-US" smtClean="0"/>
              <a:t>‹#›</a:t>
            </a:fld>
            <a:endParaRPr lang="en-US"/>
          </a:p>
        </p:txBody>
      </p:sp>
    </p:spTree>
    <p:extLst>
      <p:ext uri="{BB962C8B-B14F-4D97-AF65-F5344CB8AC3E}">
        <p14:creationId xmlns:p14="http://schemas.microsoft.com/office/powerpoint/2010/main" val="4189678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B6468A-D0F7-5ECE-B7CF-15EA2C8B709A}"/>
              </a:ext>
            </a:extLst>
          </p:cNvPr>
          <p:cNvSpPr>
            <a:spLocks noGrp="1"/>
          </p:cNvSpPr>
          <p:nvPr>
            <p:ph type="dt" sz="half" idx="10"/>
          </p:nvPr>
        </p:nvSpPr>
        <p:spPr/>
        <p:txBody>
          <a:bodyPr/>
          <a:lstStyle/>
          <a:p>
            <a:fld id="{1A937EFD-BB2E-4AA1-BAB0-4A2FDC131191}" type="datetimeFigureOut">
              <a:rPr lang="en-US" smtClean="0"/>
              <a:t>11/6/2025</a:t>
            </a:fld>
            <a:endParaRPr lang="en-US"/>
          </a:p>
        </p:txBody>
      </p:sp>
      <p:sp>
        <p:nvSpPr>
          <p:cNvPr id="3" name="Footer Placeholder 2">
            <a:extLst>
              <a:ext uri="{FF2B5EF4-FFF2-40B4-BE49-F238E27FC236}">
                <a16:creationId xmlns:a16="http://schemas.microsoft.com/office/drawing/2014/main" id="{87377AEB-1128-F30B-48A4-B00F0922B6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EF91A18-233D-7F77-FC98-90F11ABD4029}"/>
              </a:ext>
            </a:extLst>
          </p:cNvPr>
          <p:cNvSpPr>
            <a:spLocks noGrp="1"/>
          </p:cNvSpPr>
          <p:nvPr>
            <p:ph type="sldNum" sz="quarter" idx="12"/>
          </p:nvPr>
        </p:nvSpPr>
        <p:spPr/>
        <p:txBody>
          <a:bodyPr/>
          <a:lstStyle/>
          <a:p>
            <a:fld id="{D1E03AE0-52AF-4860-9B0C-0B21E2F0F090}" type="slidenum">
              <a:rPr lang="en-US" smtClean="0"/>
              <a:t>‹#›</a:t>
            </a:fld>
            <a:endParaRPr lang="en-US"/>
          </a:p>
        </p:txBody>
      </p:sp>
    </p:spTree>
    <p:extLst>
      <p:ext uri="{BB962C8B-B14F-4D97-AF65-F5344CB8AC3E}">
        <p14:creationId xmlns:p14="http://schemas.microsoft.com/office/powerpoint/2010/main" val="1988220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4BB34-3BDE-7FE4-9AA7-557635EA93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318D8E1-D622-063F-BD55-16DCAE1668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416CE1-C815-519F-5EA9-A2FAB4D71C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17E311-D4C9-8366-7290-02AB7A340FD8}"/>
              </a:ext>
            </a:extLst>
          </p:cNvPr>
          <p:cNvSpPr>
            <a:spLocks noGrp="1"/>
          </p:cNvSpPr>
          <p:nvPr>
            <p:ph type="dt" sz="half" idx="10"/>
          </p:nvPr>
        </p:nvSpPr>
        <p:spPr/>
        <p:txBody>
          <a:bodyPr/>
          <a:lstStyle/>
          <a:p>
            <a:fld id="{1A937EFD-BB2E-4AA1-BAB0-4A2FDC131191}" type="datetimeFigureOut">
              <a:rPr lang="en-US" smtClean="0"/>
              <a:t>11/6/2025</a:t>
            </a:fld>
            <a:endParaRPr lang="en-US"/>
          </a:p>
        </p:txBody>
      </p:sp>
      <p:sp>
        <p:nvSpPr>
          <p:cNvPr id="6" name="Footer Placeholder 5">
            <a:extLst>
              <a:ext uri="{FF2B5EF4-FFF2-40B4-BE49-F238E27FC236}">
                <a16:creationId xmlns:a16="http://schemas.microsoft.com/office/drawing/2014/main" id="{604B7C35-A4FE-1B01-F0C0-205C60216B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B59C38-4CE8-EE56-779A-01B8AABBA2F1}"/>
              </a:ext>
            </a:extLst>
          </p:cNvPr>
          <p:cNvSpPr>
            <a:spLocks noGrp="1"/>
          </p:cNvSpPr>
          <p:nvPr>
            <p:ph type="sldNum" sz="quarter" idx="12"/>
          </p:nvPr>
        </p:nvSpPr>
        <p:spPr/>
        <p:txBody>
          <a:bodyPr/>
          <a:lstStyle/>
          <a:p>
            <a:fld id="{D1E03AE0-52AF-4860-9B0C-0B21E2F0F090}" type="slidenum">
              <a:rPr lang="en-US" smtClean="0"/>
              <a:t>‹#›</a:t>
            </a:fld>
            <a:endParaRPr lang="en-US"/>
          </a:p>
        </p:txBody>
      </p:sp>
    </p:spTree>
    <p:extLst>
      <p:ext uri="{BB962C8B-B14F-4D97-AF65-F5344CB8AC3E}">
        <p14:creationId xmlns:p14="http://schemas.microsoft.com/office/powerpoint/2010/main" val="39355191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7857A-738B-A4E4-4CB8-9992484B08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7164C58-6B25-0100-5EC9-B0DDC89013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AE449D6-C860-2898-5CB8-3589E1729E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69342D-8819-7246-F8F1-8E6CF5BC19E9}"/>
              </a:ext>
            </a:extLst>
          </p:cNvPr>
          <p:cNvSpPr>
            <a:spLocks noGrp="1"/>
          </p:cNvSpPr>
          <p:nvPr>
            <p:ph type="dt" sz="half" idx="10"/>
          </p:nvPr>
        </p:nvSpPr>
        <p:spPr/>
        <p:txBody>
          <a:bodyPr/>
          <a:lstStyle/>
          <a:p>
            <a:fld id="{1A937EFD-BB2E-4AA1-BAB0-4A2FDC131191}" type="datetimeFigureOut">
              <a:rPr lang="en-US" smtClean="0"/>
              <a:t>11/6/2025</a:t>
            </a:fld>
            <a:endParaRPr lang="en-US"/>
          </a:p>
        </p:txBody>
      </p:sp>
      <p:sp>
        <p:nvSpPr>
          <p:cNvPr id="6" name="Footer Placeholder 5">
            <a:extLst>
              <a:ext uri="{FF2B5EF4-FFF2-40B4-BE49-F238E27FC236}">
                <a16:creationId xmlns:a16="http://schemas.microsoft.com/office/drawing/2014/main" id="{3C03656C-2CB3-F042-9F76-A753DC99F4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9A3D3E-EA0E-95BC-EE91-D3B3ADE645C1}"/>
              </a:ext>
            </a:extLst>
          </p:cNvPr>
          <p:cNvSpPr>
            <a:spLocks noGrp="1"/>
          </p:cNvSpPr>
          <p:nvPr>
            <p:ph type="sldNum" sz="quarter" idx="12"/>
          </p:nvPr>
        </p:nvSpPr>
        <p:spPr/>
        <p:txBody>
          <a:bodyPr/>
          <a:lstStyle/>
          <a:p>
            <a:fld id="{D1E03AE0-52AF-4860-9B0C-0B21E2F0F090}" type="slidenum">
              <a:rPr lang="en-US" smtClean="0"/>
              <a:t>‹#›</a:t>
            </a:fld>
            <a:endParaRPr lang="en-US"/>
          </a:p>
        </p:txBody>
      </p:sp>
    </p:spTree>
    <p:extLst>
      <p:ext uri="{BB962C8B-B14F-4D97-AF65-F5344CB8AC3E}">
        <p14:creationId xmlns:p14="http://schemas.microsoft.com/office/powerpoint/2010/main" val="3276388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5910D8-0856-6532-45FC-E56C66D982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0D83D9-5BA9-4BDC-0943-077B3A7575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8C22DA-C792-5B36-C304-6C3F9CDF7A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A937EFD-BB2E-4AA1-BAB0-4A2FDC131191}" type="datetimeFigureOut">
              <a:rPr lang="en-US" smtClean="0"/>
              <a:t>11/6/2025</a:t>
            </a:fld>
            <a:endParaRPr lang="en-US"/>
          </a:p>
        </p:txBody>
      </p:sp>
      <p:sp>
        <p:nvSpPr>
          <p:cNvPr id="5" name="Footer Placeholder 4">
            <a:extLst>
              <a:ext uri="{FF2B5EF4-FFF2-40B4-BE49-F238E27FC236}">
                <a16:creationId xmlns:a16="http://schemas.microsoft.com/office/drawing/2014/main" id="{FAE89F04-512E-EC2C-0A6C-949DF3CE9C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CA76B85-39F4-1743-E697-719072DD91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1E03AE0-52AF-4860-9B0C-0B21E2F0F090}" type="slidenum">
              <a:rPr lang="en-US" smtClean="0"/>
              <a:t>‹#›</a:t>
            </a:fld>
            <a:endParaRPr lang="en-US"/>
          </a:p>
        </p:txBody>
      </p:sp>
    </p:spTree>
    <p:extLst>
      <p:ext uri="{BB962C8B-B14F-4D97-AF65-F5344CB8AC3E}">
        <p14:creationId xmlns:p14="http://schemas.microsoft.com/office/powerpoint/2010/main" val="17578973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23E36E-C522-4EDE-9827-23E23BF935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89116BD-8B17-4EDC-A8B3-006CD59B8E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3E064C-19D0-4CCC-98ED-305E04AAAA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6BA5E3-C398-4DD2-8338-7C810E499AA7}" type="datetimeFigureOut">
              <a:rPr lang="en-US" smtClean="0"/>
              <a:t>11/6/2025</a:t>
            </a:fld>
            <a:endParaRPr lang="en-US"/>
          </a:p>
        </p:txBody>
      </p:sp>
      <p:sp>
        <p:nvSpPr>
          <p:cNvPr id="5" name="Footer Placeholder 4">
            <a:extLst>
              <a:ext uri="{FF2B5EF4-FFF2-40B4-BE49-F238E27FC236}">
                <a16:creationId xmlns:a16="http://schemas.microsoft.com/office/drawing/2014/main" id="{8E18F11A-2C07-4FEE-8107-AAC739C337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5C76E7-1F48-4231-889A-B53557F9C6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ACF08B-91B8-4271-9A57-FE7263DC4CC7}" type="slidenum">
              <a:rPr lang="en-US" smtClean="0"/>
              <a:t>‹#›</a:t>
            </a:fld>
            <a:endParaRPr lang="en-US"/>
          </a:p>
        </p:txBody>
      </p:sp>
    </p:spTree>
    <p:extLst>
      <p:ext uri="{BB962C8B-B14F-4D97-AF65-F5344CB8AC3E}">
        <p14:creationId xmlns:p14="http://schemas.microsoft.com/office/powerpoint/2010/main" val="12041848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786BA5E3-C398-4DD2-8338-7C810E499AA7}" type="datetimeFigureOut">
              <a:rPr lang="en-US" smtClean="0"/>
              <a:t>11/6/2025</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31ACF08B-91B8-4271-9A57-FE7263DC4CC7}"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08051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26A80B-0F14-E342-D8E5-D3E682AFFC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F20BAF-57A5-D83F-B497-97FDE64EC1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B931D0-DD25-2023-FD53-401203232A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E094DDA-6D05-4C85-BE8B-90A291A1CAB1}" type="datetimeFigureOut">
              <a:rPr lang="en-US" smtClean="0"/>
              <a:t>11/6/2025</a:t>
            </a:fld>
            <a:endParaRPr lang="en-US"/>
          </a:p>
        </p:txBody>
      </p:sp>
      <p:sp>
        <p:nvSpPr>
          <p:cNvPr id="5" name="Footer Placeholder 4">
            <a:extLst>
              <a:ext uri="{FF2B5EF4-FFF2-40B4-BE49-F238E27FC236}">
                <a16:creationId xmlns:a16="http://schemas.microsoft.com/office/drawing/2014/main" id="{712AA2BF-AB48-80C6-D7EB-0D1733A7A3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537462F-4460-B7B5-C38D-303F1C59C9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6862663-2660-470E-81FE-6F347A11B03C}" type="slidenum">
              <a:rPr lang="en-US" smtClean="0"/>
              <a:t>‹#›</a:t>
            </a:fld>
            <a:endParaRPr lang="en-US"/>
          </a:p>
        </p:txBody>
      </p:sp>
    </p:spTree>
    <p:extLst>
      <p:ext uri="{BB962C8B-B14F-4D97-AF65-F5344CB8AC3E}">
        <p14:creationId xmlns:p14="http://schemas.microsoft.com/office/powerpoint/2010/main" val="201541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b="0" i="0" u="none" strike="noStrike" cap="none">
                <a:solidFill>
                  <a:srgbClr val="888888"/>
                </a:solidFill>
                <a:latin typeface="Calibri"/>
                <a:ea typeface="Calibri"/>
                <a:cs typeface="Calibri"/>
                <a:sym typeface="Calibri"/>
              </a:defRPr>
            </a:lvl1pPr>
            <a:lvl2pPr marL="0" marR="0" lvl="1" indent="0" algn="r">
              <a:spcBef>
                <a:spcPts val="0"/>
              </a:spcBef>
              <a:buNone/>
              <a:defRPr sz="1200" b="0" i="0" u="none" strike="noStrike" cap="none">
                <a:solidFill>
                  <a:srgbClr val="888888"/>
                </a:solidFill>
                <a:latin typeface="Calibri"/>
                <a:ea typeface="Calibri"/>
                <a:cs typeface="Calibri"/>
                <a:sym typeface="Calibri"/>
              </a:defRPr>
            </a:lvl2pPr>
            <a:lvl3pPr marL="0" marR="0" lvl="2" indent="0" algn="r">
              <a:spcBef>
                <a:spcPts val="0"/>
              </a:spcBef>
              <a:buNone/>
              <a:defRPr sz="1200" b="0" i="0" u="none" strike="noStrike" cap="none">
                <a:solidFill>
                  <a:srgbClr val="888888"/>
                </a:solidFill>
                <a:latin typeface="Calibri"/>
                <a:ea typeface="Calibri"/>
                <a:cs typeface="Calibri"/>
                <a:sym typeface="Calibri"/>
              </a:defRPr>
            </a:lvl3pPr>
            <a:lvl4pPr marL="0" marR="0" lvl="3" indent="0" algn="r">
              <a:spcBef>
                <a:spcPts val="0"/>
              </a:spcBef>
              <a:buNone/>
              <a:defRPr sz="1200" b="0" i="0" u="none" strike="noStrike" cap="none">
                <a:solidFill>
                  <a:srgbClr val="888888"/>
                </a:solidFill>
                <a:latin typeface="Calibri"/>
                <a:ea typeface="Calibri"/>
                <a:cs typeface="Calibri"/>
                <a:sym typeface="Calibri"/>
              </a:defRPr>
            </a:lvl4pPr>
            <a:lvl5pPr marL="0" marR="0" lvl="4" indent="0" algn="r">
              <a:spcBef>
                <a:spcPts val="0"/>
              </a:spcBef>
              <a:buNone/>
              <a:defRPr sz="1200" b="0" i="0" u="none" strike="noStrike" cap="none">
                <a:solidFill>
                  <a:srgbClr val="888888"/>
                </a:solidFill>
                <a:latin typeface="Calibri"/>
                <a:ea typeface="Calibri"/>
                <a:cs typeface="Calibri"/>
                <a:sym typeface="Calibri"/>
              </a:defRPr>
            </a:lvl5pPr>
            <a:lvl6pPr marL="0" marR="0" lvl="5" indent="0" algn="r">
              <a:spcBef>
                <a:spcPts val="0"/>
              </a:spcBef>
              <a:buNone/>
              <a:defRPr sz="1200" b="0" i="0" u="none" strike="noStrike" cap="none">
                <a:solidFill>
                  <a:srgbClr val="888888"/>
                </a:solidFill>
                <a:latin typeface="Calibri"/>
                <a:ea typeface="Calibri"/>
                <a:cs typeface="Calibri"/>
                <a:sym typeface="Calibri"/>
              </a:defRPr>
            </a:lvl6pPr>
            <a:lvl7pPr marL="0" marR="0" lvl="6" indent="0" algn="r">
              <a:spcBef>
                <a:spcPts val="0"/>
              </a:spcBef>
              <a:buNone/>
              <a:defRPr sz="1200" b="0" i="0" u="none" strike="noStrike" cap="none">
                <a:solidFill>
                  <a:srgbClr val="888888"/>
                </a:solidFill>
                <a:latin typeface="Calibri"/>
                <a:ea typeface="Calibri"/>
                <a:cs typeface="Calibri"/>
                <a:sym typeface="Calibri"/>
              </a:defRPr>
            </a:lvl7pPr>
            <a:lvl8pPr marL="0" marR="0" lvl="7" indent="0" algn="r">
              <a:spcBef>
                <a:spcPts val="0"/>
              </a:spcBef>
              <a:buNone/>
              <a:defRPr sz="1200" b="0" i="0" u="none" strike="noStrike" cap="none">
                <a:solidFill>
                  <a:srgbClr val="888888"/>
                </a:solidFill>
                <a:latin typeface="Calibri"/>
                <a:ea typeface="Calibri"/>
                <a:cs typeface="Calibri"/>
                <a:sym typeface="Calibri"/>
              </a:defRPr>
            </a:lvl8pPr>
            <a:lvl9pPr marL="0" marR="0" lvl="8" indent="0" algn="r">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4024338"/>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7.xml"/></Relationships>
</file>

<file path=ppt/slides/_rels/slide101.xml.rels><?xml version="1.0" encoding="UTF-8" standalone="yes"?>
<Relationships xmlns="http://schemas.openxmlformats.org/package/2006/relationships"><Relationship Id="rId2" Type="http://schemas.openxmlformats.org/officeDocument/2006/relationships/image" Target="../media/image270.png"/><Relationship Id="rId1" Type="http://schemas.openxmlformats.org/officeDocument/2006/relationships/slideLayout" Target="../slideLayouts/slideLayout47.xml"/></Relationships>
</file>

<file path=ppt/slides/_rels/slide102.xml.rels><?xml version="1.0" encoding="UTF-8" standalone="yes"?>
<Relationships xmlns="http://schemas.openxmlformats.org/package/2006/relationships"><Relationship Id="rId3" Type="http://schemas.openxmlformats.org/officeDocument/2006/relationships/hyperlink" Target="mailto:buistc@ohsu.edu" TargetMode="External"/><Relationship Id="rId2" Type="http://schemas.openxmlformats.org/officeDocument/2006/relationships/notesSlide" Target="../notesSlides/notesSlide84.xml"/><Relationship Id="rId1" Type="http://schemas.openxmlformats.org/officeDocument/2006/relationships/slideLayout" Target="../slideLayouts/slideLayout47.xml"/><Relationship Id="rId5" Type="http://schemas.openxmlformats.org/officeDocument/2006/relationships/image" Target="../media/image272.jpeg"/><Relationship Id="rId4" Type="http://schemas.openxmlformats.org/officeDocument/2006/relationships/image" Target="../media/image271.pn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7.xml"/></Relationships>
</file>

<file path=ppt/slides/_rels/slide105.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notesSlide" Target="../notesSlides/notesSlide87.xml"/><Relationship Id="rId1" Type="http://schemas.openxmlformats.org/officeDocument/2006/relationships/slideLayout" Target="../slideLayouts/slideLayout46.xml"/></Relationships>
</file>

<file path=ppt/slides/_rels/slide106.xml.rels><?xml version="1.0" encoding="UTF-8" standalone="yes"?>
<Relationships xmlns="http://schemas.openxmlformats.org/package/2006/relationships"><Relationship Id="rId2" Type="http://schemas.openxmlformats.org/officeDocument/2006/relationships/image" Target="../media/image274.png"/><Relationship Id="rId1" Type="http://schemas.openxmlformats.org/officeDocument/2006/relationships/slideLayout" Target="../slideLayouts/slideLayout47.xml"/></Relationships>
</file>

<file path=ppt/slides/_rels/slide107.xml.rels><?xml version="1.0" encoding="UTF-8" standalone="yes"?>
<Relationships xmlns="http://schemas.openxmlformats.org/package/2006/relationships"><Relationship Id="rId2" Type="http://schemas.openxmlformats.org/officeDocument/2006/relationships/image" Target="../media/image275.png"/><Relationship Id="rId1" Type="http://schemas.openxmlformats.org/officeDocument/2006/relationships/slideLayout" Target="../slideLayouts/slideLayout47.xml"/></Relationships>
</file>

<file path=ppt/slides/_rels/slide108.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notesSlide" Target="../notesSlides/notesSlide88.xml"/><Relationship Id="rId1" Type="http://schemas.openxmlformats.org/officeDocument/2006/relationships/slideLayout" Target="../slideLayouts/slideLayout47.xml"/></Relationships>
</file>

<file path=ppt/slides/_rels/slide109.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notesSlide" Target="../notesSlides/notesSlide89.xml"/><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png"/><Relationship Id="rId18" Type="http://schemas.openxmlformats.org/officeDocument/2006/relationships/image" Target="../media/image28.jpeg"/><Relationship Id="rId3" Type="http://schemas.openxmlformats.org/officeDocument/2006/relationships/image" Target="../media/image12.png"/><Relationship Id="rId21" Type="http://schemas.openxmlformats.org/officeDocument/2006/relationships/image" Target="../media/image31.png"/><Relationship Id="rId7" Type="http://schemas.openxmlformats.org/officeDocument/2006/relationships/image" Target="../media/image17.jpeg"/><Relationship Id="rId12" Type="http://schemas.openxmlformats.org/officeDocument/2006/relationships/image" Target="../media/image22.jpeg"/><Relationship Id="rId17" Type="http://schemas.openxmlformats.org/officeDocument/2006/relationships/image" Target="../media/image27.jpeg"/><Relationship Id="rId2" Type="http://schemas.openxmlformats.org/officeDocument/2006/relationships/notesSlide" Target="../notesSlides/notesSlide3.xml"/><Relationship Id="rId16" Type="http://schemas.openxmlformats.org/officeDocument/2006/relationships/image" Target="../media/image26.png"/><Relationship Id="rId20"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jpeg"/><Relationship Id="rId10" Type="http://schemas.openxmlformats.org/officeDocument/2006/relationships/image" Target="../media/image20.png"/><Relationship Id="rId19" Type="http://schemas.openxmlformats.org/officeDocument/2006/relationships/image" Target="../media/image29.jpeg"/><Relationship Id="rId4" Type="http://schemas.openxmlformats.org/officeDocument/2006/relationships/image" Target="../media/image13.svg"/><Relationship Id="rId9" Type="http://schemas.openxmlformats.org/officeDocument/2006/relationships/image" Target="../media/image19.png"/><Relationship Id="rId14" Type="http://schemas.openxmlformats.org/officeDocument/2006/relationships/image" Target="../media/image24.jpeg"/></Relationships>
</file>

<file path=ppt/slides/_rels/slide110.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image" Target="../media/image278.png"/><Relationship Id="rId1" Type="http://schemas.openxmlformats.org/officeDocument/2006/relationships/slideLayout" Target="../slideLayouts/slideLayout12.xml"/><Relationship Id="rId4" Type="http://schemas.openxmlformats.org/officeDocument/2006/relationships/image" Target="../media/image280.jpg"/></Relationships>
</file>

<file path=ppt/slides/_rels/slide1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3.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image" Target="../media/image289.png"/><Relationship Id="rId1" Type="http://schemas.openxmlformats.org/officeDocument/2006/relationships/slideLayout" Target="../slideLayouts/slideLayout29.xml"/></Relationships>
</file>

<file path=ppt/slides/_rels/slide114.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image" Target="../media/image291.png"/><Relationship Id="rId1" Type="http://schemas.openxmlformats.org/officeDocument/2006/relationships/slideLayout" Target="../slideLayouts/slideLayout29.xml"/></Relationships>
</file>

<file path=ppt/slides/_rels/slide1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6.xml.rels><?xml version="1.0" encoding="UTF-8" standalone="yes"?>
<Relationships xmlns="http://schemas.openxmlformats.org/package/2006/relationships"><Relationship Id="rId3" Type="http://schemas.openxmlformats.org/officeDocument/2006/relationships/hyperlink" Target="https://medium.com/@markbrouwer/contemplation-silence-and-meditation-are-christian-practices-and-are-the-need-of-the-hour-1d0fc0354149" TargetMode="External"/><Relationship Id="rId2" Type="http://schemas.openxmlformats.org/officeDocument/2006/relationships/image" Target="../media/image301.jpeg"/><Relationship Id="rId1" Type="http://schemas.openxmlformats.org/officeDocument/2006/relationships/slideLayout" Target="../slideLayouts/slideLayout29.xml"/></Relationships>
</file>

<file path=ppt/slides/_rels/slide117.xml.rels><?xml version="1.0" encoding="UTF-8" standalone="yes"?>
<Relationships xmlns="http://schemas.openxmlformats.org/package/2006/relationships"><Relationship Id="rId3" Type="http://schemas.openxmlformats.org/officeDocument/2006/relationships/hyperlink" Target="https://www.griefrecoverymethod.com/blog/2017/01/defining-grief-everyone-responds-differently" TargetMode="External"/><Relationship Id="rId2" Type="http://schemas.openxmlformats.org/officeDocument/2006/relationships/image" Target="../media/image302.jpg"/><Relationship Id="rId1" Type="http://schemas.openxmlformats.org/officeDocument/2006/relationships/slideLayout" Target="../slideLayouts/slideLayout29.xml"/></Relationships>
</file>

<file path=ppt/slides/_rels/slide118.xml.rels><?xml version="1.0" encoding="UTF-8" standalone="yes"?>
<Relationships xmlns="http://schemas.openxmlformats.org/package/2006/relationships"><Relationship Id="rId3" Type="http://schemas.openxmlformats.org/officeDocument/2006/relationships/hyperlink" Target="https://www.womensordination.org/blog/2021/03/09/contemplating-contemplation/" TargetMode="External"/><Relationship Id="rId2" Type="http://schemas.openxmlformats.org/officeDocument/2006/relationships/image" Target="../media/image303.jpg"/><Relationship Id="rId1" Type="http://schemas.openxmlformats.org/officeDocument/2006/relationships/slideLayout" Target="../slideLayouts/slideLayout29.xml"/></Relationships>
</file>

<file path=ppt/slides/_rels/slide119.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notesSlide" Target="../notesSlides/notesSlide90.xml"/><Relationship Id="rId1" Type="http://schemas.openxmlformats.org/officeDocument/2006/relationships/slideLayout" Target="../slideLayouts/slideLayout34.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2.png"/><Relationship Id="rId7"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10" Type="http://schemas.openxmlformats.org/officeDocument/2006/relationships/image" Target="../media/image13.svg"/><Relationship Id="rId4" Type="http://schemas.openxmlformats.org/officeDocument/2006/relationships/image" Target="../media/image33.png"/><Relationship Id="rId9" Type="http://schemas.openxmlformats.org/officeDocument/2006/relationships/image" Target="../media/image12.png"/></Relationships>
</file>

<file path=ppt/slides/_rels/slide12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1.xml"/><Relationship Id="rId1" Type="http://schemas.openxmlformats.org/officeDocument/2006/relationships/slideLayout" Target="../slideLayouts/slideLayout4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2.xml"/><Relationship Id="rId1" Type="http://schemas.openxmlformats.org/officeDocument/2006/relationships/slideLayout" Target="../slideLayouts/slideLayout4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3.xml"/><Relationship Id="rId1" Type="http://schemas.openxmlformats.org/officeDocument/2006/relationships/slideLayout" Target="../slideLayouts/slideLayout4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45.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45.xml"/></Relationships>
</file>

<file path=ppt/slides/_rels/slide125.xml.rels><?xml version="1.0" encoding="UTF-8" standalone="yes"?>
<Relationships xmlns="http://schemas.openxmlformats.org/package/2006/relationships"><Relationship Id="rId8" Type="http://schemas.openxmlformats.org/officeDocument/2006/relationships/image" Target="../media/image311.png"/><Relationship Id="rId13" Type="http://schemas.openxmlformats.org/officeDocument/2006/relationships/image" Target="../media/image316.svg"/><Relationship Id="rId3" Type="http://schemas.openxmlformats.org/officeDocument/2006/relationships/image" Target="../media/image306.svg"/><Relationship Id="rId7" Type="http://schemas.openxmlformats.org/officeDocument/2006/relationships/image" Target="../media/image310.svg"/><Relationship Id="rId12" Type="http://schemas.openxmlformats.org/officeDocument/2006/relationships/image" Target="../media/image315.png"/><Relationship Id="rId2" Type="http://schemas.openxmlformats.org/officeDocument/2006/relationships/image" Target="../media/image305.png"/><Relationship Id="rId1" Type="http://schemas.openxmlformats.org/officeDocument/2006/relationships/slideLayout" Target="../slideLayouts/slideLayout45.xml"/><Relationship Id="rId6" Type="http://schemas.openxmlformats.org/officeDocument/2006/relationships/image" Target="../media/image309.png"/><Relationship Id="rId11" Type="http://schemas.openxmlformats.org/officeDocument/2006/relationships/image" Target="../media/image314.svg"/><Relationship Id="rId5" Type="http://schemas.openxmlformats.org/officeDocument/2006/relationships/image" Target="../media/image308.svg"/><Relationship Id="rId10" Type="http://schemas.openxmlformats.org/officeDocument/2006/relationships/image" Target="../media/image313.png"/><Relationship Id="rId4" Type="http://schemas.openxmlformats.org/officeDocument/2006/relationships/image" Target="../media/image307.png"/><Relationship Id="rId9" Type="http://schemas.openxmlformats.org/officeDocument/2006/relationships/image" Target="../media/image312.svg"/></Relationships>
</file>

<file path=ppt/slides/_rels/slide126.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notesSlide" Target="../notesSlides/notesSlide96.xml"/><Relationship Id="rId1" Type="http://schemas.openxmlformats.org/officeDocument/2006/relationships/slideLayout" Target="../slideLayouts/slideLayout45.xml"/><Relationship Id="rId5" Type="http://schemas.openxmlformats.org/officeDocument/2006/relationships/image" Target="../media/image319.svg"/><Relationship Id="rId4" Type="http://schemas.openxmlformats.org/officeDocument/2006/relationships/image" Target="../media/image318.svg"/></Relationships>
</file>

<file path=ppt/slides/_rels/slide12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97.xml"/><Relationship Id="rId1" Type="http://schemas.openxmlformats.org/officeDocument/2006/relationships/slideLayout" Target="../slideLayouts/slideLayout4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43.png"/><Relationship Id="rId5" Type="http://schemas.openxmlformats.org/officeDocument/2006/relationships/image" Target="../media/image39.png"/><Relationship Id="rId10" Type="http://schemas.openxmlformats.org/officeDocument/2006/relationships/image" Target="../media/image13.svg"/><Relationship Id="rId4" Type="http://schemas.openxmlformats.org/officeDocument/2006/relationships/image" Target="../media/image38.png"/><Relationship Id="rId9" Type="http://schemas.openxmlformats.org/officeDocument/2006/relationships/image" Target="../media/image12.pn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45.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45.xml"/></Relationships>
</file>

<file path=ppt/slides/_rels/slide132.xml.rels><?xml version="1.0" encoding="UTF-8" standalone="yes"?>
<Relationships xmlns="http://schemas.openxmlformats.org/package/2006/relationships"><Relationship Id="rId2" Type="http://schemas.openxmlformats.org/officeDocument/2006/relationships/image" Target="../media/image3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18" Type="http://schemas.openxmlformats.org/officeDocument/2006/relationships/image" Target="../media/image57.svg"/><Relationship Id="rId3" Type="http://schemas.openxmlformats.org/officeDocument/2006/relationships/image" Target="../media/image12.png"/><Relationship Id="rId21" Type="http://schemas.openxmlformats.org/officeDocument/2006/relationships/image" Target="../media/image38.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 Type="http://schemas.openxmlformats.org/officeDocument/2006/relationships/notesSlide" Target="../notesSlides/notesSlide6.xml"/><Relationship Id="rId16" Type="http://schemas.openxmlformats.org/officeDocument/2006/relationships/image" Target="../media/image55.svg"/><Relationship Id="rId20" Type="http://schemas.openxmlformats.org/officeDocument/2006/relationships/image" Target="../media/image59.sv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png"/><Relationship Id="rId19" Type="http://schemas.openxmlformats.org/officeDocument/2006/relationships/image" Target="../media/image58.png"/><Relationship Id="rId4" Type="http://schemas.openxmlformats.org/officeDocument/2006/relationships/image" Target="../media/image13.svg"/><Relationship Id="rId9" Type="http://schemas.openxmlformats.org/officeDocument/2006/relationships/image" Target="../media/image48.png"/><Relationship Id="rId14" Type="http://schemas.openxmlformats.org/officeDocument/2006/relationships/image" Target="../media/image53.svg"/><Relationship Id="rId22" Type="http://schemas.openxmlformats.org/officeDocument/2006/relationships/image" Target="../media/image60.png"/></Relationships>
</file>

<file path=ppt/slides/_rels/slide15.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5" Type="http://schemas.openxmlformats.org/officeDocument/2006/relationships/image" Target="../media/image38.png"/><Relationship Id="rId10" Type="http://schemas.openxmlformats.org/officeDocument/2006/relationships/image" Target="../media/image68.png"/><Relationship Id="rId4" Type="http://schemas.openxmlformats.org/officeDocument/2006/relationships/image" Target="../media/image62.svg"/><Relationship Id="rId9" Type="http://schemas.openxmlformats.org/officeDocument/2006/relationships/image" Target="../media/image67.png"/><Relationship Id="rId14" Type="http://schemas.openxmlformats.org/officeDocument/2006/relationships/image" Target="../media/image72.png"/></Relationships>
</file>

<file path=ppt/slides/_rels/slide16.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1.png"/><Relationship Id="rId7" Type="http://schemas.openxmlformats.org/officeDocument/2006/relationships/image" Target="../media/image7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svg"/></Relationships>
</file>

<file path=ppt/slides/_rels/slide17.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72.png"/><Relationship Id="rId3" Type="http://schemas.openxmlformats.org/officeDocument/2006/relationships/image" Target="../media/image61.png"/><Relationship Id="rId7" Type="http://schemas.openxmlformats.org/officeDocument/2006/relationships/image" Target="../media/image77.png"/><Relationship Id="rId12" Type="http://schemas.openxmlformats.org/officeDocument/2006/relationships/image" Target="../media/image8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5" Type="http://schemas.openxmlformats.org/officeDocument/2006/relationships/image" Target="../media/image84.png"/><Relationship Id="rId10" Type="http://schemas.openxmlformats.org/officeDocument/2006/relationships/image" Target="../media/image80.png"/><Relationship Id="rId4" Type="http://schemas.openxmlformats.org/officeDocument/2006/relationships/image" Target="../media/image62.svg"/><Relationship Id="rId9" Type="http://schemas.openxmlformats.org/officeDocument/2006/relationships/image" Target="../media/image79.png"/><Relationship Id="rId14" Type="http://schemas.openxmlformats.org/officeDocument/2006/relationships/image" Target="../media/image83.png"/></Relationships>
</file>

<file path=ppt/slides/_rels/slide18.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61.png"/><Relationship Id="rId7" Type="http://schemas.openxmlformats.org/officeDocument/2006/relationships/image" Target="../media/image87.png"/><Relationship Id="rId12" Type="http://schemas.openxmlformats.org/officeDocument/2006/relationships/image" Target="../media/image9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62.svg"/><Relationship Id="rId9" Type="http://schemas.openxmlformats.org/officeDocument/2006/relationships/image" Target="../media/image89.png"/></Relationships>
</file>

<file path=ppt/slides/_rels/slide19.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93.png"/><Relationship Id="rId7"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 Id="rId9" Type="http://schemas.openxmlformats.org/officeDocument/2006/relationships/image" Target="../media/image9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103.sv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01.svg"/><Relationship Id="rId5" Type="http://schemas.openxmlformats.org/officeDocument/2006/relationships/image" Target="../media/image100.png"/><Relationship Id="rId4" Type="http://schemas.openxmlformats.org/officeDocument/2006/relationships/image" Target="../media/image99.svg"/></Relationships>
</file>

<file path=ppt/slides/_rels/slide2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05.svg"/></Relationships>
</file>

<file path=ppt/slides/_rels/slide2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svg"/></Relationships>
</file>

<file path=ppt/slides/_rels/slide2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11.svg"/></Relationships>
</file>

<file path=ppt/slides/_rels/slide2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12.png"/><Relationship Id="rId4" Type="http://schemas.openxmlformats.org/officeDocument/2006/relationships/image" Target="../media/image111.svg"/></Relationships>
</file>

<file path=ppt/slides/_rels/slide2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svg"/></Relationships>
</file>

<file path=ppt/slides/_rels/slide26.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png"/><Relationship Id="rId7" Type="http://schemas.openxmlformats.org/officeDocument/2006/relationships/image" Target="../media/image121.png"/><Relationship Id="rId12" Type="http://schemas.openxmlformats.org/officeDocument/2006/relationships/image" Target="../media/image126.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20.jpeg"/><Relationship Id="rId11" Type="http://schemas.openxmlformats.org/officeDocument/2006/relationships/image" Target="../media/image125.png"/><Relationship Id="rId5" Type="http://schemas.openxmlformats.org/officeDocument/2006/relationships/image" Target="../media/image119.png"/><Relationship Id="rId10" Type="http://schemas.openxmlformats.org/officeDocument/2006/relationships/image" Target="../media/image124.png"/><Relationship Id="rId4" Type="http://schemas.openxmlformats.org/officeDocument/2006/relationships/image" Target="../media/image118.svg"/><Relationship Id="rId9" Type="http://schemas.openxmlformats.org/officeDocument/2006/relationships/image" Target="../media/image123.svg"/></Relationships>
</file>

<file path=ppt/slides/_rels/slide27.xml.rels><?xml version="1.0" encoding="UTF-8" standalone="yes"?>
<Relationships xmlns="http://schemas.openxmlformats.org/package/2006/relationships"><Relationship Id="rId3" Type="http://schemas.openxmlformats.org/officeDocument/2006/relationships/image" Target="../media/image127.png"/><Relationship Id="rId7" Type="http://schemas.openxmlformats.org/officeDocument/2006/relationships/image" Target="../media/image129.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18.svg"/><Relationship Id="rId5" Type="http://schemas.openxmlformats.org/officeDocument/2006/relationships/image" Target="../media/image117.png"/><Relationship Id="rId4" Type="http://schemas.openxmlformats.org/officeDocument/2006/relationships/image" Target="../media/image128.jpeg"/></Relationships>
</file>

<file path=ppt/slides/_rels/slide28.xml.rels><?xml version="1.0" encoding="UTF-8" standalone="yes"?>
<Relationships xmlns="http://schemas.openxmlformats.org/package/2006/relationships"><Relationship Id="rId8" Type="http://schemas.openxmlformats.org/officeDocument/2006/relationships/image" Target="../media/image118.svg"/><Relationship Id="rId3" Type="http://schemas.openxmlformats.org/officeDocument/2006/relationships/image" Target="../media/image130.png"/><Relationship Id="rId7" Type="http://schemas.openxmlformats.org/officeDocument/2006/relationships/image" Target="../media/image117.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 Id="rId9" Type="http://schemas.openxmlformats.org/officeDocument/2006/relationships/image" Target="../media/image23.png"/></Relationships>
</file>

<file path=ppt/slides/_rels/slide29.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 Id="rId9" Type="http://schemas.openxmlformats.org/officeDocument/2006/relationships/image" Target="../media/image118.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39.png"/><Relationship Id="rId7" Type="http://schemas.openxmlformats.org/officeDocument/2006/relationships/image" Target="../media/image143.sv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svg"/></Relationships>
</file>

<file path=ppt/slides/_rels/slide3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48.svg"/><Relationship Id="rId5" Type="http://schemas.openxmlformats.org/officeDocument/2006/relationships/image" Target="../media/image147.png"/><Relationship Id="rId4" Type="http://schemas.openxmlformats.org/officeDocument/2006/relationships/image" Target="../media/image146.svg"/></Relationships>
</file>

<file path=ppt/slides/_rels/slide3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svg"/></Relationships>
</file>

<file path=ppt/slides/_rels/slide33.xml.rels><?xml version="1.0" encoding="UTF-8" standalone="yes"?>
<Relationships xmlns="http://schemas.openxmlformats.org/package/2006/relationships"><Relationship Id="rId3" Type="http://schemas.openxmlformats.org/officeDocument/2006/relationships/image" Target="../media/image149.png"/><Relationship Id="rId7" Type="http://schemas.openxmlformats.org/officeDocument/2006/relationships/image" Target="../media/image155.sv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0.svg"/></Relationships>
</file>

<file path=ppt/slides/_rels/slide34.xml.rels><?xml version="1.0" encoding="UTF-8" standalone="yes"?>
<Relationships xmlns="http://schemas.openxmlformats.org/package/2006/relationships"><Relationship Id="rId3" Type="http://schemas.openxmlformats.org/officeDocument/2006/relationships/image" Target="../media/image149.png"/><Relationship Id="rId7" Type="http://schemas.openxmlformats.org/officeDocument/2006/relationships/image" Target="../media/image155.sv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54.png"/><Relationship Id="rId5" Type="http://schemas.openxmlformats.org/officeDocument/2006/relationships/image" Target="../media/image156.png"/><Relationship Id="rId4" Type="http://schemas.openxmlformats.org/officeDocument/2006/relationships/image" Target="../media/image150.svg"/></Relationships>
</file>

<file path=ppt/slides/_rels/slide35.xml.rels><?xml version="1.0" encoding="UTF-8" standalone="yes"?>
<Relationships xmlns="http://schemas.openxmlformats.org/package/2006/relationships"><Relationship Id="rId3" Type="http://schemas.openxmlformats.org/officeDocument/2006/relationships/image" Target="../media/image149.png"/><Relationship Id="rId7" Type="http://schemas.openxmlformats.org/officeDocument/2006/relationships/image" Target="../media/image159.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0.svg"/></Relationships>
</file>

<file path=ppt/slides/_rels/slide36.xml.rels><?xml version="1.0" encoding="UTF-8" standalone="yes"?>
<Relationships xmlns="http://schemas.openxmlformats.org/package/2006/relationships"><Relationship Id="rId8" Type="http://schemas.openxmlformats.org/officeDocument/2006/relationships/image" Target="../media/image164.svg"/><Relationship Id="rId3" Type="http://schemas.openxmlformats.org/officeDocument/2006/relationships/image" Target="../media/image160.png"/><Relationship Id="rId7" Type="http://schemas.openxmlformats.org/officeDocument/2006/relationships/image" Target="../media/image163.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58.png"/><Relationship Id="rId5" Type="http://schemas.openxmlformats.org/officeDocument/2006/relationships/image" Target="../media/image162.svg"/><Relationship Id="rId4" Type="http://schemas.openxmlformats.org/officeDocument/2006/relationships/image" Target="../media/image161.png"/><Relationship Id="rId9" Type="http://schemas.openxmlformats.org/officeDocument/2006/relationships/image" Target="../media/image157.png"/></Relationships>
</file>

<file path=ppt/slides/_rels/slide3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66.png"/></Relationships>
</file>

<file path=ppt/slides/_rels/slide3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167.png"/><Relationship Id="rId4" Type="http://schemas.openxmlformats.org/officeDocument/2006/relationships/image" Target="../media/image166.png"/></Relationships>
</file>

<file path=ppt/slides/_rels/slide39.xml.rels><?xml version="1.0" encoding="UTF-8" standalone="yes"?>
<Relationships xmlns="http://schemas.openxmlformats.org/package/2006/relationships"><Relationship Id="rId3" Type="http://schemas.openxmlformats.org/officeDocument/2006/relationships/image" Target="../media/image168.png"/><Relationship Id="rId7" Type="http://schemas.openxmlformats.org/officeDocument/2006/relationships/image" Target="../media/image172.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sv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175.jpeg"/><Relationship Id="rId4" Type="http://schemas.openxmlformats.org/officeDocument/2006/relationships/image" Target="../media/image174.svg"/></Relationships>
</file>

<file path=ppt/slides/_rels/slide41.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177.svg"/></Relationships>
</file>

<file path=ppt/slides/_rels/slide42.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177.svg"/><Relationship Id="rId4" Type="http://schemas.openxmlformats.org/officeDocument/2006/relationships/image" Target="../media/image176.png"/></Relationships>
</file>

<file path=ppt/slides/_rels/slide4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179.png"/><Relationship Id="rId4" Type="http://schemas.openxmlformats.org/officeDocument/2006/relationships/image" Target="../media/image177.svg"/></Relationships>
</file>

<file path=ppt/slides/_rels/slide44.xml.rels><?xml version="1.0" encoding="UTF-8" standalone="yes"?>
<Relationships xmlns="http://schemas.openxmlformats.org/package/2006/relationships"><Relationship Id="rId3" Type="http://schemas.openxmlformats.org/officeDocument/2006/relationships/image" Target="../media/image176.png"/><Relationship Id="rId7" Type="http://schemas.openxmlformats.org/officeDocument/2006/relationships/image" Target="../media/image182.sv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81.png"/><Relationship Id="rId5" Type="http://schemas.openxmlformats.org/officeDocument/2006/relationships/image" Target="../media/image180.png"/><Relationship Id="rId4" Type="http://schemas.openxmlformats.org/officeDocument/2006/relationships/image" Target="../media/image177.svg"/></Relationships>
</file>

<file path=ppt/slides/_rels/slide45.xml.rels><?xml version="1.0" encoding="UTF-8" standalone="yes"?>
<Relationships xmlns="http://schemas.openxmlformats.org/package/2006/relationships"><Relationship Id="rId8" Type="http://schemas.openxmlformats.org/officeDocument/2006/relationships/image" Target="../media/image186.svg"/><Relationship Id="rId13" Type="http://schemas.openxmlformats.org/officeDocument/2006/relationships/image" Target="../media/image191.png"/><Relationship Id="rId3" Type="http://schemas.openxmlformats.org/officeDocument/2006/relationships/image" Target="../media/image176.png"/><Relationship Id="rId7" Type="http://schemas.openxmlformats.org/officeDocument/2006/relationships/image" Target="../media/image185.png"/><Relationship Id="rId12" Type="http://schemas.openxmlformats.org/officeDocument/2006/relationships/image" Target="../media/image190.svg"/><Relationship Id="rId17" Type="http://schemas.openxmlformats.org/officeDocument/2006/relationships/image" Target="../media/image195.svg"/><Relationship Id="rId2" Type="http://schemas.openxmlformats.org/officeDocument/2006/relationships/notesSlide" Target="../notesSlides/notesSlide37.xml"/><Relationship Id="rId16" Type="http://schemas.openxmlformats.org/officeDocument/2006/relationships/image" Target="../media/image194.png"/><Relationship Id="rId1" Type="http://schemas.openxmlformats.org/officeDocument/2006/relationships/slideLayout" Target="../slideLayouts/slideLayout7.xml"/><Relationship Id="rId6" Type="http://schemas.openxmlformats.org/officeDocument/2006/relationships/image" Target="../media/image184.svg"/><Relationship Id="rId11" Type="http://schemas.openxmlformats.org/officeDocument/2006/relationships/image" Target="../media/image189.png"/><Relationship Id="rId5" Type="http://schemas.openxmlformats.org/officeDocument/2006/relationships/image" Target="../media/image183.png"/><Relationship Id="rId15" Type="http://schemas.openxmlformats.org/officeDocument/2006/relationships/image" Target="../media/image193.png"/><Relationship Id="rId10" Type="http://schemas.openxmlformats.org/officeDocument/2006/relationships/image" Target="../media/image188.svg"/><Relationship Id="rId4" Type="http://schemas.openxmlformats.org/officeDocument/2006/relationships/image" Target="../media/image177.svg"/><Relationship Id="rId9" Type="http://schemas.openxmlformats.org/officeDocument/2006/relationships/image" Target="../media/image187.png"/><Relationship Id="rId14" Type="http://schemas.openxmlformats.org/officeDocument/2006/relationships/image" Target="../media/image192.png"/></Relationships>
</file>

<file path=ppt/slides/_rels/slide46.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198.jpeg"/><Relationship Id="rId4" Type="http://schemas.openxmlformats.org/officeDocument/2006/relationships/image" Target="../media/image197.svg"/></Relationships>
</file>

<file path=ppt/slides/_rels/slide47.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201.svg"/><Relationship Id="rId4" Type="http://schemas.openxmlformats.org/officeDocument/2006/relationships/image" Target="../media/image200.png"/></Relationships>
</file>

<file path=ppt/slides/_rels/slide48.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177.svg"/><Relationship Id="rId4" Type="http://schemas.openxmlformats.org/officeDocument/2006/relationships/image" Target="../media/image176.png"/></Relationships>
</file>

<file path=ppt/slides/_rels/slide49.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157.png"/><Relationship Id="rId4" Type="http://schemas.openxmlformats.org/officeDocument/2006/relationships/image" Target="../media/image177.svg"/></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203.png"/><Relationship Id="rId4" Type="http://schemas.openxmlformats.org/officeDocument/2006/relationships/image" Target="../media/image177.svg"/></Relationships>
</file>

<file path=ppt/slides/_rels/slide51.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207.png"/><Relationship Id="rId5" Type="http://schemas.openxmlformats.org/officeDocument/2006/relationships/image" Target="../media/image206.svg"/><Relationship Id="rId4" Type="http://schemas.openxmlformats.org/officeDocument/2006/relationships/image" Target="../media/image205.png"/></Relationships>
</file>

<file path=ppt/slides/_rels/slide52.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177.svg"/><Relationship Id="rId4" Type="http://schemas.openxmlformats.org/officeDocument/2006/relationships/image" Target="../media/image176.png"/></Relationships>
</file>

<file path=ppt/slides/_rels/slide53.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210.png"/></Relationships>
</file>

<file path=ppt/slides/_rels/slide54.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212.png"/><Relationship Id="rId5" Type="http://schemas.openxmlformats.org/officeDocument/2006/relationships/image" Target="../media/image177.svg"/><Relationship Id="rId4" Type="http://schemas.openxmlformats.org/officeDocument/2006/relationships/image" Target="../media/image176.png"/></Relationships>
</file>

<file path=ppt/slides/_rels/slide55.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215.png"/><Relationship Id="rId4" Type="http://schemas.openxmlformats.org/officeDocument/2006/relationships/image" Target="../media/image214.svg"/></Relationships>
</file>

<file path=ppt/slides/_rels/slide56.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218.svg"/></Relationships>
</file>

<file path=ppt/slides/_rels/slide59.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138.png"/><Relationship Id="rId5" Type="http://schemas.openxmlformats.org/officeDocument/2006/relationships/image" Target="../media/image219.png"/><Relationship Id="rId4" Type="http://schemas.openxmlformats.org/officeDocument/2006/relationships/image" Target="../media/image218.svg"/></Relationships>
</file>

<file path=ppt/slides/_rels/slide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221.svg"/></Relationships>
</file>

<file path=ppt/slides/_rels/slide61.xml.rels><?xml version="1.0" encoding="UTF-8" standalone="yes"?>
<Relationships xmlns="http://schemas.openxmlformats.org/package/2006/relationships"><Relationship Id="rId3" Type="http://schemas.openxmlformats.org/officeDocument/2006/relationships/hyperlink" Target="https://doi.org/10.1111/tpj.14516" TargetMode="Externa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222.png"/></Relationships>
</file>

<file path=ppt/slides/_rels/slide62.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hyperlink" Target="https://www.oregon.gov/olcc/marijuana/Pages/PackagingLabelingPreApproval.aspx" TargetMode="External"/><Relationship Id="rId4" Type="http://schemas.openxmlformats.org/officeDocument/2006/relationships/hyperlink" Target="https://experience.arcgis.com/experience/42b6078fdad344b987067986193b2d16"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223.png"/></Relationships>
</file>

<file path=ppt/slides/_rels/slide68.xml.rels><?xml version="1.0" encoding="UTF-8" standalone="yes"?>
<Relationships xmlns="http://schemas.openxmlformats.org/package/2006/relationships"><Relationship Id="rId8" Type="http://schemas.openxmlformats.org/officeDocument/2006/relationships/image" Target="../media/image228.png"/><Relationship Id="rId3" Type="http://schemas.openxmlformats.org/officeDocument/2006/relationships/image" Target="../media/image224.jpeg"/><Relationship Id="rId7" Type="http://schemas.openxmlformats.org/officeDocument/2006/relationships/image" Target="../media/image227.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226.svg"/><Relationship Id="rId5" Type="http://schemas.openxmlformats.org/officeDocument/2006/relationships/image" Target="../media/image225.png"/><Relationship Id="rId4" Type="http://schemas.openxmlformats.org/officeDocument/2006/relationships/image" Target="../media/image10.png"/></Relationships>
</file>

<file path=ppt/slides/_rels/slide69.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61.xml"/><Relationship Id="rId1" Type="http://schemas.openxmlformats.org/officeDocument/2006/relationships/slideLayout" Target="../slideLayouts/slideLayout46.xml"/><Relationship Id="rId4" Type="http://schemas.openxmlformats.org/officeDocument/2006/relationships/image" Target="../media/image230.jpeg"/></Relationships>
</file>

<file path=ppt/slides/_rels/slide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62.xml"/><Relationship Id="rId1" Type="http://schemas.openxmlformats.org/officeDocument/2006/relationships/slideLayout" Target="../slideLayouts/slideLayout47.xml"/></Relationships>
</file>

<file path=ppt/slides/_rels/slide71.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63.xml"/><Relationship Id="rId1" Type="http://schemas.openxmlformats.org/officeDocument/2006/relationships/slideLayout" Target="../slideLayouts/slideLayout47.xml"/></Relationships>
</file>

<file path=ppt/slides/_rels/slide72.xml.rels><?xml version="1.0" encoding="UTF-8" standalone="yes"?>
<Relationships xmlns="http://schemas.openxmlformats.org/package/2006/relationships"><Relationship Id="rId2" Type="http://schemas.openxmlformats.org/officeDocument/2006/relationships/image" Target="../media/image233.jpg"/><Relationship Id="rId1" Type="http://schemas.openxmlformats.org/officeDocument/2006/relationships/slideLayout" Target="../slideLayouts/slideLayout47.xml"/></Relationships>
</file>

<file path=ppt/slides/_rels/slide73.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64.xml"/><Relationship Id="rId1" Type="http://schemas.openxmlformats.org/officeDocument/2006/relationships/slideLayout" Target="../slideLayouts/slideLayout49.xml"/><Relationship Id="rId4" Type="http://schemas.openxmlformats.org/officeDocument/2006/relationships/image" Target="../media/image235.png"/></Relationships>
</file>

<file path=ppt/slides/_rels/slide74.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65.xml"/><Relationship Id="rId1" Type="http://schemas.openxmlformats.org/officeDocument/2006/relationships/slideLayout" Target="../slideLayouts/slideLayout47.xml"/></Relationships>
</file>

<file path=ppt/slides/_rels/slide75.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66.xml"/><Relationship Id="rId1" Type="http://schemas.openxmlformats.org/officeDocument/2006/relationships/slideLayout" Target="../slideLayouts/slideLayout47.xml"/></Relationships>
</file>

<file path=ppt/slides/_rels/slide76.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49.xml"/></Relationships>
</file>

<file path=ppt/slides/_rels/slide77.xml.rels><?xml version="1.0" encoding="UTF-8" standalone="yes"?>
<Relationships xmlns="http://schemas.openxmlformats.org/package/2006/relationships"><Relationship Id="rId3" Type="http://schemas.openxmlformats.org/officeDocument/2006/relationships/image" Target="../media/image239.jpg"/><Relationship Id="rId2" Type="http://schemas.openxmlformats.org/officeDocument/2006/relationships/notesSlide" Target="../notesSlides/notesSlide67.xml"/><Relationship Id="rId1" Type="http://schemas.openxmlformats.org/officeDocument/2006/relationships/slideLayout" Target="../slideLayouts/slideLayout48.xml"/><Relationship Id="rId4" Type="http://schemas.openxmlformats.org/officeDocument/2006/relationships/image" Target="../media/image240.png"/></Relationships>
</file>

<file path=ppt/slides/_rels/slide78.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68.xml"/><Relationship Id="rId1" Type="http://schemas.openxmlformats.org/officeDocument/2006/relationships/slideLayout" Target="../slideLayouts/slideLayout48.xml"/></Relationships>
</file>

<file path=ppt/slides/_rels/slide79.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69.xml"/><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70.xml"/><Relationship Id="rId1" Type="http://schemas.openxmlformats.org/officeDocument/2006/relationships/slideLayout" Target="../slideLayouts/slideLayout47.xml"/></Relationships>
</file>

<file path=ppt/slides/_rels/slide81.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71.xml"/><Relationship Id="rId1" Type="http://schemas.openxmlformats.org/officeDocument/2006/relationships/slideLayout" Target="../slideLayouts/slideLayout4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9.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7.xml"/></Relationships>
</file>

<file path=ppt/slides/_rels/slide84.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4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50.xml"/></Relationships>
</file>

<file path=ppt/slides/_rels/slide86.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image" Target="../media/image246.png"/><Relationship Id="rId1" Type="http://schemas.openxmlformats.org/officeDocument/2006/relationships/slideLayout" Target="../slideLayouts/slideLayout49.xml"/><Relationship Id="rId5" Type="http://schemas.openxmlformats.org/officeDocument/2006/relationships/image" Target="../media/image249.jpeg"/><Relationship Id="rId4" Type="http://schemas.openxmlformats.org/officeDocument/2006/relationships/image" Target="../media/image248.png"/></Relationships>
</file>

<file path=ppt/slides/_rels/slide87.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75.xml"/><Relationship Id="rId1" Type="http://schemas.openxmlformats.org/officeDocument/2006/relationships/slideLayout" Target="../slideLayouts/slideLayout46.xml"/><Relationship Id="rId4" Type="http://schemas.openxmlformats.org/officeDocument/2006/relationships/image" Target="../media/image251.png"/></Relationships>
</file>

<file path=ppt/slides/_rels/slide88.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47.xml"/></Relationships>
</file>

<file path=ppt/slides/_rels/slide89.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76.xml"/><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90.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notesSlide" Target="../notesSlides/notesSlide77.xml"/><Relationship Id="rId1" Type="http://schemas.openxmlformats.org/officeDocument/2006/relationships/slideLayout" Target="../slideLayouts/slideLayout48.xml"/><Relationship Id="rId4" Type="http://schemas.openxmlformats.org/officeDocument/2006/relationships/image" Target="../media/image255.png"/></Relationships>
</file>

<file path=ppt/slides/_rels/slide91.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notesSlide" Target="../notesSlides/notesSlide78.xml"/><Relationship Id="rId1" Type="http://schemas.openxmlformats.org/officeDocument/2006/relationships/slideLayout" Target="../slideLayouts/slideLayout48.xml"/><Relationship Id="rId4" Type="http://schemas.openxmlformats.org/officeDocument/2006/relationships/image" Target="../media/image257.png"/></Relationships>
</file>

<file path=ppt/slides/_rels/slide92.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image" Target="../media/image258.jpeg"/><Relationship Id="rId1" Type="http://schemas.openxmlformats.org/officeDocument/2006/relationships/slideLayout" Target="../slideLayouts/slideLayout48.xml"/></Relationships>
</file>

<file path=ppt/slides/_rels/slide93.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image" Target="../media/image260.jpeg"/><Relationship Id="rId1" Type="http://schemas.openxmlformats.org/officeDocument/2006/relationships/slideLayout" Target="../slideLayouts/slideLayout48.xml"/></Relationships>
</file>

<file path=ppt/slides/_rels/slide94.xml.rels><?xml version="1.0" encoding="UTF-8" standalone="yes"?>
<Relationships xmlns="http://schemas.openxmlformats.org/package/2006/relationships"><Relationship Id="rId3" Type="http://schemas.openxmlformats.org/officeDocument/2006/relationships/image" Target="../media/image239.jpg"/><Relationship Id="rId2" Type="http://schemas.openxmlformats.org/officeDocument/2006/relationships/notesSlide" Target="../notesSlides/notesSlide79.xml"/><Relationship Id="rId1" Type="http://schemas.openxmlformats.org/officeDocument/2006/relationships/slideLayout" Target="../slideLayouts/slideLayout48.xml"/><Relationship Id="rId4" Type="http://schemas.openxmlformats.org/officeDocument/2006/relationships/image" Target="../media/image240.png"/></Relationships>
</file>

<file path=ppt/slides/_rels/slide95.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image" Target="../media/image262.jpeg"/><Relationship Id="rId1" Type="http://schemas.openxmlformats.org/officeDocument/2006/relationships/slideLayout" Target="../slideLayouts/slideLayout47.xml"/></Relationships>
</file>

<file path=ppt/slides/_rels/slide96.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notesSlide" Target="../notesSlides/notesSlide80.xml"/><Relationship Id="rId1" Type="http://schemas.openxmlformats.org/officeDocument/2006/relationships/slideLayout" Target="../slideLayouts/slideLayout47.xml"/><Relationship Id="rId4" Type="http://schemas.openxmlformats.org/officeDocument/2006/relationships/image" Target="../media/image265.png"/></Relationships>
</file>

<file path=ppt/slides/_rels/slide97.xml.rels><?xml version="1.0" encoding="UTF-8" standalone="yes"?>
<Relationships xmlns="http://schemas.openxmlformats.org/package/2006/relationships"><Relationship Id="rId3" Type="http://schemas.openxmlformats.org/officeDocument/2006/relationships/image" Target="../media/image266.tiff"/><Relationship Id="rId2" Type="http://schemas.openxmlformats.org/officeDocument/2006/relationships/notesSlide" Target="../notesSlides/notesSlide81.xml"/><Relationship Id="rId1" Type="http://schemas.openxmlformats.org/officeDocument/2006/relationships/slideLayout" Target="../slideLayouts/slideLayout48.xml"/><Relationship Id="rId4" Type="http://schemas.openxmlformats.org/officeDocument/2006/relationships/image" Target="../media/image267.png"/></Relationships>
</file>

<file path=ppt/slides/_rels/slide98.xml.rels><?xml version="1.0" encoding="UTF-8" standalone="yes"?>
<Relationships xmlns="http://schemas.openxmlformats.org/package/2006/relationships"><Relationship Id="rId2" Type="http://schemas.openxmlformats.org/officeDocument/2006/relationships/image" Target="../media/image268.png"/><Relationship Id="rId1" Type="http://schemas.openxmlformats.org/officeDocument/2006/relationships/slideLayout" Target="../slideLayouts/slideLayout47.xml"/></Relationships>
</file>

<file path=ppt/slides/_rels/slide99.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notesSlide" Target="../notesSlides/notesSlide82.xml"/><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FAACD10-0465-1652-9B00-39B1D5256599}"/>
              </a:ext>
            </a:extLst>
          </p:cNvPr>
          <p:cNvSpPr txBox="1">
            <a:spLocks/>
          </p:cNvSpPr>
          <p:nvPr/>
        </p:nvSpPr>
        <p:spPr>
          <a:xfrm>
            <a:off x="5072332" y="411479"/>
            <a:ext cx="6723972" cy="3291840"/>
          </a:xfrm>
          <a:prstGeom prst="rect">
            <a:avLst/>
          </a:prstGeom>
        </p:spPr>
        <p:txBody>
          <a:bodyPr vert="horz" lIns="0" tIns="0" rIns="0" bIns="0" rtlCol="0" anchor="b">
            <a:noAutofit/>
          </a:bodyPr>
          <a:lstStyle>
            <a:lvl1pPr algn="l" defTabSz="914400" rtl="0" eaLnBrk="1" latinLnBrk="0" hangingPunct="1">
              <a:lnSpc>
                <a:spcPct val="80000"/>
              </a:lnSpc>
              <a:spcBef>
                <a:spcPct val="0"/>
              </a:spcBef>
              <a:buNone/>
              <a:defRPr sz="60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6000" b="1" i="0" u="none" strike="noStrike" kern="1200" cap="none" spc="100" normalizeH="0" baseline="0" noProof="0" dirty="0">
                <a:ln>
                  <a:noFill/>
                </a:ln>
                <a:solidFill>
                  <a:srgbClr val="000000"/>
                </a:solidFill>
                <a:effectLst/>
                <a:uLnTx/>
                <a:uFillTx/>
                <a:latin typeface="Franklin Gothic Demi"/>
                <a:ea typeface="+mj-ea"/>
                <a:cs typeface="+mj-cs"/>
              </a:rPr>
              <a:t>Yamhill County Opioids, Pain, Addiction &amp; Recovery Summit</a:t>
            </a:r>
          </a:p>
        </p:txBody>
      </p:sp>
      <p:cxnSp>
        <p:nvCxnSpPr>
          <p:cNvPr id="7" name="Straight Connector 6">
            <a:extLst>
              <a:ext uri="{FF2B5EF4-FFF2-40B4-BE49-F238E27FC236}">
                <a16:creationId xmlns:a16="http://schemas.microsoft.com/office/drawing/2014/main" id="{978F700D-1464-7744-1EB8-BFB2E103D1F6}"/>
              </a:ext>
            </a:extLst>
          </p:cNvPr>
          <p:cNvCxnSpPr>
            <a:cxnSpLocks/>
          </p:cNvCxnSpPr>
          <p:nvPr/>
        </p:nvCxnSpPr>
        <p:spPr>
          <a:xfrm>
            <a:off x="5072332" y="3976777"/>
            <a:ext cx="3860638" cy="0"/>
          </a:xfrm>
          <a:prstGeom prst="line">
            <a:avLst/>
          </a:prstGeom>
          <a:ln w="76200">
            <a:solidFill>
              <a:schemeClr val="accent6"/>
            </a:solidFill>
          </a:ln>
        </p:spPr>
        <p:style>
          <a:lnRef idx="2">
            <a:schemeClr val="accent1"/>
          </a:lnRef>
          <a:fillRef idx="0">
            <a:schemeClr val="accent1"/>
          </a:fillRef>
          <a:effectRef idx="1">
            <a:schemeClr val="accent1"/>
          </a:effectRef>
          <a:fontRef idx="minor">
            <a:schemeClr val="tx1"/>
          </a:fontRef>
        </p:style>
      </p:cxnSp>
      <p:grpSp>
        <p:nvGrpSpPr>
          <p:cNvPr id="17" name="Group 16">
            <a:extLst>
              <a:ext uri="{FF2B5EF4-FFF2-40B4-BE49-F238E27FC236}">
                <a16:creationId xmlns:a16="http://schemas.microsoft.com/office/drawing/2014/main" id="{2BADF74A-A9F9-F91C-0C53-E6D84BC42706}"/>
              </a:ext>
            </a:extLst>
          </p:cNvPr>
          <p:cNvGrpSpPr/>
          <p:nvPr/>
        </p:nvGrpSpPr>
        <p:grpSpPr>
          <a:xfrm>
            <a:off x="-1170176" y="2447170"/>
            <a:ext cx="7148283" cy="4410830"/>
            <a:chOff x="-1170176" y="2447170"/>
            <a:chExt cx="7148283" cy="4410830"/>
          </a:xfrm>
        </p:grpSpPr>
        <p:sp>
          <p:nvSpPr>
            <p:cNvPr id="9" name="Rectangle 8">
              <a:extLst>
                <a:ext uri="{FF2B5EF4-FFF2-40B4-BE49-F238E27FC236}">
                  <a16:creationId xmlns:a16="http://schemas.microsoft.com/office/drawing/2014/main" id="{34BA0A0B-C0F8-1510-B3B1-24E4B1150AEA}"/>
                </a:ext>
              </a:extLst>
            </p:cNvPr>
            <p:cNvSpPr/>
            <p:nvPr/>
          </p:nvSpPr>
          <p:spPr>
            <a:xfrm rot="2672795">
              <a:off x="-1170176" y="2447170"/>
              <a:ext cx="4764373" cy="1224951"/>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Isosceles Triangle 10">
              <a:extLst>
                <a:ext uri="{FF2B5EF4-FFF2-40B4-BE49-F238E27FC236}">
                  <a16:creationId xmlns:a16="http://schemas.microsoft.com/office/drawing/2014/main" id="{BAC4E280-9832-8442-CED3-8844251BC45B}"/>
                </a:ext>
              </a:extLst>
            </p:cNvPr>
            <p:cNvSpPr/>
            <p:nvPr/>
          </p:nvSpPr>
          <p:spPr>
            <a:xfrm>
              <a:off x="2613805" y="5167223"/>
              <a:ext cx="3364302" cy="1690777"/>
            </a:xfrm>
            <a:prstGeom prst="triangle">
              <a:avLst>
                <a:gd name="adj" fmla="val 4617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3B62FD81-860F-AD25-3C9B-32D2EFFADC97}"/>
                </a:ext>
              </a:extLst>
            </p:cNvPr>
            <p:cNvSpPr/>
            <p:nvPr/>
          </p:nvSpPr>
          <p:spPr>
            <a:xfrm>
              <a:off x="0" y="4416725"/>
              <a:ext cx="2424023" cy="2441275"/>
            </a:xfrm>
            <a:prstGeom prst="triangle">
              <a:avLst>
                <a:gd name="adj" fmla="val 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BBFA595E-85F0-3FCC-90B9-77A3A0F483C4}"/>
              </a:ext>
            </a:extLst>
          </p:cNvPr>
          <p:cNvSpPr txBox="1"/>
          <p:nvPr/>
        </p:nvSpPr>
        <p:spPr>
          <a:xfrm>
            <a:off x="5072332" y="4308989"/>
            <a:ext cx="4123426" cy="584775"/>
          </a:xfrm>
          <a:prstGeom prst="rect">
            <a:avLst/>
          </a:prstGeom>
          <a:noFill/>
        </p:spPr>
        <p:txBody>
          <a:bodyPr wrap="square" rtlCol="0">
            <a:spAutoFit/>
          </a:bodyPr>
          <a:lstStyle/>
          <a:p>
            <a:r>
              <a:rPr lang="en-US" sz="3200" dirty="0"/>
              <a:t>October 14, 2025</a:t>
            </a:r>
          </a:p>
        </p:txBody>
      </p:sp>
    </p:spTree>
    <p:extLst>
      <p:ext uri="{BB962C8B-B14F-4D97-AF65-F5344CB8AC3E}">
        <p14:creationId xmlns:p14="http://schemas.microsoft.com/office/powerpoint/2010/main" val="225102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791364">
            <a:off x="6492322" y="3429000"/>
            <a:ext cx="6976580" cy="0"/>
          </a:xfrm>
          <a:prstGeom prst="line">
            <a:avLst/>
          </a:prstGeom>
          <a:ln w="9525" cap="rnd">
            <a:solidFill>
              <a:srgbClr val="FFFFFF"/>
            </a:solidFill>
            <a:prstDash val="solid"/>
            <a:headEnd type="none" w="sm" len="sm"/>
            <a:tailEnd type="none" w="sm" len="sm"/>
          </a:ln>
        </p:spPr>
        <p:txBody>
          <a:bodyPr/>
          <a:lstStyle/>
          <a:p>
            <a:endParaRPr lang="en-US"/>
          </a:p>
        </p:txBody>
      </p:sp>
      <p:sp>
        <p:nvSpPr>
          <p:cNvPr id="3" name="AutoShape 3"/>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4" name="Group 4"/>
          <p:cNvGrpSpPr/>
          <p:nvPr/>
        </p:nvGrpSpPr>
        <p:grpSpPr>
          <a:xfrm>
            <a:off x="10898730" y="-8466"/>
            <a:ext cx="1290094" cy="6866467"/>
            <a:chOff x="0" y="0"/>
            <a:chExt cx="2580188" cy="13732934"/>
          </a:xfrm>
        </p:grpSpPr>
        <p:sp>
          <p:nvSpPr>
            <p:cNvPr id="5" name="Freeform 5"/>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6" name="Group 6"/>
          <p:cNvGrpSpPr/>
          <p:nvPr/>
        </p:nvGrpSpPr>
        <p:grpSpPr>
          <a:xfrm>
            <a:off x="10939000" y="-8466"/>
            <a:ext cx="1249825" cy="6866467"/>
            <a:chOff x="0" y="0"/>
            <a:chExt cx="2499650" cy="13732934"/>
          </a:xfrm>
        </p:grpSpPr>
        <p:sp>
          <p:nvSpPr>
            <p:cNvPr id="7" name="Freeform 7"/>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8" name="Group 8"/>
          <p:cNvGrpSpPr/>
          <p:nvPr/>
        </p:nvGrpSpPr>
        <p:grpSpPr>
          <a:xfrm>
            <a:off x="10371666" y="3589867"/>
            <a:ext cx="1817159" cy="3268133"/>
            <a:chOff x="0" y="0"/>
            <a:chExt cx="3634318" cy="6536266"/>
          </a:xfrm>
        </p:grpSpPr>
        <p:sp>
          <p:nvSpPr>
            <p:cNvPr id="9" name="Freeform 9"/>
            <p:cNvSpPr/>
            <p:nvPr/>
          </p:nvSpPr>
          <p:spPr>
            <a:xfrm>
              <a:off x="0" y="0"/>
              <a:ext cx="3634359" cy="6536309"/>
            </a:xfrm>
            <a:custGeom>
              <a:avLst/>
              <a:gdLst/>
              <a:ahLst/>
              <a:cxnLst/>
              <a:rect l="l" t="t" r="r" b="b"/>
              <a:pathLst>
                <a:path w="3634359" h="6536309">
                  <a:moveTo>
                    <a:pt x="0" y="6536309"/>
                  </a:moveTo>
                  <a:lnTo>
                    <a:pt x="3634359" y="0"/>
                  </a:lnTo>
                  <a:lnTo>
                    <a:pt x="3634359" y="6536309"/>
                  </a:lnTo>
                  <a:close/>
                </a:path>
              </a:pathLst>
            </a:custGeom>
            <a:solidFill>
              <a:srgbClr val="00AEEF">
                <a:alpha val="63922"/>
              </a:srgbClr>
            </a:solidFill>
          </p:spPr>
          <p:txBody>
            <a:bodyPr/>
            <a:lstStyle/>
            <a:p>
              <a:endParaRPr lang="en-US"/>
            </a:p>
          </p:txBody>
        </p:sp>
      </p:grpSp>
      <p:grpSp>
        <p:nvGrpSpPr>
          <p:cNvPr id="10" name="Group 10"/>
          <p:cNvGrpSpPr/>
          <p:nvPr/>
        </p:nvGrpSpPr>
        <p:grpSpPr>
          <a:xfrm>
            <a:off x="0" y="4013200"/>
            <a:ext cx="448733" cy="2844800"/>
            <a:chOff x="0" y="0"/>
            <a:chExt cx="897466" cy="5689600"/>
          </a:xfrm>
        </p:grpSpPr>
        <p:sp>
          <p:nvSpPr>
            <p:cNvPr id="11" name="Freeform 11"/>
            <p:cNvSpPr/>
            <p:nvPr/>
          </p:nvSpPr>
          <p:spPr>
            <a:xfrm>
              <a:off x="0" y="0"/>
              <a:ext cx="897509" cy="5689600"/>
            </a:xfrm>
            <a:custGeom>
              <a:avLst/>
              <a:gdLst/>
              <a:ahLst/>
              <a:cxnLst/>
              <a:rect l="l" t="t" r="r" b="b"/>
              <a:pathLst>
                <a:path w="897509" h="5689600">
                  <a:moveTo>
                    <a:pt x="0" y="5689600"/>
                  </a:moveTo>
                  <a:lnTo>
                    <a:pt x="0" y="0"/>
                  </a:lnTo>
                  <a:lnTo>
                    <a:pt x="897509" y="5689600"/>
                  </a:lnTo>
                  <a:close/>
                </a:path>
              </a:pathLst>
            </a:custGeom>
            <a:solidFill>
              <a:srgbClr val="00AEEF">
                <a:alpha val="72157"/>
              </a:srgbClr>
            </a:solidFill>
          </p:spPr>
          <p:txBody>
            <a:bodyPr/>
            <a:lstStyle/>
            <a:p>
              <a:endParaRPr lang="en-US"/>
            </a:p>
          </p:txBody>
        </p:sp>
      </p:grpSp>
      <p:sp>
        <p:nvSpPr>
          <p:cNvPr id="12" name="AutoShape 12"/>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13" name="Group 13"/>
          <p:cNvGrpSpPr/>
          <p:nvPr/>
        </p:nvGrpSpPr>
        <p:grpSpPr>
          <a:xfrm>
            <a:off x="10898730" y="-8466"/>
            <a:ext cx="1290094" cy="6866467"/>
            <a:chOff x="0" y="0"/>
            <a:chExt cx="2580188" cy="13732934"/>
          </a:xfrm>
        </p:grpSpPr>
        <p:sp>
          <p:nvSpPr>
            <p:cNvPr id="14" name="Freeform 14"/>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15" name="Group 15"/>
          <p:cNvGrpSpPr/>
          <p:nvPr/>
        </p:nvGrpSpPr>
        <p:grpSpPr>
          <a:xfrm>
            <a:off x="10943763" y="-8466"/>
            <a:ext cx="1249825" cy="6866467"/>
            <a:chOff x="0" y="0"/>
            <a:chExt cx="2499650" cy="13732934"/>
          </a:xfrm>
        </p:grpSpPr>
        <p:sp>
          <p:nvSpPr>
            <p:cNvPr id="16" name="Freeform 16"/>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17" name="Group 17"/>
          <p:cNvGrpSpPr/>
          <p:nvPr/>
        </p:nvGrpSpPr>
        <p:grpSpPr>
          <a:xfrm rot="-10800000">
            <a:off x="0" y="0"/>
            <a:ext cx="842596" cy="5666154"/>
            <a:chOff x="0" y="0"/>
            <a:chExt cx="1685192" cy="11332308"/>
          </a:xfrm>
        </p:grpSpPr>
        <p:sp>
          <p:nvSpPr>
            <p:cNvPr id="18" name="Freeform 18"/>
            <p:cNvSpPr/>
            <p:nvPr/>
          </p:nvSpPr>
          <p:spPr>
            <a:xfrm>
              <a:off x="0" y="0"/>
              <a:ext cx="1685163" cy="11332337"/>
            </a:xfrm>
            <a:custGeom>
              <a:avLst/>
              <a:gdLst/>
              <a:ahLst/>
              <a:cxnLst/>
              <a:rect l="l" t="t" r="r" b="b"/>
              <a:pathLst>
                <a:path w="1685163" h="11332337">
                  <a:moveTo>
                    <a:pt x="0" y="11332337"/>
                  </a:moveTo>
                  <a:lnTo>
                    <a:pt x="1685163" y="0"/>
                  </a:lnTo>
                  <a:lnTo>
                    <a:pt x="1685163" y="11332337"/>
                  </a:lnTo>
                  <a:close/>
                </a:path>
              </a:pathLst>
            </a:custGeom>
            <a:solidFill>
              <a:srgbClr val="00AEEF">
                <a:alpha val="72157"/>
              </a:srgbClr>
            </a:solidFill>
          </p:spPr>
          <p:txBody>
            <a:bodyPr/>
            <a:lstStyle/>
            <a:p>
              <a:endParaRPr lang="en-US"/>
            </a:p>
          </p:txBody>
        </p:sp>
      </p:grpSp>
      <p:sp>
        <p:nvSpPr>
          <p:cNvPr id="19" name="Freeform 19"/>
          <p:cNvSpPr/>
          <p:nvPr/>
        </p:nvSpPr>
        <p:spPr>
          <a:xfrm rot="-2414118">
            <a:off x="7987644" y="123537"/>
            <a:ext cx="3385660" cy="3385660"/>
          </a:xfrm>
          <a:custGeom>
            <a:avLst/>
            <a:gdLst/>
            <a:ahLst/>
            <a:cxnLst/>
            <a:rect l="l" t="t" r="r" b="b"/>
            <a:pathLst>
              <a:path w="5078490" h="5078490">
                <a:moveTo>
                  <a:pt x="0" y="0"/>
                </a:moveTo>
                <a:lnTo>
                  <a:pt x="5078490" y="0"/>
                </a:lnTo>
                <a:lnTo>
                  <a:pt x="5078490" y="5078490"/>
                </a:lnTo>
                <a:lnTo>
                  <a:pt x="0" y="5078490"/>
                </a:lnTo>
                <a:lnTo>
                  <a:pt x="0" y="0"/>
                </a:lnTo>
                <a:close/>
              </a:path>
            </a:pathLst>
          </a:custGeom>
          <a:blipFill>
            <a:blip r:embed="rId3"/>
            <a:stretch>
              <a:fillRect/>
            </a:stretch>
          </a:blipFill>
        </p:spPr>
        <p:txBody>
          <a:bodyPr/>
          <a:lstStyle/>
          <a:p>
            <a:endParaRPr lang="en-US"/>
          </a:p>
        </p:txBody>
      </p:sp>
      <p:sp>
        <p:nvSpPr>
          <p:cNvPr id="20" name="Freeform 20"/>
          <p:cNvSpPr/>
          <p:nvPr/>
        </p:nvSpPr>
        <p:spPr>
          <a:xfrm>
            <a:off x="3163390" y="222572"/>
            <a:ext cx="4795073" cy="516412"/>
          </a:xfrm>
          <a:custGeom>
            <a:avLst/>
            <a:gdLst/>
            <a:ahLst/>
            <a:cxnLst/>
            <a:rect l="l" t="t" r="r" b="b"/>
            <a:pathLst>
              <a:path w="7192609" h="774618">
                <a:moveTo>
                  <a:pt x="0" y="0"/>
                </a:moveTo>
                <a:lnTo>
                  <a:pt x="7192609" y="0"/>
                </a:lnTo>
                <a:lnTo>
                  <a:pt x="7192609" y="774618"/>
                </a:lnTo>
                <a:lnTo>
                  <a:pt x="0" y="774618"/>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TextBox 21"/>
          <p:cNvSpPr txBox="1"/>
          <p:nvPr/>
        </p:nvSpPr>
        <p:spPr>
          <a:xfrm>
            <a:off x="4595012" y="122766"/>
            <a:ext cx="1931829" cy="539828"/>
          </a:xfrm>
          <a:prstGeom prst="rect">
            <a:avLst/>
          </a:prstGeom>
        </p:spPr>
        <p:txBody>
          <a:bodyPr lIns="0" tIns="0" rIns="0" bIns="0" rtlCol="0" anchor="t">
            <a:spAutoFit/>
          </a:bodyPr>
          <a:lstStyle/>
          <a:p>
            <a:pPr algn="ctr">
              <a:lnSpc>
                <a:spcPts val="4666"/>
              </a:lnSpc>
            </a:pPr>
            <a:r>
              <a:rPr lang="en-US" sz="3333">
                <a:solidFill>
                  <a:srgbClr val="000000"/>
                </a:solidFill>
                <a:latin typeface="Tahoma"/>
                <a:ea typeface="Tahoma"/>
                <a:cs typeface="Tahoma"/>
                <a:sym typeface="Tahoma"/>
              </a:rPr>
              <a:t>Objectives</a:t>
            </a:r>
          </a:p>
        </p:txBody>
      </p:sp>
      <p:sp>
        <p:nvSpPr>
          <p:cNvPr id="22" name="TextBox 22"/>
          <p:cNvSpPr txBox="1"/>
          <p:nvPr/>
        </p:nvSpPr>
        <p:spPr>
          <a:xfrm>
            <a:off x="714231" y="1227258"/>
            <a:ext cx="4667080" cy="426079"/>
          </a:xfrm>
          <a:prstGeom prst="rect">
            <a:avLst/>
          </a:prstGeom>
        </p:spPr>
        <p:txBody>
          <a:bodyPr lIns="0" tIns="0" rIns="0" bIns="0" rtlCol="0" anchor="t">
            <a:spAutoFit/>
          </a:bodyPr>
          <a:lstStyle/>
          <a:p>
            <a:pPr marL="575763" lvl="1" indent="-287882">
              <a:lnSpc>
                <a:spcPts val="3734"/>
              </a:lnSpc>
              <a:buFont typeface="Arial"/>
              <a:buChar char="•"/>
            </a:pPr>
            <a:r>
              <a:rPr lang="en-US" sz="2667">
                <a:solidFill>
                  <a:srgbClr val="000000"/>
                </a:solidFill>
                <a:latin typeface="Tahoma"/>
                <a:ea typeface="Tahoma"/>
                <a:cs typeface="Tahoma"/>
                <a:sym typeface="Tahoma"/>
              </a:rPr>
              <a:t>Evolution of Marijuana</a:t>
            </a:r>
          </a:p>
        </p:txBody>
      </p:sp>
      <p:sp>
        <p:nvSpPr>
          <p:cNvPr id="23" name="TextBox 23"/>
          <p:cNvSpPr txBox="1"/>
          <p:nvPr/>
        </p:nvSpPr>
        <p:spPr>
          <a:xfrm>
            <a:off x="685801" y="1881658"/>
            <a:ext cx="8010703" cy="426079"/>
          </a:xfrm>
          <a:prstGeom prst="rect">
            <a:avLst/>
          </a:prstGeom>
        </p:spPr>
        <p:txBody>
          <a:bodyPr lIns="0" tIns="0" rIns="0" bIns="0" rtlCol="0" anchor="t">
            <a:spAutoFit/>
          </a:bodyPr>
          <a:lstStyle/>
          <a:p>
            <a:pPr marL="575763" lvl="1" indent="-287882">
              <a:lnSpc>
                <a:spcPts val="3734"/>
              </a:lnSpc>
              <a:buFont typeface="Arial"/>
              <a:buChar char="•"/>
            </a:pPr>
            <a:r>
              <a:rPr lang="en-US" sz="2667">
                <a:solidFill>
                  <a:srgbClr val="000000"/>
                </a:solidFill>
                <a:latin typeface="Tahoma"/>
                <a:ea typeface="Tahoma"/>
                <a:cs typeface="Tahoma"/>
                <a:sym typeface="Tahoma"/>
              </a:rPr>
              <a:t>Update on High Potency Products</a:t>
            </a:r>
          </a:p>
        </p:txBody>
      </p:sp>
      <p:sp>
        <p:nvSpPr>
          <p:cNvPr id="24" name="TextBox 24"/>
          <p:cNvSpPr txBox="1"/>
          <p:nvPr/>
        </p:nvSpPr>
        <p:spPr>
          <a:xfrm>
            <a:off x="685800" y="2537824"/>
            <a:ext cx="8309150" cy="426079"/>
          </a:xfrm>
          <a:prstGeom prst="rect">
            <a:avLst/>
          </a:prstGeom>
        </p:spPr>
        <p:txBody>
          <a:bodyPr lIns="0" tIns="0" rIns="0" bIns="0" rtlCol="0" anchor="t">
            <a:spAutoFit/>
          </a:bodyPr>
          <a:lstStyle/>
          <a:p>
            <a:pPr marL="575763" lvl="1" indent="-287882">
              <a:lnSpc>
                <a:spcPts val="3734"/>
              </a:lnSpc>
              <a:buFont typeface="Arial"/>
              <a:buChar char="•"/>
            </a:pPr>
            <a:r>
              <a:rPr lang="en-US" sz="2667">
                <a:solidFill>
                  <a:srgbClr val="000000"/>
                </a:solidFill>
                <a:latin typeface="Tahoma"/>
                <a:ea typeface="Tahoma"/>
                <a:cs typeface="Tahoma"/>
                <a:sym typeface="Tahoma"/>
              </a:rPr>
              <a:t>Prenatal and postnatal exposure and impacts  </a:t>
            </a:r>
          </a:p>
        </p:txBody>
      </p:sp>
      <p:sp>
        <p:nvSpPr>
          <p:cNvPr id="25" name="TextBox 25"/>
          <p:cNvSpPr txBox="1"/>
          <p:nvPr/>
        </p:nvSpPr>
        <p:spPr>
          <a:xfrm>
            <a:off x="685800" y="3193991"/>
            <a:ext cx="4667080" cy="426079"/>
          </a:xfrm>
          <a:prstGeom prst="rect">
            <a:avLst/>
          </a:prstGeom>
        </p:spPr>
        <p:txBody>
          <a:bodyPr lIns="0" tIns="0" rIns="0" bIns="0" rtlCol="0" anchor="t">
            <a:spAutoFit/>
          </a:bodyPr>
          <a:lstStyle/>
          <a:p>
            <a:pPr marL="575763" lvl="1" indent="-287882">
              <a:lnSpc>
                <a:spcPts val="3734"/>
              </a:lnSpc>
              <a:buFont typeface="Arial"/>
              <a:buChar char="•"/>
            </a:pPr>
            <a:r>
              <a:rPr lang="en-US" sz="2667">
                <a:solidFill>
                  <a:srgbClr val="000000"/>
                </a:solidFill>
                <a:latin typeface="Tahoma"/>
                <a:ea typeface="Tahoma"/>
                <a:cs typeface="Tahoma"/>
                <a:sym typeface="Tahoma"/>
              </a:rPr>
              <a:t>Toddlers in the weeds</a:t>
            </a:r>
          </a:p>
        </p:txBody>
      </p:sp>
      <p:sp>
        <p:nvSpPr>
          <p:cNvPr id="26" name="TextBox 26"/>
          <p:cNvSpPr txBox="1"/>
          <p:nvPr/>
        </p:nvSpPr>
        <p:spPr>
          <a:xfrm>
            <a:off x="685800" y="3850158"/>
            <a:ext cx="9590890" cy="426079"/>
          </a:xfrm>
          <a:prstGeom prst="rect">
            <a:avLst/>
          </a:prstGeom>
        </p:spPr>
        <p:txBody>
          <a:bodyPr lIns="0" tIns="0" rIns="0" bIns="0" rtlCol="0" anchor="t">
            <a:spAutoFit/>
          </a:bodyPr>
          <a:lstStyle/>
          <a:p>
            <a:pPr marL="575763" lvl="1" indent="-287882">
              <a:lnSpc>
                <a:spcPts val="3734"/>
              </a:lnSpc>
              <a:buFont typeface="Arial"/>
              <a:buChar char="•"/>
            </a:pPr>
            <a:r>
              <a:rPr lang="en-US" sz="2667">
                <a:solidFill>
                  <a:srgbClr val="000000"/>
                </a:solidFill>
                <a:latin typeface="Tahoma"/>
                <a:ea typeface="Tahoma"/>
                <a:cs typeface="Tahoma"/>
                <a:sym typeface="Tahoma"/>
              </a:rPr>
              <a:t>Adolescent brain development and addiction</a:t>
            </a:r>
          </a:p>
        </p:txBody>
      </p:sp>
      <p:sp>
        <p:nvSpPr>
          <p:cNvPr id="27" name="TextBox 27"/>
          <p:cNvSpPr txBox="1"/>
          <p:nvPr/>
        </p:nvSpPr>
        <p:spPr>
          <a:xfrm>
            <a:off x="685800" y="4506324"/>
            <a:ext cx="7797301" cy="1375056"/>
          </a:xfrm>
          <a:prstGeom prst="rect">
            <a:avLst/>
          </a:prstGeom>
        </p:spPr>
        <p:txBody>
          <a:bodyPr lIns="0" tIns="0" rIns="0" bIns="0" rtlCol="0" anchor="t">
            <a:spAutoFit/>
          </a:bodyPr>
          <a:lstStyle/>
          <a:p>
            <a:pPr marL="575763" lvl="1" indent="-287882">
              <a:lnSpc>
                <a:spcPts val="3734"/>
              </a:lnSpc>
              <a:buFont typeface="Arial"/>
              <a:buChar char="•"/>
            </a:pPr>
            <a:r>
              <a:rPr lang="en-US" sz="2667">
                <a:solidFill>
                  <a:srgbClr val="000000"/>
                </a:solidFill>
                <a:latin typeface="Tahoma"/>
                <a:ea typeface="Tahoma"/>
                <a:cs typeface="Tahoma"/>
                <a:sym typeface="Tahoma"/>
              </a:rPr>
              <a:t>Public health recommendations and the gap between actual and perceived risk since legalization</a:t>
            </a:r>
          </a:p>
        </p:txBody>
      </p:sp>
      <p:sp>
        <p:nvSpPr>
          <p:cNvPr id="28" name="Freeform 28"/>
          <p:cNvSpPr/>
          <p:nvPr/>
        </p:nvSpPr>
        <p:spPr>
          <a:xfrm>
            <a:off x="8511532" y="3287451"/>
            <a:ext cx="3398848" cy="3173675"/>
          </a:xfrm>
          <a:custGeom>
            <a:avLst/>
            <a:gdLst/>
            <a:ahLst/>
            <a:cxnLst/>
            <a:rect l="l" t="t" r="r" b="b"/>
            <a:pathLst>
              <a:path w="5098272" h="4760512">
                <a:moveTo>
                  <a:pt x="0" y="0"/>
                </a:moveTo>
                <a:lnTo>
                  <a:pt x="5098272" y="0"/>
                </a:lnTo>
                <a:lnTo>
                  <a:pt x="5098272" y="4760512"/>
                </a:lnTo>
                <a:lnTo>
                  <a:pt x="0" y="4760512"/>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56"/>
          <p:cNvSpPr txBox="1">
            <a:spLocks noGrp="1"/>
          </p:cNvSpPr>
          <p:nvPr>
            <p:ph type="title"/>
          </p:nvPr>
        </p:nvSpPr>
        <p:spPr>
          <a:xfrm>
            <a:off x="782782" y="129598"/>
            <a:ext cx="11307618"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Framing a Referral to The Other Team Members:</a:t>
            </a:r>
            <a:endParaRPr/>
          </a:p>
        </p:txBody>
      </p:sp>
      <p:sp>
        <p:nvSpPr>
          <p:cNvPr id="421" name="Google Shape;421;p56"/>
          <p:cNvSpPr txBox="1">
            <a:spLocks noGrp="1"/>
          </p:cNvSpPr>
          <p:nvPr>
            <p:ph type="body" idx="1"/>
          </p:nvPr>
        </p:nvSpPr>
        <p:spPr>
          <a:xfrm>
            <a:off x="574964" y="1704544"/>
            <a:ext cx="11104417" cy="4558146"/>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6000"/>
              <a:buNone/>
            </a:pPr>
            <a:r>
              <a:rPr lang="en-US" sz="6000"/>
              <a:t>“Their focus will be to help you develop tools to manage the pain so that you can improve your quality of life and get back to activities you enjoy.”</a:t>
            </a:r>
            <a:endParaRPr/>
          </a:p>
        </p:txBody>
      </p:sp>
    </p:spTree>
    <p:extLst>
      <p:ext uri="{BB962C8B-B14F-4D97-AF65-F5344CB8AC3E}">
        <p14:creationId xmlns:p14="http://schemas.microsoft.com/office/powerpoint/2010/main" val="261503389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linician's Toolkit">
            <a:extLst>
              <a:ext uri="{FF2B5EF4-FFF2-40B4-BE49-F238E27FC236}">
                <a16:creationId xmlns:a16="http://schemas.microsoft.com/office/drawing/2014/main" id="{EB3D708A-1E31-80D5-1D80-5ACEEB61C8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5134" y="-231312"/>
            <a:ext cx="5827257" cy="7472174"/>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2">
            <a:extLst>
              <a:ext uri="{FF2B5EF4-FFF2-40B4-BE49-F238E27FC236}">
                <a16:creationId xmlns:a16="http://schemas.microsoft.com/office/drawing/2014/main" id="{51B2B979-822B-7930-88A2-AB036CE01369}"/>
              </a:ext>
            </a:extLst>
          </p:cNvPr>
          <p:cNvSpPr>
            <a:spLocks noGrp="1"/>
          </p:cNvSpPr>
          <p:nvPr>
            <p:ph type="body" idx="1"/>
          </p:nvPr>
        </p:nvSpPr>
        <p:spPr>
          <a:xfrm>
            <a:off x="389067" y="1954350"/>
            <a:ext cx="6005513" cy="4351200"/>
          </a:xfrm>
        </p:spPr>
        <p:txBody>
          <a:bodyPr>
            <a:normAutofit/>
          </a:bodyPr>
          <a:lstStyle/>
          <a:p>
            <a:r>
              <a:rPr lang="en-US" dirty="0"/>
              <a:t>Individual or group</a:t>
            </a:r>
          </a:p>
          <a:p>
            <a:r>
              <a:rPr lang="en-US" dirty="0"/>
              <a:t>In person</a:t>
            </a:r>
          </a:p>
          <a:p>
            <a:r>
              <a:rPr lang="en-US" dirty="0"/>
              <a:t>Virtually</a:t>
            </a:r>
          </a:p>
          <a:p>
            <a:r>
              <a:rPr lang="en-US" dirty="0"/>
              <a:t>Homework on AVS</a:t>
            </a:r>
          </a:p>
          <a:p>
            <a:r>
              <a:rPr lang="en-US" dirty="0"/>
              <a:t>Embed in EPIC (dot phrase)</a:t>
            </a:r>
          </a:p>
          <a:p>
            <a:r>
              <a:rPr lang="en-US" dirty="0"/>
              <a:t>Behavioral Health</a:t>
            </a:r>
          </a:p>
          <a:p>
            <a:r>
              <a:rPr lang="en-US" dirty="0"/>
              <a:t>PT clinic</a:t>
            </a:r>
          </a:p>
          <a:p>
            <a:r>
              <a:rPr lang="en-US" dirty="0"/>
              <a:t>Pre-surgery (TPIAT clinic)</a:t>
            </a:r>
          </a:p>
          <a:p>
            <a:endParaRPr lang="en-US" dirty="0"/>
          </a:p>
        </p:txBody>
      </p:sp>
      <p:sp>
        <p:nvSpPr>
          <p:cNvPr id="5" name="Title 1">
            <a:extLst>
              <a:ext uri="{FF2B5EF4-FFF2-40B4-BE49-F238E27FC236}">
                <a16:creationId xmlns:a16="http://schemas.microsoft.com/office/drawing/2014/main" id="{0E981379-D2BD-EB24-24C2-EB6300C83174}"/>
              </a:ext>
            </a:extLst>
          </p:cNvPr>
          <p:cNvSpPr>
            <a:spLocks noGrp="1"/>
          </p:cNvSpPr>
          <p:nvPr>
            <p:ph type="title"/>
          </p:nvPr>
        </p:nvSpPr>
        <p:spPr>
          <a:xfrm>
            <a:off x="539621" y="365125"/>
            <a:ext cx="6005513" cy="1325700"/>
          </a:xfrm>
        </p:spPr>
        <p:txBody>
          <a:bodyPr>
            <a:normAutofit/>
          </a:bodyPr>
          <a:lstStyle/>
          <a:p>
            <a:r>
              <a:rPr lang="en-US" dirty="0"/>
              <a:t>Examples of Toolkit </a:t>
            </a:r>
            <a:br>
              <a:rPr lang="en-US" dirty="0"/>
            </a:br>
            <a:r>
              <a:rPr lang="en-US" dirty="0"/>
              <a:t>use in Oregon</a:t>
            </a:r>
          </a:p>
        </p:txBody>
      </p:sp>
    </p:spTree>
    <p:extLst>
      <p:ext uri="{BB962C8B-B14F-4D97-AF65-F5344CB8AC3E}">
        <p14:creationId xmlns:p14="http://schemas.microsoft.com/office/powerpoint/2010/main" val="332314255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63"/>
          <p:cNvSpPr txBox="1">
            <a:spLocks noGrp="1"/>
          </p:cNvSpPr>
          <p:nvPr>
            <p:ph type="title"/>
          </p:nvPr>
        </p:nvSpPr>
        <p:spPr>
          <a:xfrm>
            <a:off x="6096000" y="539954"/>
            <a:ext cx="5818121"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Helvetica Neue"/>
              <a:buNone/>
            </a:pPr>
            <a:r>
              <a:rPr lang="en-US" dirty="0">
                <a:latin typeface="Helvetica Neue"/>
                <a:ea typeface="Helvetica Neue"/>
                <a:cs typeface="Helvetica Neue"/>
                <a:sym typeface="Helvetica Neue"/>
              </a:rPr>
              <a:t>Resources </a:t>
            </a:r>
            <a:br>
              <a:rPr lang="en-US" dirty="0">
                <a:latin typeface="Helvetica Neue"/>
                <a:ea typeface="Helvetica Neue"/>
                <a:cs typeface="Helvetica Neue"/>
                <a:sym typeface="Helvetica Neue"/>
              </a:rPr>
            </a:br>
            <a:r>
              <a:rPr lang="en-US" dirty="0">
                <a:latin typeface="Helvetica Neue"/>
                <a:ea typeface="Helvetica Neue"/>
                <a:cs typeface="Helvetica Neue"/>
                <a:sym typeface="Helvetica Neue"/>
              </a:rPr>
              <a:t>Follow</a:t>
            </a:r>
            <a:endParaRPr dirty="0"/>
          </a:p>
        </p:txBody>
      </p:sp>
      <p:sp>
        <p:nvSpPr>
          <p:cNvPr id="533" name="Google Shape;533;p63"/>
          <p:cNvSpPr txBox="1"/>
          <p:nvPr/>
        </p:nvSpPr>
        <p:spPr>
          <a:xfrm>
            <a:off x="7765949" y="2873834"/>
            <a:ext cx="4569498" cy="249295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Catriona Buist, Psy.D.</a:t>
            </a:r>
            <a:endParaRPr kumimoji="0" sz="20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Comprehensive Pain Center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OHSU</a:t>
            </a:r>
            <a:endParaRPr kumimoji="0" sz="20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sng" strike="noStrike" kern="0" cap="none" spc="0" normalizeH="0" baseline="0" noProof="0" dirty="0">
                <a:ln>
                  <a:noFill/>
                </a:ln>
                <a:solidFill>
                  <a:srgbClr val="0563C1"/>
                </a:solidFill>
                <a:effectLst/>
                <a:uLnTx/>
                <a:uFillTx/>
                <a:latin typeface="Helvetica Neue"/>
                <a:ea typeface="Helvetica Neue"/>
                <a:cs typeface="Helvetica Neue"/>
                <a:sym typeface="Helvetica Neue"/>
                <a:hlinkClick r:id="rId3"/>
              </a:rPr>
              <a:t>buistc@ohsu.edu</a:t>
            </a:r>
            <a:endParaRPr kumimoji="0" lang="en-US" sz="2000" b="0" i="0" u="sng" strike="noStrike" kern="0" cap="none" spc="0" normalizeH="0" baseline="0" noProof="0" dirty="0">
              <a:ln>
                <a:noFill/>
              </a:ln>
              <a:solidFill>
                <a:srgbClr val="0563C1"/>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pic>
        <p:nvPicPr>
          <p:cNvPr id="534" name="Google Shape;534;p63" descr="OHSU four-colog master brand logo." title="OHSU master brand logo"/>
          <p:cNvPicPr preferRelativeResize="0"/>
          <p:nvPr/>
        </p:nvPicPr>
        <p:blipFill rotWithShape="1">
          <a:blip r:embed="rId4">
            <a:alphaModFix/>
          </a:blip>
          <a:srcRect/>
          <a:stretch/>
        </p:blipFill>
        <p:spPr>
          <a:xfrm>
            <a:off x="10738820" y="5086887"/>
            <a:ext cx="870038" cy="1490121"/>
          </a:xfrm>
          <a:prstGeom prst="rect">
            <a:avLst/>
          </a:prstGeom>
          <a:noFill/>
          <a:ln>
            <a:noFill/>
          </a:ln>
        </p:spPr>
      </p:pic>
      <p:pic>
        <p:nvPicPr>
          <p:cNvPr id="2050" name="Picture 2" descr="374,800+ Balance Nature Stock Photos, Pictures &amp; Royalty ...">
            <a:extLst>
              <a:ext uri="{FF2B5EF4-FFF2-40B4-BE49-F238E27FC236}">
                <a16:creationId xmlns:a16="http://schemas.microsoft.com/office/drawing/2014/main" id="{FB3359CC-5864-CBA1-C4E8-4A15409282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849" y="616154"/>
            <a:ext cx="7026096" cy="49993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65"/>
          <p:cNvSpPr txBox="1">
            <a:spLocks noGrp="1"/>
          </p:cNvSpPr>
          <p:nvPr>
            <p:ph type="title"/>
          </p:nvPr>
        </p:nvSpPr>
        <p:spPr>
          <a:xfrm>
            <a:off x="638600" y="15125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Cat’s frequently used resources</a:t>
            </a:r>
            <a:endParaRPr dirty="0"/>
          </a:p>
        </p:txBody>
      </p:sp>
      <p:sp>
        <p:nvSpPr>
          <p:cNvPr id="551" name="Google Shape;551;p65"/>
          <p:cNvSpPr txBox="1">
            <a:spLocks noGrp="1"/>
          </p:cNvSpPr>
          <p:nvPr>
            <p:ph type="body" idx="1"/>
          </p:nvPr>
        </p:nvSpPr>
        <p:spPr>
          <a:xfrm>
            <a:off x="712900" y="1325975"/>
            <a:ext cx="10807500" cy="5204100"/>
          </a:xfrm>
          <a:prstGeom prst="rect">
            <a:avLst/>
          </a:prstGeom>
        </p:spPr>
        <p:txBody>
          <a:bodyPr spcFirstLastPara="1" wrap="square" lIns="91425" tIns="45700" rIns="91425" bIns="45700" anchor="t" anchorCtr="0">
            <a:normAutofit lnSpcReduction="10000"/>
          </a:bodyPr>
          <a:lstStyle/>
          <a:p>
            <a:pPr marL="0" lvl="0" indent="0" algn="l" rtl="0">
              <a:spcBef>
                <a:spcPts val="1000"/>
              </a:spcBef>
              <a:spcAft>
                <a:spcPts val="0"/>
              </a:spcAft>
              <a:buNone/>
            </a:pPr>
            <a:r>
              <a:rPr lang="en-US" b="1" dirty="0"/>
              <a:t>Fibromyalgia</a:t>
            </a:r>
            <a:r>
              <a:rPr lang="en-US" dirty="0"/>
              <a:t>: The </a:t>
            </a:r>
            <a:r>
              <a:rPr lang="en-US" dirty="0" err="1"/>
              <a:t>Fibromanual</a:t>
            </a:r>
            <a:r>
              <a:rPr lang="en-US" dirty="0"/>
              <a:t> (</a:t>
            </a:r>
            <a:r>
              <a:rPr lang="en-US" dirty="0" err="1"/>
              <a:t>Liptan</a:t>
            </a:r>
            <a:r>
              <a:rPr lang="en-US" dirty="0"/>
              <a:t>), The </a:t>
            </a:r>
            <a:r>
              <a:rPr lang="en-US" dirty="0" err="1"/>
              <a:t>Fibroshow</a:t>
            </a:r>
            <a:r>
              <a:rPr lang="en-US" dirty="0"/>
              <a:t> podcast (</a:t>
            </a:r>
            <a:r>
              <a:rPr lang="en-US" dirty="0" err="1"/>
              <a:t>Liptan</a:t>
            </a:r>
            <a:r>
              <a:rPr lang="en-US" dirty="0"/>
              <a:t>), Anything by Dan </a:t>
            </a:r>
            <a:r>
              <a:rPr lang="en-US" dirty="0" err="1"/>
              <a:t>Clauw</a:t>
            </a:r>
            <a:r>
              <a:rPr lang="en-US" dirty="0"/>
              <a:t>, Tami </a:t>
            </a:r>
            <a:r>
              <a:rPr lang="en-US" dirty="0" err="1"/>
              <a:t>Stackelhouse</a:t>
            </a:r>
            <a:r>
              <a:rPr lang="en-US" dirty="0"/>
              <a:t> podcast and 2 books</a:t>
            </a:r>
          </a:p>
          <a:p>
            <a:pPr marL="0" lvl="0" indent="0" algn="l" rtl="0">
              <a:spcBef>
                <a:spcPts val="1000"/>
              </a:spcBef>
              <a:spcAft>
                <a:spcPts val="0"/>
              </a:spcAft>
              <a:buNone/>
            </a:pPr>
            <a:r>
              <a:rPr lang="en-US" b="1" dirty="0"/>
              <a:t>EDS/hypermobility</a:t>
            </a:r>
            <a:r>
              <a:rPr lang="en-US" dirty="0"/>
              <a:t>: Taming the Zebra (Purdin), Disjointed (Jovin)</a:t>
            </a:r>
            <a:endParaRPr dirty="0"/>
          </a:p>
          <a:p>
            <a:pPr marL="0" lvl="0" indent="0">
              <a:buNone/>
            </a:pPr>
            <a:r>
              <a:rPr lang="en-US" b="1" dirty="0"/>
              <a:t>Pain Education</a:t>
            </a:r>
            <a:r>
              <a:rPr lang="en-US" dirty="0"/>
              <a:t>: Explain Pain (Moseley and Butler), anything by Moseley and Butler, Tame the Beast video (Moseley), Why Do I Hurt (Louw)</a:t>
            </a:r>
          </a:p>
          <a:p>
            <a:pPr marL="0" lvl="0" indent="0">
              <a:buNone/>
            </a:pPr>
            <a:r>
              <a:rPr lang="en-US" b="1" dirty="0"/>
              <a:t>CBT</a:t>
            </a:r>
            <a:r>
              <a:rPr lang="en-US" dirty="0"/>
              <a:t>: The Pain Management Workbook (</a:t>
            </a:r>
            <a:r>
              <a:rPr lang="en-US" dirty="0" err="1"/>
              <a:t>Zoffness</a:t>
            </a:r>
            <a:r>
              <a:rPr lang="en-US" dirty="0"/>
              <a:t>), Managing Pain Before It Manages You (Caudill) </a:t>
            </a:r>
          </a:p>
          <a:p>
            <a:pPr marL="0" indent="0">
              <a:buNone/>
            </a:pPr>
            <a:r>
              <a:rPr lang="en-US" b="1" dirty="0"/>
              <a:t>Neuroplasticity</a:t>
            </a:r>
            <a:r>
              <a:rPr lang="en-US" dirty="0"/>
              <a:t>: The Way Out (Gordon), The Pain Reprocessing Therapy Workbook, Curable app</a:t>
            </a:r>
          </a:p>
          <a:p>
            <a:pPr marL="0" lvl="0" indent="0">
              <a:buNone/>
            </a:pPr>
            <a:r>
              <a:rPr lang="en-US" b="1" dirty="0"/>
              <a:t>Mindfulness</a:t>
            </a:r>
            <a:r>
              <a:rPr lang="en-US" dirty="0"/>
              <a:t>: Jon Kabat-Zinn</a:t>
            </a:r>
          </a:p>
          <a:p>
            <a:pPr marL="0" lvl="0" indent="0">
              <a:buNone/>
            </a:pPr>
            <a:r>
              <a:rPr lang="en-US" b="1" dirty="0"/>
              <a:t>Self-Compassion</a:t>
            </a:r>
            <a:r>
              <a:rPr lang="en-US" dirty="0"/>
              <a:t>:  Kristin Neff</a:t>
            </a:r>
          </a:p>
          <a:p>
            <a:pPr marL="0" lvl="0" indent="0" algn="l" rtl="0">
              <a:spcBef>
                <a:spcPts val="1000"/>
              </a:spcBef>
              <a:spcAft>
                <a:spcPts val="0"/>
              </a:spcAft>
              <a:buNone/>
            </a:pPr>
            <a:endParaRPr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67"/>
          <p:cNvSpPr txBox="1">
            <a:spLocks noGrp="1"/>
          </p:cNvSpPr>
          <p:nvPr>
            <p:ph type="title"/>
          </p:nvPr>
        </p:nvSpPr>
        <p:spPr>
          <a:xfrm>
            <a:off x="5256899" y="230653"/>
            <a:ext cx="6676481" cy="1143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000"/>
              <a:buFont typeface="Helvetica Neue"/>
              <a:buNone/>
            </a:pPr>
            <a:r>
              <a:rPr lang="en-US" sz="2000" b="1" dirty="0">
                <a:latin typeface="Helvetica Neue"/>
                <a:ea typeface="Helvetica Neue"/>
                <a:cs typeface="Helvetica Neue"/>
                <a:sym typeface="Helvetica Neue"/>
              </a:rPr>
              <a:t>Helpful Tools to Assess Patients with Chronic Pain</a:t>
            </a:r>
            <a:endParaRPr b="1" dirty="0"/>
          </a:p>
        </p:txBody>
      </p:sp>
      <p:sp>
        <p:nvSpPr>
          <p:cNvPr id="569" name="Google Shape;569;p67"/>
          <p:cNvSpPr txBox="1">
            <a:spLocks noGrp="1"/>
          </p:cNvSpPr>
          <p:nvPr>
            <p:ph type="body" idx="1"/>
          </p:nvPr>
        </p:nvSpPr>
        <p:spPr>
          <a:xfrm>
            <a:off x="469000" y="394085"/>
            <a:ext cx="11464380" cy="6463915"/>
          </a:xfrm>
          <a:prstGeom prst="rect">
            <a:avLst/>
          </a:prstGeom>
          <a:noFill/>
          <a:ln>
            <a:noFill/>
          </a:ln>
        </p:spPr>
        <p:txBody>
          <a:bodyPr spcFirstLastPara="1" wrap="square" lIns="91425" tIns="45700" rIns="91425" bIns="45700" anchor="t" anchorCtr="0">
            <a:normAutofit fontScale="55000" lnSpcReduction="20000"/>
          </a:bodyPr>
          <a:lstStyle/>
          <a:p>
            <a:pPr marL="0" lvl="0" indent="0" algn="l" rtl="0">
              <a:lnSpc>
                <a:spcPct val="90000"/>
              </a:lnSpc>
              <a:spcBef>
                <a:spcPts val="0"/>
              </a:spcBef>
              <a:spcAft>
                <a:spcPts val="0"/>
              </a:spcAft>
              <a:buClr>
                <a:schemeClr val="dk1"/>
              </a:buClr>
              <a:buSzPct val="100000"/>
              <a:buNone/>
            </a:pPr>
            <a:r>
              <a:rPr lang="en-US" sz="2900" b="1" dirty="0">
                <a:latin typeface="Helvetica Neue"/>
                <a:ea typeface="Helvetica Neue"/>
                <a:cs typeface="Helvetica Neue"/>
                <a:sym typeface="Helvetica Neue"/>
              </a:rPr>
              <a:t>PHQ-4 </a:t>
            </a:r>
            <a:r>
              <a:rPr lang="en-US" sz="2100" dirty="0">
                <a:latin typeface="Helvetica Neue"/>
                <a:ea typeface="Helvetica Neue"/>
                <a:cs typeface="Helvetica Neue"/>
                <a:sym typeface="Helvetica Neue"/>
              </a:rPr>
              <a:t>(anxiety and depression)</a:t>
            </a:r>
            <a:endParaRPr dirty="0"/>
          </a:p>
          <a:p>
            <a:pPr marL="457200" lvl="1" indent="0" algn="l" rtl="0">
              <a:lnSpc>
                <a:spcPct val="90000"/>
              </a:lnSpc>
              <a:spcBef>
                <a:spcPts val="500"/>
              </a:spcBef>
              <a:spcAft>
                <a:spcPts val="0"/>
              </a:spcAft>
              <a:buClr>
                <a:schemeClr val="dk1"/>
              </a:buClr>
              <a:buSzPct val="100000"/>
              <a:buNone/>
            </a:pPr>
            <a:r>
              <a:rPr lang="en-US" sz="2100" dirty="0">
                <a:latin typeface="Helvetica Neue"/>
                <a:ea typeface="Helvetica Neue"/>
                <a:cs typeface="Helvetica Neue"/>
                <a:sym typeface="Helvetica Neue"/>
              </a:rPr>
              <a:t>(0-2 none, 3-5 mild, 6-8 moderate, 9-12 severe)</a:t>
            </a:r>
            <a:endParaRPr dirty="0"/>
          </a:p>
          <a:p>
            <a:pPr marL="228600" lvl="0" indent="-130810" algn="l" rtl="0">
              <a:lnSpc>
                <a:spcPct val="90000"/>
              </a:lnSpc>
              <a:spcBef>
                <a:spcPts val="1000"/>
              </a:spcBef>
              <a:spcAft>
                <a:spcPts val="0"/>
              </a:spcAft>
              <a:buClr>
                <a:schemeClr val="dk1"/>
              </a:buClr>
              <a:buSzPct val="100000"/>
              <a:buNone/>
            </a:pPr>
            <a:endParaRPr dirty="0">
              <a:latin typeface="Helvetica Neue"/>
              <a:ea typeface="Helvetica Neue"/>
              <a:cs typeface="Helvetica Neue"/>
              <a:sym typeface="Helvetica Neue"/>
            </a:endParaRPr>
          </a:p>
          <a:p>
            <a:pPr marL="0" lvl="0" indent="0" algn="l" rtl="0">
              <a:lnSpc>
                <a:spcPct val="90000"/>
              </a:lnSpc>
              <a:spcBef>
                <a:spcPts val="1000"/>
              </a:spcBef>
              <a:spcAft>
                <a:spcPts val="0"/>
              </a:spcAft>
              <a:buClr>
                <a:schemeClr val="dk1"/>
              </a:buClr>
              <a:buSzPct val="100000"/>
              <a:buNone/>
            </a:pPr>
            <a:r>
              <a:rPr lang="en-US" sz="2900" b="1" dirty="0">
                <a:latin typeface="Helvetica Neue"/>
                <a:ea typeface="Helvetica Neue"/>
                <a:cs typeface="Helvetica Neue"/>
                <a:sym typeface="Helvetica Neue"/>
              </a:rPr>
              <a:t>PHQ-9</a:t>
            </a:r>
            <a:r>
              <a:rPr lang="en-US" sz="2900" dirty="0">
                <a:latin typeface="Helvetica Neue"/>
                <a:ea typeface="Helvetica Neue"/>
                <a:cs typeface="Helvetica Neue"/>
                <a:sym typeface="Helvetica Neue"/>
              </a:rPr>
              <a:t> </a:t>
            </a:r>
            <a:r>
              <a:rPr lang="en-US" sz="2100" dirty="0">
                <a:latin typeface="Helvetica Neue"/>
                <a:ea typeface="Helvetica Neue"/>
                <a:cs typeface="Helvetica Neue"/>
                <a:sym typeface="Helvetica Neue"/>
              </a:rPr>
              <a:t>(depression)</a:t>
            </a:r>
            <a:endParaRPr dirty="0"/>
          </a:p>
          <a:p>
            <a:pPr marL="457200" lvl="1" indent="0" algn="l" rtl="0">
              <a:lnSpc>
                <a:spcPct val="90000"/>
              </a:lnSpc>
              <a:spcBef>
                <a:spcPts val="500"/>
              </a:spcBef>
              <a:spcAft>
                <a:spcPts val="0"/>
              </a:spcAft>
              <a:buClr>
                <a:schemeClr val="dk1"/>
              </a:buClr>
              <a:buSzPct val="100000"/>
              <a:buNone/>
            </a:pPr>
            <a:r>
              <a:rPr lang="en-US" sz="2100" dirty="0">
                <a:latin typeface="Helvetica Neue"/>
                <a:ea typeface="Helvetica Neue"/>
                <a:cs typeface="Helvetica Neue"/>
                <a:sym typeface="Helvetica Neue"/>
              </a:rPr>
              <a:t>(0-4 minimal, 5-9 mild, 10-14 moderate, 15-19 moderately severe, 20-27 severe)</a:t>
            </a:r>
            <a:endParaRPr dirty="0"/>
          </a:p>
          <a:p>
            <a:pPr marL="457200" lvl="1" indent="0" algn="l" rtl="0">
              <a:lnSpc>
                <a:spcPct val="90000"/>
              </a:lnSpc>
              <a:spcBef>
                <a:spcPts val="500"/>
              </a:spcBef>
              <a:spcAft>
                <a:spcPts val="0"/>
              </a:spcAft>
              <a:buClr>
                <a:schemeClr val="dk1"/>
              </a:buClr>
              <a:buSzPct val="100000"/>
              <a:buNone/>
            </a:pPr>
            <a:endParaRPr dirty="0">
              <a:latin typeface="Helvetica Neue"/>
              <a:ea typeface="Helvetica Neue"/>
              <a:cs typeface="Helvetica Neue"/>
              <a:sym typeface="Helvetica Neue"/>
            </a:endParaRPr>
          </a:p>
          <a:p>
            <a:pPr marL="0" lvl="0" indent="0" algn="l" rtl="0">
              <a:lnSpc>
                <a:spcPct val="90000"/>
              </a:lnSpc>
              <a:spcBef>
                <a:spcPts val="1000"/>
              </a:spcBef>
              <a:spcAft>
                <a:spcPts val="0"/>
              </a:spcAft>
              <a:buClr>
                <a:schemeClr val="dk1"/>
              </a:buClr>
              <a:buSzPct val="100000"/>
              <a:buNone/>
            </a:pPr>
            <a:r>
              <a:rPr lang="en-US" sz="2900" b="1" dirty="0">
                <a:latin typeface="Helvetica Neue"/>
                <a:ea typeface="Helvetica Neue"/>
                <a:cs typeface="Helvetica Neue"/>
                <a:sym typeface="Helvetica Neue"/>
              </a:rPr>
              <a:t>GAD-7</a:t>
            </a:r>
            <a:r>
              <a:rPr lang="en-US" dirty="0">
                <a:latin typeface="Helvetica Neue"/>
                <a:ea typeface="Helvetica Neue"/>
                <a:cs typeface="Helvetica Neue"/>
                <a:sym typeface="Helvetica Neue"/>
              </a:rPr>
              <a:t> </a:t>
            </a:r>
            <a:r>
              <a:rPr lang="en-US" sz="2100" dirty="0">
                <a:latin typeface="Helvetica Neue"/>
                <a:ea typeface="Helvetica Neue"/>
                <a:cs typeface="Helvetica Neue"/>
                <a:sym typeface="Helvetica Neue"/>
              </a:rPr>
              <a:t>(anxiety)</a:t>
            </a:r>
            <a:endParaRPr dirty="0"/>
          </a:p>
          <a:p>
            <a:pPr marL="0" lvl="0" indent="0" algn="l" rtl="0">
              <a:lnSpc>
                <a:spcPct val="90000"/>
              </a:lnSpc>
              <a:spcBef>
                <a:spcPts val="1000"/>
              </a:spcBef>
              <a:spcAft>
                <a:spcPts val="0"/>
              </a:spcAft>
              <a:buClr>
                <a:schemeClr val="dk1"/>
              </a:buClr>
              <a:buSzPct val="100000"/>
              <a:buNone/>
            </a:pPr>
            <a:r>
              <a:rPr lang="en-US" sz="2100" dirty="0">
                <a:latin typeface="Helvetica Neue"/>
                <a:ea typeface="Helvetica Neue"/>
                <a:cs typeface="Helvetica Neue"/>
                <a:sym typeface="Helvetica Neue"/>
              </a:rPr>
              <a:t>        (0-5 mild, 6-10 moderate, 11-15 severe, </a:t>
            </a:r>
            <a:r>
              <a:rPr lang="en-US" sz="2100" u="sng" dirty="0">
                <a:latin typeface="Helvetica Neue"/>
                <a:ea typeface="Helvetica Neue"/>
                <a:cs typeface="Helvetica Neue"/>
                <a:sym typeface="Helvetica Neue"/>
              </a:rPr>
              <a:t>&gt;</a:t>
            </a:r>
            <a:r>
              <a:rPr lang="en-US" sz="2100" dirty="0">
                <a:latin typeface="Helvetica Neue"/>
                <a:ea typeface="Helvetica Neue"/>
                <a:cs typeface="Helvetica Neue"/>
                <a:sym typeface="Helvetica Neue"/>
              </a:rPr>
              <a:t> 10 probably dx of GAD)</a:t>
            </a:r>
            <a:endParaRPr dirty="0"/>
          </a:p>
          <a:p>
            <a:pPr marL="0" lvl="0" indent="0" algn="l" rtl="0">
              <a:lnSpc>
                <a:spcPct val="90000"/>
              </a:lnSpc>
              <a:spcBef>
                <a:spcPts val="1000"/>
              </a:spcBef>
              <a:spcAft>
                <a:spcPts val="0"/>
              </a:spcAft>
              <a:buClr>
                <a:schemeClr val="dk1"/>
              </a:buClr>
              <a:buSzPct val="100000"/>
              <a:buNone/>
            </a:pPr>
            <a:endParaRPr sz="2200" dirty="0">
              <a:latin typeface="Helvetica Neue"/>
              <a:ea typeface="Helvetica Neue"/>
              <a:cs typeface="Helvetica Neue"/>
              <a:sym typeface="Helvetica Neue"/>
            </a:endParaRPr>
          </a:p>
          <a:p>
            <a:pPr marL="0" lvl="0" indent="0" algn="l" rtl="0">
              <a:lnSpc>
                <a:spcPct val="90000"/>
              </a:lnSpc>
              <a:spcBef>
                <a:spcPts val="1000"/>
              </a:spcBef>
              <a:spcAft>
                <a:spcPts val="0"/>
              </a:spcAft>
              <a:buClr>
                <a:schemeClr val="dk1"/>
              </a:buClr>
              <a:buSzPct val="100000"/>
              <a:buNone/>
            </a:pPr>
            <a:r>
              <a:rPr lang="en-US" sz="2900" b="1" dirty="0">
                <a:latin typeface="Helvetica Neue"/>
                <a:ea typeface="Helvetica Neue"/>
                <a:cs typeface="Helvetica Neue"/>
                <a:sym typeface="Helvetica Neue"/>
              </a:rPr>
              <a:t>ACES </a:t>
            </a:r>
            <a:r>
              <a:rPr lang="en-US" sz="2100" dirty="0">
                <a:latin typeface="Helvetica Neue"/>
                <a:ea typeface="Helvetica Neue"/>
                <a:cs typeface="Helvetica Neue"/>
                <a:sym typeface="Helvetica Neue"/>
              </a:rPr>
              <a:t>(adverse childhood experiences)</a:t>
            </a:r>
            <a:endParaRPr dirty="0"/>
          </a:p>
          <a:p>
            <a:pPr marL="0" lvl="0" indent="0" algn="l" rtl="0">
              <a:lnSpc>
                <a:spcPct val="90000"/>
              </a:lnSpc>
              <a:spcBef>
                <a:spcPts val="1000"/>
              </a:spcBef>
              <a:spcAft>
                <a:spcPts val="0"/>
              </a:spcAft>
              <a:buClr>
                <a:schemeClr val="dk1"/>
              </a:buClr>
              <a:buSzPct val="100000"/>
              <a:buNone/>
            </a:pPr>
            <a:endParaRPr dirty="0">
              <a:latin typeface="Helvetica Neue"/>
              <a:ea typeface="Helvetica Neue"/>
              <a:cs typeface="Helvetica Neue"/>
              <a:sym typeface="Helvetica Neue"/>
            </a:endParaRPr>
          </a:p>
          <a:p>
            <a:pPr marL="0" lvl="0" indent="0" algn="l" rtl="0">
              <a:lnSpc>
                <a:spcPct val="90000"/>
              </a:lnSpc>
              <a:spcBef>
                <a:spcPts val="1000"/>
              </a:spcBef>
              <a:spcAft>
                <a:spcPts val="0"/>
              </a:spcAft>
              <a:buClr>
                <a:schemeClr val="dk1"/>
              </a:buClr>
              <a:buSzPct val="100000"/>
              <a:buNone/>
            </a:pPr>
            <a:r>
              <a:rPr lang="en-US" sz="2900" b="1" dirty="0">
                <a:latin typeface="Helvetica Neue"/>
                <a:ea typeface="Helvetica Neue"/>
                <a:cs typeface="Helvetica Neue"/>
                <a:sym typeface="Helvetica Neue"/>
              </a:rPr>
              <a:t>Primary Care PTSD Screen </a:t>
            </a:r>
            <a:r>
              <a:rPr lang="en-US" sz="2100" dirty="0">
                <a:latin typeface="Helvetica Neue"/>
                <a:ea typeface="Helvetica Neue"/>
                <a:cs typeface="Helvetica Neue"/>
                <a:sym typeface="Helvetica Neue"/>
              </a:rPr>
              <a:t>(PC-PTSD-5)</a:t>
            </a:r>
            <a:endParaRPr dirty="0"/>
          </a:p>
          <a:p>
            <a:pPr marL="457200" lvl="1" indent="0" algn="l" rtl="0">
              <a:lnSpc>
                <a:spcPct val="90000"/>
              </a:lnSpc>
              <a:spcBef>
                <a:spcPts val="500"/>
              </a:spcBef>
              <a:spcAft>
                <a:spcPts val="0"/>
              </a:spcAft>
              <a:buClr>
                <a:schemeClr val="dk1"/>
              </a:buClr>
              <a:buSzPct val="100000"/>
              <a:buNone/>
            </a:pPr>
            <a:r>
              <a:rPr lang="en-US" sz="2100" dirty="0">
                <a:latin typeface="Helvetica Neue"/>
                <a:ea typeface="Helvetica Neue"/>
                <a:cs typeface="Helvetica Neue"/>
                <a:sym typeface="Helvetica Neue"/>
              </a:rPr>
              <a:t>Results considered positive if answers yes to any 3 items, does not mean has PTSD, but they may have PTSD or trauma related problems -&gt; refer to MH)</a:t>
            </a:r>
            <a:endParaRPr dirty="0"/>
          </a:p>
          <a:p>
            <a:pPr marL="228600" lvl="0" indent="-130810" algn="l" rtl="0">
              <a:lnSpc>
                <a:spcPct val="90000"/>
              </a:lnSpc>
              <a:spcBef>
                <a:spcPts val="1000"/>
              </a:spcBef>
              <a:spcAft>
                <a:spcPts val="0"/>
              </a:spcAft>
              <a:buClr>
                <a:schemeClr val="dk1"/>
              </a:buClr>
              <a:buSzPct val="100000"/>
              <a:buNone/>
            </a:pPr>
            <a:endParaRPr dirty="0">
              <a:latin typeface="Helvetica Neue"/>
              <a:ea typeface="Helvetica Neue"/>
              <a:cs typeface="Helvetica Neue"/>
              <a:sym typeface="Helvetica Neue"/>
            </a:endParaRPr>
          </a:p>
          <a:p>
            <a:pPr marL="0" lvl="0" indent="0" algn="l" rtl="0">
              <a:lnSpc>
                <a:spcPct val="90000"/>
              </a:lnSpc>
              <a:spcBef>
                <a:spcPts val="1000"/>
              </a:spcBef>
              <a:spcAft>
                <a:spcPts val="0"/>
              </a:spcAft>
              <a:buClr>
                <a:schemeClr val="dk1"/>
              </a:buClr>
              <a:buSzPct val="100000"/>
              <a:buNone/>
            </a:pPr>
            <a:r>
              <a:rPr lang="en-US" sz="2900" b="1" dirty="0">
                <a:latin typeface="Helvetica Neue"/>
                <a:ea typeface="Helvetica Neue"/>
                <a:cs typeface="Helvetica Neue"/>
                <a:sym typeface="Helvetica Neue"/>
              </a:rPr>
              <a:t>Pain Catastrophizing Scale </a:t>
            </a:r>
            <a:r>
              <a:rPr lang="en-US" sz="2100" dirty="0">
                <a:latin typeface="Helvetica Neue"/>
                <a:ea typeface="Helvetica Neue"/>
                <a:cs typeface="Helvetica Neue"/>
                <a:sym typeface="Helvetica Neue"/>
              </a:rPr>
              <a:t>(PCS) </a:t>
            </a:r>
            <a:endParaRPr dirty="0"/>
          </a:p>
          <a:p>
            <a:pPr marL="457200" lvl="1" indent="0" algn="l" rtl="0">
              <a:lnSpc>
                <a:spcPct val="90000"/>
              </a:lnSpc>
              <a:spcBef>
                <a:spcPts val="500"/>
              </a:spcBef>
              <a:spcAft>
                <a:spcPts val="0"/>
              </a:spcAft>
              <a:buClr>
                <a:schemeClr val="dk1"/>
              </a:buClr>
              <a:buSzPct val="100000"/>
              <a:buNone/>
            </a:pPr>
            <a:r>
              <a:rPr lang="en-US" sz="2100" dirty="0">
                <a:latin typeface="Helvetica Neue"/>
                <a:ea typeface="Helvetica Neue"/>
                <a:cs typeface="Helvetica Neue"/>
                <a:sym typeface="Helvetica Neue"/>
              </a:rPr>
              <a:t>(Rumination, magnification, feeling helpless about pain)</a:t>
            </a:r>
            <a:endParaRPr dirty="0"/>
          </a:p>
          <a:p>
            <a:pPr marL="457200" lvl="1" indent="0" algn="l" rtl="0">
              <a:lnSpc>
                <a:spcPct val="90000"/>
              </a:lnSpc>
              <a:spcBef>
                <a:spcPts val="500"/>
              </a:spcBef>
              <a:spcAft>
                <a:spcPts val="0"/>
              </a:spcAft>
              <a:buClr>
                <a:schemeClr val="dk1"/>
              </a:buClr>
              <a:buSzPct val="100000"/>
              <a:buNone/>
            </a:pPr>
            <a:r>
              <a:rPr lang="en-US" sz="2100" dirty="0">
                <a:latin typeface="Helvetica Neue"/>
                <a:ea typeface="Helvetica Neue"/>
                <a:cs typeface="Helvetica Neue"/>
                <a:sym typeface="Helvetica Neue"/>
              </a:rPr>
              <a:t>(</a:t>
            </a:r>
            <a:r>
              <a:rPr lang="en-US" sz="2100" u="sng" dirty="0">
                <a:latin typeface="Helvetica Neue"/>
                <a:ea typeface="Helvetica Neue"/>
                <a:cs typeface="Helvetica Neue"/>
                <a:sym typeface="Helvetica Neue"/>
              </a:rPr>
              <a:t>&gt; </a:t>
            </a:r>
            <a:r>
              <a:rPr lang="en-US" sz="2100" dirty="0">
                <a:latin typeface="Helvetica Neue"/>
                <a:ea typeface="Helvetica Neue"/>
                <a:cs typeface="Helvetica Neue"/>
                <a:sym typeface="Helvetica Neue"/>
              </a:rPr>
              <a:t>30 clinically significant)</a:t>
            </a:r>
            <a:endParaRPr dirty="0"/>
          </a:p>
          <a:p>
            <a:pPr marL="457200" lvl="1" indent="0" algn="l" rtl="0">
              <a:lnSpc>
                <a:spcPct val="90000"/>
              </a:lnSpc>
              <a:spcBef>
                <a:spcPts val="500"/>
              </a:spcBef>
              <a:spcAft>
                <a:spcPts val="0"/>
              </a:spcAft>
              <a:buClr>
                <a:schemeClr val="dk1"/>
              </a:buClr>
              <a:buSzPct val="100000"/>
              <a:buNone/>
            </a:pPr>
            <a:endParaRPr dirty="0">
              <a:latin typeface="Helvetica Neue"/>
              <a:ea typeface="Helvetica Neue"/>
              <a:cs typeface="Helvetica Neue"/>
              <a:sym typeface="Helvetica Neue"/>
            </a:endParaRPr>
          </a:p>
          <a:p>
            <a:pPr marL="0" lvl="0" indent="0" algn="l" rtl="0">
              <a:lnSpc>
                <a:spcPct val="90000"/>
              </a:lnSpc>
              <a:spcBef>
                <a:spcPts val="1000"/>
              </a:spcBef>
              <a:spcAft>
                <a:spcPts val="0"/>
              </a:spcAft>
              <a:buClr>
                <a:schemeClr val="dk1"/>
              </a:buClr>
              <a:buSzPct val="100000"/>
              <a:buNone/>
            </a:pPr>
            <a:r>
              <a:rPr lang="en-US" sz="2900" b="1" dirty="0">
                <a:latin typeface="Helvetica Neue"/>
                <a:ea typeface="Helvetica Neue"/>
                <a:cs typeface="Helvetica Neue"/>
                <a:sym typeface="Helvetica Neue"/>
              </a:rPr>
              <a:t>Widespread Pain Index (WPI) </a:t>
            </a:r>
            <a:r>
              <a:rPr lang="en-US" sz="2900" dirty="0">
                <a:latin typeface="Helvetica Neue"/>
                <a:ea typeface="Helvetica Neue"/>
                <a:cs typeface="Helvetica Neue"/>
                <a:sym typeface="Helvetica Neue"/>
              </a:rPr>
              <a:t> </a:t>
            </a:r>
            <a:r>
              <a:rPr lang="en-US" sz="2100" dirty="0">
                <a:latin typeface="Helvetica Neue"/>
                <a:ea typeface="Helvetica Neue"/>
                <a:cs typeface="Helvetica Neue"/>
                <a:sym typeface="Helvetica Neue"/>
              </a:rPr>
              <a:t>(screens for fibromyalgia/central pain syndrome)</a:t>
            </a:r>
            <a:endParaRPr dirty="0"/>
          </a:p>
          <a:p>
            <a:pPr marL="0" lvl="0" indent="0" algn="l" rtl="0">
              <a:lnSpc>
                <a:spcPct val="90000"/>
              </a:lnSpc>
              <a:spcBef>
                <a:spcPts val="1000"/>
              </a:spcBef>
              <a:spcAft>
                <a:spcPts val="0"/>
              </a:spcAft>
              <a:buClr>
                <a:schemeClr val="dk1"/>
              </a:buClr>
              <a:buSzPct val="100000"/>
              <a:buNone/>
            </a:pPr>
            <a:endParaRPr dirty="0">
              <a:latin typeface="Helvetica Neue"/>
              <a:ea typeface="Helvetica Neue"/>
              <a:cs typeface="Helvetica Neue"/>
              <a:sym typeface="Helvetica Neue"/>
            </a:endParaRPr>
          </a:p>
          <a:p>
            <a:pPr marL="0" lvl="0" indent="0" algn="l" rtl="0">
              <a:lnSpc>
                <a:spcPct val="90000"/>
              </a:lnSpc>
              <a:spcBef>
                <a:spcPts val="1000"/>
              </a:spcBef>
              <a:spcAft>
                <a:spcPts val="0"/>
              </a:spcAft>
              <a:buClr>
                <a:schemeClr val="dk1"/>
              </a:buClr>
              <a:buSzPct val="100000"/>
              <a:buNone/>
            </a:pPr>
            <a:r>
              <a:rPr lang="en-US" sz="2900" b="1" dirty="0" err="1">
                <a:latin typeface="Helvetica Neue"/>
                <a:ea typeface="Helvetica Neue"/>
                <a:cs typeface="Helvetica Neue"/>
                <a:sym typeface="Helvetica Neue"/>
              </a:rPr>
              <a:t>STarT</a:t>
            </a:r>
            <a:r>
              <a:rPr lang="en-US" sz="2900" b="1" dirty="0">
                <a:latin typeface="Helvetica Neue"/>
                <a:ea typeface="Helvetica Neue"/>
                <a:cs typeface="Helvetica Neue"/>
                <a:sym typeface="Helvetica Neue"/>
              </a:rPr>
              <a:t> Back Screening Tool </a:t>
            </a:r>
            <a:r>
              <a:rPr lang="en-US" sz="2100" dirty="0">
                <a:latin typeface="Helvetica Neue"/>
                <a:ea typeface="Helvetica Neue"/>
                <a:cs typeface="Helvetica Neue"/>
                <a:sym typeface="Helvetica Neue"/>
              </a:rPr>
              <a:t>– screens prognostic indicators in LBP patients (anxiety, depression, fear avoidance, catastrophizing) to categorize into risk groups (low, medium and high) to guide treatment</a:t>
            </a:r>
            <a:endParaRPr dirty="0"/>
          </a:p>
          <a:p>
            <a:pPr marL="0" lvl="0" indent="0" algn="l" rtl="0">
              <a:lnSpc>
                <a:spcPct val="90000"/>
              </a:lnSpc>
              <a:spcBef>
                <a:spcPts val="1000"/>
              </a:spcBef>
              <a:spcAft>
                <a:spcPts val="0"/>
              </a:spcAft>
              <a:buClr>
                <a:schemeClr val="dk1"/>
              </a:buClr>
              <a:buSzPct val="100000"/>
              <a:buNone/>
            </a:pPr>
            <a:endParaRPr dirty="0">
              <a:latin typeface="Helvetica Neue"/>
              <a:ea typeface="Helvetica Neue"/>
              <a:cs typeface="Helvetica Neue"/>
              <a:sym typeface="Helvetica Neue"/>
            </a:endParaRPr>
          </a:p>
          <a:p>
            <a:pPr marL="0" lvl="0" indent="0" algn="l" rtl="0">
              <a:lnSpc>
                <a:spcPct val="90000"/>
              </a:lnSpc>
              <a:spcBef>
                <a:spcPts val="1000"/>
              </a:spcBef>
              <a:spcAft>
                <a:spcPts val="0"/>
              </a:spcAft>
              <a:buClr>
                <a:schemeClr val="dk1"/>
              </a:buClr>
              <a:buSzPct val="100000"/>
              <a:buNone/>
            </a:pPr>
            <a:r>
              <a:rPr lang="en-US" sz="2900" b="1" dirty="0">
                <a:latin typeface="Helvetica Neue"/>
                <a:ea typeface="Helvetica Neue"/>
                <a:cs typeface="Helvetica Neue"/>
                <a:sym typeface="Helvetica Neue"/>
              </a:rPr>
              <a:t>PEG Tool</a:t>
            </a:r>
            <a:r>
              <a:rPr lang="en-US" sz="2100" dirty="0">
                <a:latin typeface="Helvetica Neue"/>
                <a:ea typeface="Helvetica Neue"/>
                <a:cs typeface="Helvetica Neue"/>
                <a:sym typeface="Helvetica Neue"/>
              </a:rPr>
              <a:t> (Pain, Enjoyment in Life, and General Activity)</a:t>
            </a:r>
            <a:endParaRPr dirty="0"/>
          </a:p>
          <a:p>
            <a:pPr marL="0" lvl="0" indent="0" algn="l" rtl="0">
              <a:lnSpc>
                <a:spcPct val="90000"/>
              </a:lnSpc>
              <a:spcBef>
                <a:spcPts val="1000"/>
              </a:spcBef>
              <a:spcAft>
                <a:spcPts val="0"/>
              </a:spcAft>
              <a:buClr>
                <a:schemeClr val="dk1"/>
              </a:buClr>
              <a:buSzPct val="100000"/>
              <a:buNone/>
            </a:pPr>
            <a:r>
              <a:rPr lang="en-US" dirty="0"/>
              <a:t>	</a:t>
            </a:r>
            <a:endParaRPr dirty="0"/>
          </a:p>
          <a:p>
            <a:pPr marL="0" lvl="0" indent="0" algn="l" rtl="0">
              <a:lnSpc>
                <a:spcPct val="90000"/>
              </a:lnSpc>
              <a:spcBef>
                <a:spcPts val="1000"/>
              </a:spcBef>
              <a:spcAft>
                <a:spcPts val="0"/>
              </a:spcAft>
              <a:buClr>
                <a:schemeClr val="dk1"/>
              </a:buClr>
              <a:buSzPct val="100000"/>
              <a:buNone/>
            </a:pPr>
            <a:endParaRPr dirty="0"/>
          </a:p>
          <a:p>
            <a:pPr marL="685800" lvl="1" indent="-144780" algn="l" rtl="0">
              <a:lnSpc>
                <a:spcPct val="90000"/>
              </a:lnSpc>
              <a:spcBef>
                <a:spcPts val="500"/>
              </a:spcBef>
              <a:spcAft>
                <a:spcPts val="0"/>
              </a:spcAft>
              <a:buClr>
                <a:schemeClr val="dk1"/>
              </a:buClr>
              <a:buSzPct val="100000"/>
              <a:buNone/>
            </a:pPr>
            <a:endParaRPr dirty="0"/>
          </a:p>
          <a:p>
            <a:pPr marL="457200" lvl="1" indent="0" algn="l" rtl="0">
              <a:lnSpc>
                <a:spcPct val="90000"/>
              </a:lnSpc>
              <a:spcBef>
                <a:spcPts val="50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endParaRPr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8"/>
          <p:cNvSpPr txBox="1">
            <a:spLocks noGrp="1"/>
          </p:cNvSpPr>
          <p:nvPr>
            <p:ph type="subTitle" idx="1"/>
          </p:nvPr>
        </p:nvSpPr>
        <p:spPr>
          <a:xfrm>
            <a:off x="8734702" y="1453567"/>
            <a:ext cx="3457298" cy="4535055"/>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1"/>
              </a:buClr>
              <a:buSzPts val="2200"/>
              <a:buNone/>
            </a:pPr>
            <a:r>
              <a:rPr lang="en-US" sz="2200">
                <a:latin typeface="Helvetica Neue"/>
                <a:ea typeface="Helvetica Neue"/>
                <a:cs typeface="Helvetica Neue"/>
                <a:sym typeface="Helvetica Neue"/>
              </a:rPr>
              <a:t>Physicians</a:t>
            </a:r>
            <a:endParaRPr/>
          </a:p>
          <a:p>
            <a:pPr marL="0" lvl="0" indent="0" algn="l" rtl="0">
              <a:lnSpc>
                <a:spcPct val="90000"/>
              </a:lnSpc>
              <a:spcBef>
                <a:spcPts val="600"/>
              </a:spcBef>
              <a:spcAft>
                <a:spcPts val="0"/>
              </a:spcAft>
              <a:buClr>
                <a:schemeClr val="dk1"/>
              </a:buClr>
              <a:buSzPts val="2200"/>
              <a:buNone/>
            </a:pPr>
            <a:r>
              <a:rPr lang="en-US" sz="2200">
                <a:latin typeface="Helvetica Neue"/>
                <a:ea typeface="Helvetica Neue"/>
                <a:cs typeface="Helvetica Neue"/>
                <a:sym typeface="Helvetica Neue"/>
              </a:rPr>
              <a:t>Physician Assistants</a:t>
            </a:r>
            <a:endParaRPr/>
          </a:p>
          <a:p>
            <a:pPr marL="0" lvl="0" indent="0" algn="l" rtl="0">
              <a:lnSpc>
                <a:spcPct val="90000"/>
              </a:lnSpc>
              <a:spcBef>
                <a:spcPts val="600"/>
              </a:spcBef>
              <a:spcAft>
                <a:spcPts val="0"/>
              </a:spcAft>
              <a:buClr>
                <a:schemeClr val="dk1"/>
              </a:buClr>
              <a:buSzPts val="2200"/>
              <a:buNone/>
            </a:pPr>
            <a:r>
              <a:rPr lang="en-US" sz="2200">
                <a:latin typeface="Helvetica Neue"/>
                <a:ea typeface="Helvetica Neue"/>
                <a:cs typeface="Helvetica Neue"/>
                <a:sym typeface="Helvetica Neue"/>
              </a:rPr>
              <a:t>Optometric Physicians</a:t>
            </a:r>
            <a:endParaRPr/>
          </a:p>
          <a:p>
            <a:pPr marL="0" lvl="0" indent="0" algn="l" rtl="0">
              <a:lnSpc>
                <a:spcPct val="90000"/>
              </a:lnSpc>
              <a:spcBef>
                <a:spcPts val="600"/>
              </a:spcBef>
              <a:spcAft>
                <a:spcPts val="0"/>
              </a:spcAft>
              <a:buClr>
                <a:schemeClr val="dk1"/>
              </a:buClr>
              <a:buSzPts val="2200"/>
              <a:buNone/>
            </a:pPr>
            <a:r>
              <a:rPr lang="en-US" sz="2200">
                <a:latin typeface="Helvetica Neue"/>
                <a:ea typeface="Helvetica Neue"/>
                <a:cs typeface="Helvetica Neue"/>
                <a:sym typeface="Helvetica Neue"/>
              </a:rPr>
              <a:t>Chiropractic Physicians</a:t>
            </a:r>
            <a:endParaRPr/>
          </a:p>
          <a:p>
            <a:pPr marL="0" lvl="0" indent="0" algn="l" rtl="0">
              <a:lnSpc>
                <a:spcPct val="90000"/>
              </a:lnSpc>
              <a:spcBef>
                <a:spcPts val="600"/>
              </a:spcBef>
              <a:spcAft>
                <a:spcPts val="0"/>
              </a:spcAft>
              <a:buClr>
                <a:schemeClr val="dk1"/>
              </a:buClr>
              <a:buSzPts val="2200"/>
              <a:buNone/>
            </a:pPr>
            <a:r>
              <a:rPr lang="en-US" sz="2200">
                <a:latin typeface="Helvetica Neue"/>
                <a:ea typeface="Helvetica Neue"/>
                <a:cs typeface="Helvetica Neue"/>
                <a:sym typeface="Helvetica Neue"/>
              </a:rPr>
              <a:t>Nurses</a:t>
            </a:r>
            <a:endParaRPr/>
          </a:p>
          <a:p>
            <a:pPr marL="0" lvl="0" indent="0" algn="l" rtl="0">
              <a:lnSpc>
                <a:spcPct val="90000"/>
              </a:lnSpc>
              <a:spcBef>
                <a:spcPts val="600"/>
              </a:spcBef>
              <a:spcAft>
                <a:spcPts val="0"/>
              </a:spcAft>
              <a:buClr>
                <a:schemeClr val="dk1"/>
              </a:buClr>
              <a:buSzPts val="2200"/>
              <a:buNone/>
            </a:pPr>
            <a:r>
              <a:rPr lang="en-US" sz="2200">
                <a:latin typeface="Helvetica Neue"/>
                <a:ea typeface="Helvetica Neue"/>
                <a:cs typeface="Helvetica Neue"/>
                <a:sym typeface="Helvetica Neue"/>
              </a:rPr>
              <a:t>Pharmacists</a:t>
            </a:r>
            <a:endParaRPr/>
          </a:p>
          <a:p>
            <a:pPr marL="0" lvl="0" indent="0" algn="l" rtl="0">
              <a:lnSpc>
                <a:spcPct val="90000"/>
              </a:lnSpc>
              <a:spcBef>
                <a:spcPts val="600"/>
              </a:spcBef>
              <a:spcAft>
                <a:spcPts val="0"/>
              </a:spcAft>
              <a:buClr>
                <a:schemeClr val="dk1"/>
              </a:buClr>
              <a:buSzPts val="2200"/>
              <a:buNone/>
            </a:pPr>
            <a:r>
              <a:rPr lang="en-US" sz="2200">
                <a:latin typeface="Helvetica Neue"/>
                <a:ea typeface="Helvetica Neue"/>
                <a:cs typeface="Helvetica Neue"/>
                <a:sym typeface="Helvetica Neue"/>
              </a:rPr>
              <a:t>Psychologists</a:t>
            </a:r>
            <a:endParaRPr/>
          </a:p>
          <a:p>
            <a:pPr marL="0" lvl="0" indent="0" algn="l" rtl="0">
              <a:lnSpc>
                <a:spcPct val="90000"/>
              </a:lnSpc>
              <a:spcBef>
                <a:spcPts val="600"/>
              </a:spcBef>
              <a:spcAft>
                <a:spcPts val="0"/>
              </a:spcAft>
              <a:buClr>
                <a:schemeClr val="dk1"/>
              </a:buClr>
              <a:buSzPts val="2200"/>
              <a:buNone/>
            </a:pPr>
            <a:r>
              <a:rPr lang="en-US" sz="2200">
                <a:latin typeface="Helvetica Neue"/>
                <a:ea typeface="Helvetica Neue"/>
                <a:cs typeface="Helvetica Neue"/>
                <a:sym typeface="Helvetica Neue"/>
              </a:rPr>
              <a:t>Dentists</a:t>
            </a:r>
            <a:endParaRPr/>
          </a:p>
          <a:p>
            <a:pPr marL="0" lvl="0" indent="0" algn="l" rtl="0">
              <a:lnSpc>
                <a:spcPct val="90000"/>
              </a:lnSpc>
              <a:spcBef>
                <a:spcPts val="600"/>
              </a:spcBef>
              <a:spcAft>
                <a:spcPts val="0"/>
              </a:spcAft>
              <a:buClr>
                <a:schemeClr val="dk1"/>
              </a:buClr>
              <a:buSzPts val="2200"/>
              <a:buNone/>
            </a:pPr>
            <a:r>
              <a:rPr lang="en-US" sz="2200">
                <a:latin typeface="Helvetica Neue"/>
                <a:ea typeface="Helvetica Neue"/>
                <a:cs typeface="Helvetica Neue"/>
                <a:sym typeface="Helvetica Neue"/>
              </a:rPr>
              <a:t>Naturopaths</a:t>
            </a:r>
            <a:endParaRPr/>
          </a:p>
          <a:p>
            <a:pPr marL="0" lvl="0" indent="0" algn="l" rtl="0">
              <a:lnSpc>
                <a:spcPct val="90000"/>
              </a:lnSpc>
              <a:spcBef>
                <a:spcPts val="600"/>
              </a:spcBef>
              <a:spcAft>
                <a:spcPts val="0"/>
              </a:spcAft>
              <a:buClr>
                <a:schemeClr val="dk1"/>
              </a:buClr>
              <a:buSzPts val="2200"/>
              <a:buNone/>
            </a:pPr>
            <a:r>
              <a:rPr lang="en-US" sz="2200">
                <a:latin typeface="Helvetica Neue"/>
                <a:ea typeface="Helvetica Neue"/>
                <a:cs typeface="Helvetica Neue"/>
                <a:sym typeface="Helvetica Neue"/>
              </a:rPr>
              <a:t>Acupuncturists</a:t>
            </a:r>
            <a:endParaRPr/>
          </a:p>
          <a:p>
            <a:pPr marL="0" lvl="0" indent="0" algn="l" rtl="0">
              <a:lnSpc>
                <a:spcPct val="90000"/>
              </a:lnSpc>
              <a:spcBef>
                <a:spcPts val="600"/>
              </a:spcBef>
              <a:spcAft>
                <a:spcPts val="0"/>
              </a:spcAft>
              <a:buClr>
                <a:schemeClr val="dk1"/>
              </a:buClr>
              <a:buSzPts val="2200"/>
              <a:buNone/>
            </a:pPr>
            <a:r>
              <a:rPr lang="en-US" sz="2200">
                <a:latin typeface="Helvetica Neue"/>
                <a:ea typeface="Helvetica Neue"/>
                <a:cs typeface="Helvetica Neue"/>
                <a:sym typeface="Helvetica Neue"/>
              </a:rPr>
              <a:t>Physical Therapists</a:t>
            </a:r>
            <a:endParaRPr/>
          </a:p>
          <a:p>
            <a:pPr marL="0" lvl="0" indent="0" algn="l" rtl="0">
              <a:lnSpc>
                <a:spcPct val="90000"/>
              </a:lnSpc>
              <a:spcBef>
                <a:spcPts val="600"/>
              </a:spcBef>
              <a:spcAft>
                <a:spcPts val="0"/>
              </a:spcAft>
              <a:buClr>
                <a:schemeClr val="dk1"/>
              </a:buClr>
              <a:buSzPts val="2200"/>
              <a:buNone/>
            </a:pPr>
            <a:r>
              <a:rPr lang="en-US" sz="2200">
                <a:latin typeface="Helvetica Neue"/>
                <a:ea typeface="Helvetica Neue"/>
                <a:cs typeface="Helvetica Neue"/>
                <a:sym typeface="Helvetica Neue"/>
              </a:rPr>
              <a:t>Occupational Therapists</a:t>
            </a:r>
            <a:endParaRPr/>
          </a:p>
          <a:p>
            <a:pPr marL="0" lvl="0" indent="0" algn="l" rtl="0">
              <a:lnSpc>
                <a:spcPct val="90000"/>
              </a:lnSpc>
              <a:spcBef>
                <a:spcPts val="600"/>
              </a:spcBef>
              <a:spcAft>
                <a:spcPts val="0"/>
              </a:spcAft>
              <a:buClr>
                <a:schemeClr val="dk1"/>
              </a:buClr>
              <a:buSzPts val="2200"/>
              <a:buNone/>
            </a:pPr>
            <a:r>
              <a:rPr lang="en-US" sz="2200">
                <a:latin typeface="Helvetica Neue"/>
                <a:ea typeface="Helvetica Neue"/>
                <a:cs typeface="Helvetica Neue"/>
                <a:sym typeface="Helvetica Neue"/>
              </a:rPr>
              <a:t>Massage therapists</a:t>
            </a:r>
            <a:endParaRPr/>
          </a:p>
          <a:p>
            <a:pPr marL="0" lvl="0" indent="0" algn="l" rtl="0">
              <a:lnSpc>
                <a:spcPct val="90000"/>
              </a:lnSpc>
              <a:spcBef>
                <a:spcPts val="1000"/>
              </a:spcBef>
              <a:spcAft>
                <a:spcPts val="0"/>
              </a:spcAft>
              <a:buClr>
                <a:schemeClr val="dk1"/>
              </a:buClr>
              <a:buSzPts val="2400"/>
              <a:buNone/>
            </a:pPr>
            <a:endParaRPr/>
          </a:p>
        </p:txBody>
      </p:sp>
      <p:sp>
        <p:nvSpPr>
          <p:cNvPr id="115" name="Google Shape;115;p18"/>
          <p:cNvSpPr txBox="1"/>
          <p:nvPr/>
        </p:nvSpPr>
        <p:spPr>
          <a:xfrm>
            <a:off x="0" y="0"/>
            <a:ext cx="12192000" cy="646331"/>
          </a:xfrm>
          <a:prstGeom prst="rect">
            <a:avLst/>
          </a:prstGeom>
          <a:solidFill>
            <a:srgbClr val="1E4E79"/>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a:ln>
                  <a:noFill/>
                </a:ln>
                <a:solidFill>
                  <a:srgbClr val="FFFFFF"/>
                </a:solidFill>
                <a:effectLst/>
                <a:uLnTx/>
                <a:uFillTx/>
                <a:latin typeface="Calibri"/>
                <a:ea typeface="Calibri"/>
                <a:cs typeface="Calibri"/>
                <a:sym typeface="Calibri"/>
              </a:rPr>
              <a:t>Required Pain Management Education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16" name="Google Shape;116;p18"/>
          <p:cNvPicPr preferRelativeResize="0"/>
          <p:nvPr/>
        </p:nvPicPr>
        <p:blipFill>
          <a:blip r:embed="rId3">
            <a:alphaModFix/>
          </a:blip>
          <a:stretch>
            <a:fillRect/>
          </a:stretch>
        </p:blipFill>
        <p:spPr>
          <a:xfrm>
            <a:off x="0" y="1453586"/>
            <a:ext cx="8459175" cy="4305575"/>
          </a:xfrm>
          <a:prstGeom prst="rect">
            <a:avLst/>
          </a:prstGeom>
          <a:noFill/>
          <a:ln>
            <a:noFill/>
          </a:ln>
        </p:spPr>
      </p:pic>
    </p:spTree>
    <p:extLst>
      <p:ext uri="{BB962C8B-B14F-4D97-AF65-F5344CB8AC3E}">
        <p14:creationId xmlns:p14="http://schemas.microsoft.com/office/powerpoint/2010/main" val="346383555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9A853-7737-8546-2312-D0AC6CBE641E}"/>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F1B3EFE7-48FF-D990-60E9-B885051706D7}"/>
              </a:ext>
            </a:extLst>
          </p:cNvPr>
          <p:cNvSpPr>
            <a:spLocks noGrp="1"/>
          </p:cNvSpPr>
          <p:nvPr>
            <p:ph type="body" idx="1"/>
          </p:nvPr>
        </p:nvSpPr>
        <p:spPr/>
        <p:txBody>
          <a:bodyPr/>
          <a:lstStyle/>
          <a:p>
            <a:endParaRPr lang="en-US" dirty="0"/>
          </a:p>
        </p:txBody>
      </p:sp>
      <p:pic>
        <p:nvPicPr>
          <p:cNvPr id="4" name="Picture 3" descr="A screenshot of a computer&#10;&#10;AI-generated content may be incorrect.">
            <a:extLst>
              <a:ext uri="{FF2B5EF4-FFF2-40B4-BE49-F238E27FC236}">
                <a16:creationId xmlns:a16="http://schemas.microsoft.com/office/drawing/2014/main" id="{02AE076D-081E-DC9E-AC7B-F2B2EC12CDEF}"/>
              </a:ext>
            </a:extLst>
          </p:cNvPr>
          <p:cNvPicPr>
            <a:picLocks noChangeAspect="1"/>
          </p:cNvPicPr>
          <p:nvPr/>
        </p:nvPicPr>
        <p:blipFill>
          <a:blip r:embed="rId2"/>
          <a:stretch>
            <a:fillRect/>
          </a:stretch>
        </p:blipFill>
        <p:spPr>
          <a:xfrm>
            <a:off x="223934" y="132248"/>
            <a:ext cx="11979689" cy="6725751"/>
          </a:xfrm>
          <a:prstGeom prst="rect">
            <a:avLst/>
          </a:prstGeom>
        </p:spPr>
      </p:pic>
      <p:sp>
        <p:nvSpPr>
          <p:cNvPr id="5" name="TextBox 4">
            <a:extLst>
              <a:ext uri="{FF2B5EF4-FFF2-40B4-BE49-F238E27FC236}">
                <a16:creationId xmlns:a16="http://schemas.microsoft.com/office/drawing/2014/main" id="{E194F340-EC29-AAC8-8B63-EF9EDED0D110}"/>
              </a:ext>
            </a:extLst>
          </p:cNvPr>
          <p:cNvSpPr txBox="1"/>
          <p:nvPr/>
        </p:nvSpPr>
        <p:spPr>
          <a:xfrm>
            <a:off x="223934" y="5784989"/>
            <a:ext cx="272194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FF0000"/>
                </a:solidFill>
                <a:effectLst/>
                <a:uLnTx/>
                <a:uFillTx/>
                <a:latin typeface="Arial"/>
                <a:cs typeface="Arial"/>
                <a:sym typeface="Arial"/>
              </a:rPr>
              <a:t>Toolkit for Clinicians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FF0000"/>
                </a:solidFill>
                <a:effectLst/>
                <a:uLnTx/>
                <a:uFillTx/>
                <a:latin typeface="Arial"/>
                <a:cs typeface="Arial"/>
                <a:sym typeface="Arial"/>
              </a:rPr>
              <a:t>NW Pain Guidance</a:t>
            </a:r>
          </a:p>
        </p:txBody>
      </p:sp>
    </p:spTree>
    <p:extLst>
      <p:ext uri="{BB962C8B-B14F-4D97-AF65-F5344CB8AC3E}">
        <p14:creationId xmlns:p14="http://schemas.microsoft.com/office/powerpoint/2010/main" val="292753608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75689-742D-C165-9126-5801B55F3A55}"/>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86A3B91-175C-3142-B38D-ACEC535F5057}"/>
              </a:ext>
            </a:extLst>
          </p:cNvPr>
          <p:cNvSpPr>
            <a:spLocks noGrp="1"/>
          </p:cNvSpPr>
          <p:nvPr>
            <p:ph type="body" idx="1"/>
          </p:nvPr>
        </p:nvSpPr>
        <p:spPr/>
        <p:txBody>
          <a:bodyPr/>
          <a:lstStyle/>
          <a:p>
            <a:endParaRPr lang="en-US" dirty="0"/>
          </a:p>
        </p:txBody>
      </p:sp>
      <p:pic>
        <p:nvPicPr>
          <p:cNvPr id="4" name="Picture 3" descr="A screenshot of a website&#10;&#10;AI-generated content may be incorrect.">
            <a:extLst>
              <a:ext uri="{FF2B5EF4-FFF2-40B4-BE49-F238E27FC236}">
                <a16:creationId xmlns:a16="http://schemas.microsoft.com/office/drawing/2014/main" id="{0B845820-02B1-C53D-AC49-D4454844E290}"/>
              </a:ext>
            </a:extLst>
          </p:cNvPr>
          <p:cNvPicPr>
            <a:picLocks noChangeAspect="1"/>
          </p:cNvPicPr>
          <p:nvPr/>
        </p:nvPicPr>
        <p:blipFill>
          <a:blip r:embed="rId2"/>
          <a:stretch>
            <a:fillRect/>
          </a:stretch>
        </p:blipFill>
        <p:spPr>
          <a:xfrm>
            <a:off x="-292146" y="97269"/>
            <a:ext cx="13368746" cy="6663461"/>
          </a:xfrm>
          <a:prstGeom prst="rect">
            <a:avLst/>
          </a:prstGeom>
        </p:spPr>
      </p:pic>
    </p:spTree>
    <p:extLst>
      <p:ext uri="{BB962C8B-B14F-4D97-AF65-F5344CB8AC3E}">
        <p14:creationId xmlns:p14="http://schemas.microsoft.com/office/powerpoint/2010/main" val="82602651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562" y="385120"/>
            <a:ext cx="11598876" cy="1325563"/>
          </a:xfrm>
        </p:spPr>
        <p:txBody>
          <a:bodyPr>
            <a:normAutofit fontScale="90000"/>
          </a:bodyPr>
          <a:lstStyle/>
          <a:p>
            <a:pPr algn="ctr"/>
            <a:r>
              <a:rPr lang="en-US" dirty="0">
                <a:latin typeface="Helvetica" panose="020B0604020202020204" pitchFamily="34" charset="0"/>
                <a:cs typeface="Helvetica" panose="020B0604020202020204" pitchFamily="34" charset="0"/>
              </a:rPr>
              <a:t>Chronic Pain and Opioids ECHO</a:t>
            </a:r>
            <a:br>
              <a:rPr lang="en-US" dirty="0">
                <a:latin typeface="Helvetica" panose="020B0604020202020204" pitchFamily="34" charset="0"/>
                <a:cs typeface="Helvetica" panose="020B0604020202020204" pitchFamily="34" charset="0"/>
              </a:rPr>
            </a:br>
            <a:r>
              <a:rPr lang="en-US" dirty="0">
                <a:latin typeface="Helvetica" panose="020B0604020202020204" pitchFamily="34" charset="0"/>
                <a:cs typeface="Helvetica" panose="020B0604020202020204" pitchFamily="34" charset="0"/>
              </a:rPr>
              <a:t>January – March 2026 </a:t>
            </a:r>
            <a:br>
              <a:rPr lang="en-US" dirty="0">
                <a:latin typeface="Helvetica" panose="020B0604020202020204" pitchFamily="34" charset="0"/>
                <a:cs typeface="Helvetica" panose="020B0604020202020204" pitchFamily="34" charset="0"/>
              </a:rPr>
            </a:br>
            <a:r>
              <a:rPr lang="en-US" dirty="0">
                <a:latin typeface="Helvetica" panose="020B0604020202020204" pitchFamily="34" charset="0"/>
                <a:cs typeface="Helvetica" panose="020B0604020202020204" pitchFamily="34" charset="0"/>
              </a:rPr>
              <a:t>https://www.oregonechonetwork.org/</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726896" y="2279444"/>
            <a:ext cx="6738208" cy="4324065"/>
          </a:xfrm>
          <a:prstGeom prst="rect">
            <a:avLst/>
          </a:prstGeom>
        </p:spPr>
      </p:pic>
    </p:spTree>
    <p:extLst>
      <p:ext uri="{BB962C8B-B14F-4D97-AF65-F5344CB8AC3E}">
        <p14:creationId xmlns:p14="http://schemas.microsoft.com/office/powerpoint/2010/main" val="5827613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E64C3-13A8-0145-B0B5-939F4EED6BBD}"/>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FC69210B-F01C-1CA7-1B12-8DA44B940D57}"/>
              </a:ext>
            </a:extLst>
          </p:cNvPr>
          <p:cNvSpPr>
            <a:spLocks noGrp="1"/>
          </p:cNvSpPr>
          <p:nvPr>
            <p:ph type="body" idx="1"/>
          </p:nvPr>
        </p:nvSpPr>
        <p:spPr>
          <a:xfrm>
            <a:off x="2672195" y="5532300"/>
            <a:ext cx="6847609" cy="1325700"/>
          </a:xfrm>
        </p:spPr>
        <p:txBody>
          <a:bodyPr>
            <a:normAutofit/>
          </a:bodyPr>
          <a:lstStyle/>
          <a:p>
            <a:pPr marL="114300" indent="0">
              <a:buNone/>
            </a:pPr>
            <a:r>
              <a:rPr lang="en-US" sz="4000" dirty="0"/>
              <a:t>Sunriver November 3-5, 2025</a:t>
            </a:r>
          </a:p>
        </p:txBody>
      </p:sp>
      <p:pic>
        <p:nvPicPr>
          <p:cNvPr id="5" name="Picture 4" descr="A screenshot of a website&#10;&#10;AI-generated content may be incorrect.">
            <a:extLst>
              <a:ext uri="{FF2B5EF4-FFF2-40B4-BE49-F238E27FC236}">
                <a16:creationId xmlns:a16="http://schemas.microsoft.com/office/drawing/2014/main" id="{4F670D7D-3A68-0F48-806B-68EDA0A0EC2B}"/>
              </a:ext>
            </a:extLst>
          </p:cNvPr>
          <p:cNvPicPr>
            <a:picLocks noChangeAspect="1"/>
          </p:cNvPicPr>
          <p:nvPr/>
        </p:nvPicPr>
        <p:blipFill>
          <a:blip r:embed="rId3"/>
          <a:stretch>
            <a:fillRect/>
          </a:stretch>
        </p:blipFill>
        <p:spPr>
          <a:xfrm>
            <a:off x="0" y="0"/>
            <a:ext cx="12262540" cy="5181600"/>
          </a:xfrm>
          <a:prstGeom prst="rect">
            <a:avLst/>
          </a:prstGeom>
        </p:spPr>
      </p:pic>
    </p:spTree>
    <p:extLst>
      <p:ext uri="{BB962C8B-B14F-4D97-AF65-F5344CB8AC3E}">
        <p14:creationId xmlns:p14="http://schemas.microsoft.com/office/powerpoint/2010/main" val="34921424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791364">
            <a:off x="6492322" y="3429000"/>
            <a:ext cx="6976580" cy="0"/>
          </a:xfrm>
          <a:prstGeom prst="line">
            <a:avLst/>
          </a:prstGeom>
          <a:ln w="9525" cap="rnd">
            <a:solidFill>
              <a:srgbClr val="FFFFFF"/>
            </a:solidFill>
            <a:prstDash val="solid"/>
            <a:headEnd type="none" w="sm" len="sm"/>
            <a:tailEnd type="none" w="sm" len="sm"/>
          </a:ln>
        </p:spPr>
        <p:txBody>
          <a:bodyPr/>
          <a:lstStyle/>
          <a:p>
            <a:endParaRPr lang="en-US"/>
          </a:p>
        </p:txBody>
      </p:sp>
      <p:sp>
        <p:nvSpPr>
          <p:cNvPr id="3" name="AutoShape 3"/>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4" name="Group 4"/>
          <p:cNvGrpSpPr/>
          <p:nvPr/>
        </p:nvGrpSpPr>
        <p:grpSpPr>
          <a:xfrm>
            <a:off x="10898730" y="-8466"/>
            <a:ext cx="1290094" cy="6866467"/>
            <a:chOff x="0" y="0"/>
            <a:chExt cx="2580188" cy="13732934"/>
          </a:xfrm>
        </p:grpSpPr>
        <p:sp>
          <p:nvSpPr>
            <p:cNvPr id="5" name="Freeform 5"/>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6" name="Group 6"/>
          <p:cNvGrpSpPr/>
          <p:nvPr/>
        </p:nvGrpSpPr>
        <p:grpSpPr>
          <a:xfrm>
            <a:off x="10939000" y="-8466"/>
            <a:ext cx="1249825" cy="6866467"/>
            <a:chOff x="0" y="0"/>
            <a:chExt cx="2499650" cy="13732934"/>
          </a:xfrm>
        </p:grpSpPr>
        <p:sp>
          <p:nvSpPr>
            <p:cNvPr id="7" name="Freeform 7"/>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8" name="Group 8"/>
          <p:cNvGrpSpPr/>
          <p:nvPr/>
        </p:nvGrpSpPr>
        <p:grpSpPr>
          <a:xfrm>
            <a:off x="10371666" y="3589867"/>
            <a:ext cx="1817159" cy="3268133"/>
            <a:chOff x="0" y="0"/>
            <a:chExt cx="3634318" cy="6536266"/>
          </a:xfrm>
        </p:grpSpPr>
        <p:sp>
          <p:nvSpPr>
            <p:cNvPr id="9" name="Freeform 9"/>
            <p:cNvSpPr/>
            <p:nvPr/>
          </p:nvSpPr>
          <p:spPr>
            <a:xfrm>
              <a:off x="0" y="0"/>
              <a:ext cx="3634359" cy="6536309"/>
            </a:xfrm>
            <a:custGeom>
              <a:avLst/>
              <a:gdLst/>
              <a:ahLst/>
              <a:cxnLst/>
              <a:rect l="l" t="t" r="r" b="b"/>
              <a:pathLst>
                <a:path w="3634359" h="6536309">
                  <a:moveTo>
                    <a:pt x="0" y="6536309"/>
                  </a:moveTo>
                  <a:lnTo>
                    <a:pt x="3634359" y="0"/>
                  </a:lnTo>
                  <a:lnTo>
                    <a:pt x="3634359" y="6536309"/>
                  </a:lnTo>
                  <a:close/>
                </a:path>
              </a:pathLst>
            </a:custGeom>
            <a:solidFill>
              <a:srgbClr val="00AEEF">
                <a:alpha val="63922"/>
              </a:srgbClr>
            </a:solidFill>
          </p:spPr>
          <p:txBody>
            <a:bodyPr/>
            <a:lstStyle/>
            <a:p>
              <a:endParaRPr lang="en-US"/>
            </a:p>
          </p:txBody>
        </p:sp>
      </p:grpSp>
      <p:grpSp>
        <p:nvGrpSpPr>
          <p:cNvPr id="10" name="Group 10"/>
          <p:cNvGrpSpPr/>
          <p:nvPr/>
        </p:nvGrpSpPr>
        <p:grpSpPr>
          <a:xfrm>
            <a:off x="0" y="4013200"/>
            <a:ext cx="448733" cy="2844800"/>
            <a:chOff x="0" y="0"/>
            <a:chExt cx="897466" cy="5689600"/>
          </a:xfrm>
        </p:grpSpPr>
        <p:sp>
          <p:nvSpPr>
            <p:cNvPr id="11" name="Freeform 11"/>
            <p:cNvSpPr/>
            <p:nvPr/>
          </p:nvSpPr>
          <p:spPr>
            <a:xfrm>
              <a:off x="0" y="0"/>
              <a:ext cx="897509" cy="5689600"/>
            </a:xfrm>
            <a:custGeom>
              <a:avLst/>
              <a:gdLst/>
              <a:ahLst/>
              <a:cxnLst/>
              <a:rect l="l" t="t" r="r" b="b"/>
              <a:pathLst>
                <a:path w="897509" h="5689600">
                  <a:moveTo>
                    <a:pt x="0" y="5689600"/>
                  </a:moveTo>
                  <a:lnTo>
                    <a:pt x="0" y="0"/>
                  </a:lnTo>
                  <a:lnTo>
                    <a:pt x="897509" y="5689600"/>
                  </a:lnTo>
                  <a:close/>
                </a:path>
              </a:pathLst>
            </a:custGeom>
            <a:solidFill>
              <a:srgbClr val="00AEEF">
                <a:alpha val="72157"/>
              </a:srgbClr>
            </a:solidFill>
          </p:spPr>
          <p:txBody>
            <a:bodyPr/>
            <a:lstStyle/>
            <a:p>
              <a:endParaRPr lang="en-US"/>
            </a:p>
          </p:txBody>
        </p:sp>
      </p:grpSp>
      <p:sp>
        <p:nvSpPr>
          <p:cNvPr id="12" name="AutoShape 12"/>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13" name="Group 13"/>
          <p:cNvGrpSpPr/>
          <p:nvPr/>
        </p:nvGrpSpPr>
        <p:grpSpPr>
          <a:xfrm>
            <a:off x="10898730" y="-8466"/>
            <a:ext cx="1290094" cy="6866467"/>
            <a:chOff x="0" y="0"/>
            <a:chExt cx="2580188" cy="13732934"/>
          </a:xfrm>
        </p:grpSpPr>
        <p:sp>
          <p:nvSpPr>
            <p:cNvPr id="14" name="Freeform 14"/>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15" name="Group 15"/>
          <p:cNvGrpSpPr/>
          <p:nvPr/>
        </p:nvGrpSpPr>
        <p:grpSpPr>
          <a:xfrm>
            <a:off x="10943763" y="-8466"/>
            <a:ext cx="1249825" cy="6866467"/>
            <a:chOff x="0" y="0"/>
            <a:chExt cx="2499650" cy="13732934"/>
          </a:xfrm>
        </p:grpSpPr>
        <p:sp>
          <p:nvSpPr>
            <p:cNvPr id="16" name="Freeform 16"/>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17" name="Group 17"/>
          <p:cNvGrpSpPr/>
          <p:nvPr/>
        </p:nvGrpSpPr>
        <p:grpSpPr>
          <a:xfrm rot="-10800000">
            <a:off x="0" y="0"/>
            <a:ext cx="842596" cy="5666154"/>
            <a:chOff x="0" y="0"/>
            <a:chExt cx="1685192" cy="11332308"/>
          </a:xfrm>
        </p:grpSpPr>
        <p:sp>
          <p:nvSpPr>
            <p:cNvPr id="18" name="Freeform 18"/>
            <p:cNvSpPr/>
            <p:nvPr/>
          </p:nvSpPr>
          <p:spPr>
            <a:xfrm>
              <a:off x="0" y="0"/>
              <a:ext cx="1685163" cy="11332337"/>
            </a:xfrm>
            <a:custGeom>
              <a:avLst/>
              <a:gdLst/>
              <a:ahLst/>
              <a:cxnLst/>
              <a:rect l="l" t="t" r="r" b="b"/>
              <a:pathLst>
                <a:path w="1685163" h="11332337">
                  <a:moveTo>
                    <a:pt x="0" y="11332337"/>
                  </a:moveTo>
                  <a:lnTo>
                    <a:pt x="1685163" y="0"/>
                  </a:lnTo>
                  <a:lnTo>
                    <a:pt x="1685163" y="11332337"/>
                  </a:lnTo>
                  <a:close/>
                </a:path>
              </a:pathLst>
            </a:custGeom>
            <a:solidFill>
              <a:srgbClr val="00AEEF">
                <a:alpha val="72157"/>
              </a:srgbClr>
            </a:solidFill>
          </p:spPr>
          <p:txBody>
            <a:bodyPr/>
            <a:lstStyle/>
            <a:p>
              <a:endParaRPr lang="en-US"/>
            </a:p>
          </p:txBody>
        </p:sp>
      </p:grpSp>
      <p:sp>
        <p:nvSpPr>
          <p:cNvPr id="19" name="Freeform 19"/>
          <p:cNvSpPr/>
          <p:nvPr/>
        </p:nvSpPr>
        <p:spPr>
          <a:xfrm>
            <a:off x="3163390" y="222572"/>
            <a:ext cx="4795073" cy="516412"/>
          </a:xfrm>
          <a:custGeom>
            <a:avLst/>
            <a:gdLst/>
            <a:ahLst/>
            <a:cxnLst/>
            <a:rect l="l" t="t" r="r" b="b"/>
            <a:pathLst>
              <a:path w="7192609" h="774618">
                <a:moveTo>
                  <a:pt x="0" y="0"/>
                </a:moveTo>
                <a:lnTo>
                  <a:pt x="7192609" y="0"/>
                </a:lnTo>
                <a:lnTo>
                  <a:pt x="7192609" y="774618"/>
                </a:lnTo>
                <a:lnTo>
                  <a:pt x="0" y="774618"/>
                </a:lnTo>
                <a:lnTo>
                  <a:pt x="0" y="0"/>
                </a:lnTo>
                <a:close/>
              </a:path>
            </a:pathLst>
          </a:custGeom>
          <a:blipFill>
            <a:blip r:embed="rId3">
              <a:alphaModFix amt="80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0" name="Freeform 20"/>
          <p:cNvSpPr/>
          <p:nvPr/>
        </p:nvSpPr>
        <p:spPr>
          <a:xfrm>
            <a:off x="842596" y="867044"/>
            <a:ext cx="3336105" cy="2497909"/>
          </a:xfrm>
          <a:custGeom>
            <a:avLst/>
            <a:gdLst/>
            <a:ahLst/>
            <a:cxnLst/>
            <a:rect l="l" t="t" r="r" b="b"/>
            <a:pathLst>
              <a:path w="5004158" h="3746864">
                <a:moveTo>
                  <a:pt x="0" y="0"/>
                </a:moveTo>
                <a:lnTo>
                  <a:pt x="5004158" y="0"/>
                </a:lnTo>
                <a:lnTo>
                  <a:pt x="5004158" y="3746863"/>
                </a:lnTo>
                <a:lnTo>
                  <a:pt x="0" y="3746863"/>
                </a:lnTo>
                <a:lnTo>
                  <a:pt x="0" y="0"/>
                </a:lnTo>
                <a:close/>
              </a:path>
            </a:pathLst>
          </a:custGeom>
          <a:blipFill>
            <a:blip r:embed="rId5"/>
            <a:stretch>
              <a:fillRect/>
            </a:stretch>
          </a:blipFill>
        </p:spPr>
        <p:txBody>
          <a:bodyPr/>
          <a:lstStyle/>
          <a:p>
            <a:endParaRPr lang="en-US"/>
          </a:p>
        </p:txBody>
      </p:sp>
      <p:sp>
        <p:nvSpPr>
          <p:cNvPr id="21" name="Freeform 21"/>
          <p:cNvSpPr/>
          <p:nvPr/>
        </p:nvSpPr>
        <p:spPr>
          <a:xfrm>
            <a:off x="4741817" y="1112750"/>
            <a:ext cx="1469695" cy="2006498"/>
          </a:xfrm>
          <a:custGeom>
            <a:avLst/>
            <a:gdLst/>
            <a:ahLst/>
            <a:cxnLst/>
            <a:rect l="l" t="t" r="r" b="b"/>
            <a:pathLst>
              <a:path w="2204542" h="3009747">
                <a:moveTo>
                  <a:pt x="0" y="0"/>
                </a:moveTo>
                <a:lnTo>
                  <a:pt x="2204542" y="0"/>
                </a:lnTo>
                <a:lnTo>
                  <a:pt x="2204542" y="3009747"/>
                </a:lnTo>
                <a:lnTo>
                  <a:pt x="0" y="3009747"/>
                </a:lnTo>
                <a:lnTo>
                  <a:pt x="0" y="0"/>
                </a:lnTo>
                <a:close/>
              </a:path>
            </a:pathLst>
          </a:custGeom>
          <a:blipFill>
            <a:blip r:embed="rId6"/>
            <a:stretch>
              <a:fillRect/>
            </a:stretch>
          </a:blipFill>
        </p:spPr>
        <p:txBody>
          <a:bodyPr/>
          <a:lstStyle/>
          <a:p>
            <a:endParaRPr lang="en-US"/>
          </a:p>
        </p:txBody>
      </p:sp>
      <p:sp>
        <p:nvSpPr>
          <p:cNvPr id="22" name="Freeform 22"/>
          <p:cNvSpPr/>
          <p:nvPr/>
        </p:nvSpPr>
        <p:spPr>
          <a:xfrm>
            <a:off x="9694419" y="179916"/>
            <a:ext cx="1849359" cy="2775773"/>
          </a:xfrm>
          <a:custGeom>
            <a:avLst/>
            <a:gdLst/>
            <a:ahLst/>
            <a:cxnLst/>
            <a:rect l="l" t="t" r="r" b="b"/>
            <a:pathLst>
              <a:path w="2774039" h="4163660">
                <a:moveTo>
                  <a:pt x="0" y="0"/>
                </a:moveTo>
                <a:lnTo>
                  <a:pt x="2774038" y="0"/>
                </a:lnTo>
                <a:lnTo>
                  <a:pt x="2774038" y="4163661"/>
                </a:lnTo>
                <a:lnTo>
                  <a:pt x="0" y="4163661"/>
                </a:lnTo>
                <a:lnTo>
                  <a:pt x="0" y="0"/>
                </a:lnTo>
                <a:close/>
              </a:path>
            </a:pathLst>
          </a:custGeom>
          <a:blipFill>
            <a:blip r:embed="rId7"/>
            <a:stretch>
              <a:fillRect/>
            </a:stretch>
          </a:blipFill>
        </p:spPr>
        <p:txBody>
          <a:bodyPr/>
          <a:lstStyle/>
          <a:p>
            <a:endParaRPr lang="en-US"/>
          </a:p>
        </p:txBody>
      </p:sp>
      <p:sp>
        <p:nvSpPr>
          <p:cNvPr id="23" name="Freeform 23"/>
          <p:cNvSpPr/>
          <p:nvPr/>
        </p:nvSpPr>
        <p:spPr>
          <a:xfrm rot="9065415">
            <a:off x="6879556" y="972855"/>
            <a:ext cx="2157813" cy="1437643"/>
          </a:xfrm>
          <a:custGeom>
            <a:avLst/>
            <a:gdLst/>
            <a:ahLst/>
            <a:cxnLst/>
            <a:rect l="l" t="t" r="r" b="b"/>
            <a:pathLst>
              <a:path w="3236719" h="2156464">
                <a:moveTo>
                  <a:pt x="0" y="0"/>
                </a:moveTo>
                <a:lnTo>
                  <a:pt x="3236719" y="0"/>
                </a:lnTo>
                <a:lnTo>
                  <a:pt x="3236719" y="2156464"/>
                </a:lnTo>
                <a:lnTo>
                  <a:pt x="0" y="2156464"/>
                </a:lnTo>
                <a:lnTo>
                  <a:pt x="0" y="0"/>
                </a:lnTo>
                <a:close/>
              </a:path>
            </a:pathLst>
          </a:custGeom>
          <a:blipFill>
            <a:blip r:embed="rId8"/>
            <a:stretch>
              <a:fillRect/>
            </a:stretch>
          </a:blipFill>
        </p:spPr>
        <p:txBody>
          <a:bodyPr/>
          <a:lstStyle/>
          <a:p>
            <a:endParaRPr lang="en-US"/>
          </a:p>
        </p:txBody>
      </p:sp>
      <p:sp>
        <p:nvSpPr>
          <p:cNvPr id="24" name="Freeform 24"/>
          <p:cNvSpPr/>
          <p:nvPr/>
        </p:nvSpPr>
        <p:spPr>
          <a:xfrm>
            <a:off x="595552" y="4704292"/>
            <a:ext cx="1915098" cy="922754"/>
          </a:xfrm>
          <a:custGeom>
            <a:avLst/>
            <a:gdLst/>
            <a:ahLst/>
            <a:cxnLst/>
            <a:rect l="l" t="t" r="r" b="b"/>
            <a:pathLst>
              <a:path w="2872647" h="1384131">
                <a:moveTo>
                  <a:pt x="0" y="0"/>
                </a:moveTo>
                <a:lnTo>
                  <a:pt x="2872646" y="0"/>
                </a:lnTo>
                <a:lnTo>
                  <a:pt x="2872646" y="1384131"/>
                </a:lnTo>
                <a:lnTo>
                  <a:pt x="0" y="1384131"/>
                </a:lnTo>
                <a:lnTo>
                  <a:pt x="0" y="0"/>
                </a:lnTo>
                <a:close/>
              </a:path>
            </a:pathLst>
          </a:custGeom>
          <a:blipFill>
            <a:blip r:embed="rId9"/>
            <a:stretch>
              <a:fillRect b="-36458"/>
            </a:stretch>
          </a:blipFill>
        </p:spPr>
        <p:txBody>
          <a:bodyPr/>
          <a:lstStyle/>
          <a:p>
            <a:endParaRPr lang="en-US"/>
          </a:p>
        </p:txBody>
      </p:sp>
      <p:sp>
        <p:nvSpPr>
          <p:cNvPr id="25" name="Freeform 25"/>
          <p:cNvSpPr/>
          <p:nvPr/>
        </p:nvSpPr>
        <p:spPr>
          <a:xfrm>
            <a:off x="585235" y="3622675"/>
            <a:ext cx="1925414" cy="948267"/>
          </a:xfrm>
          <a:custGeom>
            <a:avLst/>
            <a:gdLst/>
            <a:ahLst/>
            <a:cxnLst/>
            <a:rect l="l" t="t" r="r" b="b"/>
            <a:pathLst>
              <a:path w="2888121" h="1422400">
                <a:moveTo>
                  <a:pt x="0" y="0"/>
                </a:moveTo>
                <a:lnTo>
                  <a:pt x="2888121" y="0"/>
                </a:lnTo>
                <a:lnTo>
                  <a:pt x="2888121" y="1422400"/>
                </a:lnTo>
                <a:lnTo>
                  <a:pt x="0" y="1422400"/>
                </a:lnTo>
                <a:lnTo>
                  <a:pt x="0" y="0"/>
                </a:lnTo>
                <a:close/>
              </a:path>
            </a:pathLst>
          </a:custGeom>
          <a:blipFill>
            <a:blip r:embed="rId10"/>
            <a:stretch>
              <a:fillRect/>
            </a:stretch>
          </a:blipFill>
        </p:spPr>
        <p:txBody>
          <a:bodyPr/>
          <a:lstStyle/>
          <a:p>
            <a:endParaRPr lang="en-US"/>
          </a:p>
        </p:txBody>
      </p:sp>
      <p:sp>
        <p:nvSpPr>
          <p:cNvPr id="26" name="Freeform 26"/>
          <p:cNvSpPr/>
          <p:nvPr/>
        </p:nvSpPr>
        <p:spPr>
          <a:xfrm>
            <a:off x="595552" y="5799504"/>
            <a:ext cx="1915098" cy="923145"/>
          </a:xfrm>
          <a:custGeom>
            <a:avLst/>
            <a:gdLst/>
            <a:ahLst/>
            <a:cxnLst/>
            <a:rect l="l" t="t" r="r" b="b"/>
            <a:pathLst>
              <a:path w="2872647" h="1384717">
                <a:moveTo>
                  <a:pt x="0" y="0"/>
                </a:moveTo>
                <a:lnTo>
                  <a:pt x="2872646" y="0"/>
                </a:lnTo>
                <a:lnTo>
                  <a:pt x="2872646" y="1384717"/>
                </a:lnTo>
                <a:lnTo>
                  <a:pt x="0" y="1384717"/>
                </a:lnTo>
                <a:lnTo>
                  <a:pt x="0" y="0"/>
                </a:lnTo>
                <a:close/>
              </a:path>
            </a:pathLst>
          </a:custGeom>
          <a:blipFill>
            <a:blip r:embed="rId11"/>
            <a:stretch>
              <a:fillRect b="-2689"/>
            </a:stretch>
          </a:blipFill>
        </p:spPr>
        <p:txBody>
          <a:bodyPr/>
          <a:lstStyle/>
          <a:p>
            <a:endParaRPr lang="en-US"/>
          </a:p>
        </p:txBody>
      </p:sp>
      <p:sp>
        <p:nvSpPr>
          <p:cNvPr id="27" name="Freeform 27"/>
          <p:cNvSpPr/>
          <p:nvPr/>
        </p:nvSpPr>
        <p:spPr>
          <a:xfrm>
            <a:off x="2839002" y="3549103"/>
            <a:ext cx="1808845" cy="1755582"/>
          </a:xfrm>
          <a:custGeom>
            <a:avLst/>
            <a:gdLst/>
            <a:ahLst/>
            <a:cxnLst/>
            <a:rect l="l" t="t" r="r" b="b"/>
            <a:pathLst>
              <a:path w="2713268" h="2633373">
                <a:moveTo>
                  <a:pt x="0" y="0"/>
                </a:moveTo>
                <a:lnTo>
                  <a:pt x="2713268" y="0"/>
                </a:lnTo>
                <a:lnTo>
                  <a:pt x="2713268" y="2633374"/>
                </a:lnTo>
                <a:lnTo>
                  <a:pt x="0" y="2633374"/>
                </a:lnTo>
                <a:lnTo>
                  <a:pt x="0" y="0"/>
                </a:lnTo>
                <a:close/>
              </a:path>
            </a:pathLst>
          </a:custGeom>
          <a:blipFill>
            <a:blip r:embed="rId12"/>
            <a:stretch>
              <a:fillRect l="-45674"/>
            </a:stretch>
          </a:blipFill>
        </p:spPr>
        <p:txBody>
          <a:bodyPr/>
          <a:lstStyle/>
          <a:p>
            <a:endParaRPr lang="en-US"/>
          </a:p>
        </p:txBody>
      </p:sp>
      <p:sp>
        <p:nvSpPr>
          <p:cNvPr id="28" name="Freeform 28"/>
          <p:cNvSpPr/>
          <p:nvPr/>
        </p:nvSpPr>
        <p:spPr>
          <a:xfrm>
            <a:off x="3085171" y="5431685"/>
            <a:ext cx="1316507" cy="1310708"/>
          </a:xfrm>
          <a:custGeom>
            <a:avLst/>
            <a:gdLst/>
            <a:ahLst/>
            <a:cxnLst/>
            <a:rect l="l" t="t" r="r" b="b"/>
            <a:pathLst>
              <a:path w="1974761" h="1966062">
                <a:moveTo>
                  <a:pt x="0" y="0"/>
                </a:moveTo>
                <a:lnTo>
                  <a:pt x="1974762" y="0"/>
                </a:lnTo>
                <a:lnTo>
                  <a:pt x="1974762" y="1966062"/>
                </a:lnTo>
                <a:lnTo>
                  <a:pt x="0" y="1966062"/>
                </a:lnTo>
                <a:lnTo>
                  <a:pt x="0" y="0"/>
                </a:lnTo>
                <a:close/>
              </a:path>
            </a:pathLst>
          </a:custGeom>
          <a:blipFill>
            <a:blip r:embed="rId13"/>
            <a:stretch>
              <a:fillRect/>
            </a:stretch>
          </a:blipFill>
        </p:spPr>
        <p:txBody>
          <a:bodyPr/>
          <a:lstStyle/>
          <a:p>
            <a:endParaRPr lang="en-US"/>
          </a:p>
        </p:txBody>
      </p:sp>
      <p:sp>
        <p:nvSpPr>
          <p:cNvPr id="29" name="Freeform 29"/>
          <p:cNvSpPr/>
          <p:nvPr/>
        </p:nvSpPr>
        <p:spPr>
          <a:xfrm>
            <a:off x="5134488" y="3544950"/>
            <a:ext cx="2154049" cy="1435135"/>
          </a:xfrm>
          <a:custGeom>
            <a:avLst/>
            <a:gdLst/>
            <a:ahLst/>
            <a:cxnLst/>
            <a:rect l="l" t="t" r="r" b="b"/>
            <a:pathLst>
              <a:path w="3231073" h="2152703">
                <a:moveTo>
                  <a:pt x="0" y="0"/>
                </a:moveTo>
                <a:lnTo>
                  <a:pt x="3231073" y="0"/>
                </a:lnTo>
                <a:lnTo>
                  <a:pt x="3231073" y="2152702"/>
                </a:lnTo>
                <a:lnTo>
                  <a:pt x="0" y="2152702"/>
                </a:lnTo>
                <a:lnTo>
                  <a:pt x="0" y="0"/>
                </a:lnTo>
                <a:close/>
              </a:path>
            </a:pathLst>
          </a:custGeom>
          <a:blipFill>
            <a:blip r:embed="rId14"/>
            <a:stretch>
              <a:fillRect/>
            </a:stretch>
          </a:blipFill>
        </p:spPr>
        <p:txBody>
          <a:bodyPr/>
          <a:lstStyle/>
          <a:p>
            <a:endParaRPr lang="en-US"/>
          </a:p>
        </p:txBody>
      </p:sp>
      <p:sp>
        <p:nvSpPr>
          <p:cNvPr id="30" name="Freeform 30"/>
          <p:cNvSpPr/>
          <p:nvPr/>
        </p:nvSpPr>
        <p:spPr>
          <a:xfrm>
            <a:off x="7592911" y="5370414"/>
            <a:ext cx="1685344" cy="1328307"/>
          </a:xfrm>
          <a:custGeom>
            <a:avLst/>
            <a:gdLst/>
            <a:ahLst/>
            <a:cxnLst/>
            <a:rect l="l" t="t" r="r" b="b"/>
            <a:pathLst>
              <a:path w="2528016" h="1992461">
                <a:moveTo>
                  <a:pt x="0" y="0"/>
                </a:moveTo>
                <a:lnTo>
                  <a:pt x="2528016" y="0"/>
                </a:lnTo>
                <a:lnTo>
                  <a:pt x="2528016" y="1992461"/>
                </a:lnTo>
                <a:lnTo>
                  <a:pt x="0" y="1992461"/>
                </a:lnTo>
                <a:lnTo>
                  <a:pt x="0" y="0"/>
                </a:lnTo>
                <a:close/>
              </a:path>
            </a:pathLst>
          </a:custGeom>
          <a:blipFill>
            <a:blip r:embed="rId15"/>
            <a:stretch>
              <a:fillRect t="-10339" r="-30527"/>
            </a:stretch>
          </a:blipFill>
        </p:spPr>
        <p:txBody>
          <a:bodyPr/>
          <a:lstStyle/>
          <a:p>
            <a:endParaRPr lang="en-US"/>
          </a:p>
        </p:txBody>
      </p:sp>
      <p:sp>
        <p:nvSpPr>
          <p:cNvPr id="31" name="Freeform 31"/>
          <p:cNvSpPr/>
          <p:nvPr/>
        </p:nvSpPr>
        <p:spPr>
          <a:xfrm>
            <a:off x="4854583" y="5252156"/>
            <a:ext cx="2433954" cy="1383627"/>
          </a:xfrm>
          <a:custGeom>
            <a:avLst/>
            <a:gdLst/>
            <a:ahLst/>
            <a:cxnLst/>
            <a:rect l="l" t="t" r="r" b="b"/>
            <a:pathLst>
              <a:path w="3650931" h="2075441">
                <a:moveTo>
                  <a:pt x="0" y="0"/>
                </a:moveTo>
                <a:lnTo>
                  <a:pt x="3650930" y="0"/>
                </a:lnTo>
                <a:lnTo>
                  <a:pt x="3650930" y="2075441"/>
                </a:lnTo>
                <a:lnTo>
                  <a:pt x="0" y="2075441"/>
                </a:lnTo>
                <a:lnTo>
                  <a:pt x="0" y="0"/>
                </a:lnTo>
                <a:close/>
              </a:path>
            </a:pathLst>
          </a:custGeom>
          <a:blipFill>
            <a:blip r:embed="rId16"/>
            <a:stretch>
              <a:fillRect r="-1963"/>
            </a:stretch>
          </a:blipFill>
        </p:spPr>
        <p:txBody>
          <a:bodyPr/>
          <a:lstStyle/>
          <a:p>
            <a:endParaRPr lang="en-US"/>
          </a:p>
        </p:txBody>
      </p:sp>
      <p:sp>
        <p:nvSpPr>
          <p:cNvPr id="32" name="Freeform 32"/>
          <p:cNvSpPr/>
          <p:nvPr/>
        </p:nvSpPr>
        <p:spPr>
          <a:xfrm>
            <a:off x="7592911" y="2842496"/>
            <a:ext cx="1685344" cy="1044913"/>
          </a:xfrm>
          <a:custGeom>
            <a:avLst/>
            <a:gdLst/>
            <a:ahLst/>
            <a:cxnLst/>
            <a:rect l="l" t="t" r="r" b="b"/>
            <a:pathLst>
              <a:path w="2528016" h="1567370">
                <a:moveTo>
                  <a:pt x="0" y="0"/>
                </a:moveTo>
                <a:lnTo>
                  <a:pt x="2528016" y="0"/>
                </a:lnTo>
                <a:lnTo>
                  <a:pt x="2528016" y="1567370"/>
                </a:lnTo>
                <a:lnTo>
                  <a:pt x="0" y="1567370"/>
                </a:lnTo>
                <a:lnTo>
                  <a:pt x="0" y="0"/>
                </a:lnTo>
                <a:close/>
              </a:path>
            </a:pathLst>
          </a:custGeom>
          <a:blipFill>
            <a:blip r:embed="rId17"/>
            <a:stretch>
              <a:fillRect/>
            </a:stretch>
          </a:blipFill>
        </p:spPr>
        <p:txBody>
          <a:bodyPr/>
          <a:lstStyle/>
          <a:p>
            <a:endParaRPr lang="en-US"/>
          </a:p>
        </p:txBody>
      </p:sp>
      <p:sp>
        <p:nvSpPr>
          <p:cNvPr id="33" name="Freeform 33"/>
          <p:cNvSpPr/>
          <p:nvPr/>
        </p:nvSpPr>
        <p:spPr>
          <a:xfrm>
            <a:off x="7592911" y="4030623"/>
            <a:ext cx="1685344" cy="1056827"/>
          </a:xfrm>
          <a:custGeom>
            <a:avLst/>
            <a:gdLst/>
            <a:ahLst/>
            <a:cxnLst/>
            <a:rect l="l" t="t" r="r" b="b"/>
            <a:pathLst>
              <a:path w="2528016" h="1585240">
                <a:moveTo>
                  <a:pt x="0" y="0"/>
                </a:moveTo>
                <a:lnTo>
                  <a:pt x="2528016" y="0"/>
                </a:lnTo>
                <a:lnTo>
                  <a:pt x="2528016" y="1585240"/>
                </a:lnTo>
                <a:lnTo>
                  <a:pt x="0" y="1585240"/>
                </a:lnTo>
                <a:lnTo>
                  <a:pt x="0" y="0"/>
                </a:lnTo>
                <a:close/>
              </a:path>
            </a:pathLst>
          </a:custGeom>
          <a:blipFill>
            <a:blip r:embed="rId18"/>
            <a:stretch>
              <a:fillRect l="-9992" b="-16864"/>
            </a:stretch>
          </a:blipFill>
        </p:spPr>
        <p:txBody>
          <a:bodyPr/>
          <a:lstStyle/>
          <a:p>
            <a:endParaRPr lang="en-US"/>
          </a:p>
        </p:txBody>
      </p:sp>
      <p:sp>
        <p:nvSpPr>
          <p:cNvPr id="34" name="Freeform 34"/>
          <p:cNvSpPr/>
          <p:nvPr/>
        </p:nvSpPr>
        <p:spPr>
          <a:xfrm rot="-10800000">
            <a:off x="9709317" y="3119248"/>
            <a:ext cx="1948928" cy="1201097"/>
          </a:xfrm>
          <a:custGeom>
            <a:avLst/>
            <a:gdLst/>
            <a:ahLst/>
            <a:cxnLst/>
            <a:rect l="l" t="t" r="r" b="b"/>
            <a:pathLst>
              <a:path w="2923392" h="1801646">
                <a:moveTo>
                  <a:pt x="0" y="0"/>
                </a:moveTo>
                <a:lnTo>
                  <a:pt x="2923393" y="0"/>
                </a:lnTo>
                <a:lnTo>
                  <a:pt x="2923393" y="1801646"/>
                </a:lnTo>
                <a:lnTo>
                  <a:pt x="0" y="1801646"/>
                </a:lnTo>
                <a:lnTo>
                  <a:pt x="0" y="0"/>
                </a:lnTo>
                <a:close/>
              </a:path>
            </a:pathLst>
          </a:custGeom>
          <a:blipFill>
            <a:blip r:embed="rId19"/>
            <a:stretch>
              <a:fillRect l="-15365" t="-32636" r="-9458" b="-19270"/>
            </a:stretch>
          </a:blipFill>
        </p:spPr>
        <p:txBody>
          <a:bodyPr/>
          <a:lstStyle/>
          <a:p>
            <a:endParaRPr lang="en-US"/>
          </a:p>
        </p:txBody>
      </p:sp>
      <p:sp>
        <p:nvSpPr>
          <p:cNvPr id="35" name="Freeform 35"/>
          <p:cNvSpPr/>
          <p:nvPr/>
        </p:nvSpPr>
        <p:spPr>
          <a:xfrm>
            <a:off x="9859781" y="4499319"/>
            <a:ext cx="1648003" cy="1176262"/>
          </a:xfrm>
          <a:custGeom>
            <a:avLst/>
            <a:gdLst/>
            <a:ahLst/>
            <a:cxnLst/>
            <a:rect l="l" t="t" r="r" b="b"/>
            <a:pathLst>
              <a:path w="2472004" h="1764393">
                <a:moveTo>
                  <a:pt x="0" y="0"/>
                </a:moveTo>
                <a:lnTo>
                  <a:pt x="2472003" y="0"/>
                </a:lnTo>
                <a:lnTo>
                  <a:pt x="2472003" y="1764393"/>
                </a:lnTo>
                <a:lnTo>
                  <a:pt x="0" y="1764393"/>
                </a:lnTo>
                <a:lnTo>
                  <a:pt x="0" y="0"/>
                </a:lnTo>
                <a:close/>
              </a:path>
            </a:pathLst>
          </a:custGeom>
          <a:blipFill>
            <a:blip r:embed="rId20"/>
            <a:stretch>
              <a:fillRect/>
            </a:stretch>
          </a:blipFill>
        </p:spPr>
        <p:txBody>
          <a:bodyPr/>
          <a:lstStyle/>
          <a:p>
            <a:endParaRPr lang="en-US"/>
          </a:p>
        </p:txBody>
      </p:sp>
      <p:sp>
        <p:nvSpPr>
          <p:cNvPr id="36" name="Freeform 36"/>
          <p:cNvSpPr/>
          <p:nvPr/>
        </p:nvSpPr>
        <p:spPr>
          <a:xfrm>
            <a:off x="9771831" y="5547739"/>
            <a:ext cx="1886415" cy="1256824"/>
          </a:xfrm>
          <a:custGeom>
            <a:avLst/>
            <a:gdLst/>
            <a:ahLst/>
            <a:cxnLst/>
            <a:rect l="l" t="t" r="r" b="b"/>
            <a:pathLst>
              <a:path w="2829623" h="1885236">
                <a:moveTo>
                  <a:pt x="0" y="0"/>
                </a:moveTo>
                <a:lnTo>
                  <a:pt x="2829623" y="0"/>
                </a:lnTo>
                <a:lnTo>
                  <a:pt x="2829623" y="1885236"/>
                </a:lnTo>
                <a:lnTo>
                  <a:pt x="0" y="1885236"/>
                </a:lnTo>
                <a:lnTo>
                  <a:pt x="0" y="0"/>
                </a:lnTo>
                <a:close/>
              </a:path>
            </a:pathLst>
          </a:custGeom>
          <a:blipFill>
            <a:blip r:embed="rId21"/>
            <a:stretch>
              <a:fillRect/>
            </a:stretch>
          </a:blipFill>
        </p:spPr>
        <p:txBody>
          <a:bodyPr/>
          <a:lstStyle/>
          <a:p>
            <a:endParaRPr lang="en-US"/>
          </a:p>
        </p:txBody>
      </p:sp>
      <p:sp>
        <p:nvSpPr>
          <p:cNvPr id="37" name="TextBox 37"/>
          <p:cNvSpPr txBox="1"/>
          <p:nvPr/>
        </p:nvSpPr>
        <p:spPr>
          <a:xfrm>
            <a:off x="4417133" y="122766"/>
            <a:ext cx="2287587" cy="539828"/>
          </a:xfrm>
          <a:prstGeom prst="rect">
            <a:avLst/>
          </a:prstGeom>
        </p:spPr>
        <p:txBody>
          <a:bodyPr lIns="0" tIns="0" rIns="0" bIns="0" rtlCol="0" anchor="t">
            <a:spAutoFit/>
          </a:bodyPr>
          <a:lstStyle/>
          <a:p>
            <a:pPr algn="ctr">
              <a:lnSpc>
                <a:spcPts val="4666"/>
              </a:lnSpc>
            </a:pPr>
            <a:r>
              <a:rPr lang="en-US" sz="3333">
                <a:solidFill>
                  <a:srgbClr val="000000"/>
                </a:solidFill>
                <a:latin typeface="Tahoma"/>
                <a:ea typeface="Tahoma"/>
                <a:cs typeface="Tahoma"/>
                <a:sym typeface="Tahoma"/>
              </a:rPr>
              <a:t>Introduction</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3C605-15EB-48B9-80E5-208C5B2761CE}"/>
              </a:ext>
            </a:extLst>
          </p:cNvPr>
          <p:cNvSpPr>
            <a:spLocks noGrp="1"/>
          </p:cNvSpPr>
          <p:nvPr>
            <p:ph type="ctrTitle"/>
          </p:nvPr>
        </p:nvSpPr>
        <p:spPr>
          <a:xfrm>
            <a:off x="1524000" y="2102077"/>
            <a:ext cx="9144000" cy="2387600"/>
          </a:xfrm>
        </p:spPr>
        <p:txBody>
          <a:bodyPr/>
          <a:lstStyle/>
          <a:p>
            <a:r>
              <a:rPr lang="en-US" b="1" dirty="0">
                <a:solidFill>
                  <a:srgbClr val="545454"/>
                </a:solidFill>
              </a:rPr>
              <a:t>Yamhill County Deflection</a:t>
            </a:r>
          </a:p>
        </p:txBody>
      </p:sp>
      <p:sp>
        <p:nvSpPr>
          <p:cNvPr id="3" name="Subtitle 2">
            <a:extLst>
              <a:ext uri="{FF2B5EF4-FFF2-40B4-BE49-F238E27FC236}">
                <a16:creationId xmlns:a16="http://schemas.microsoft.com/office/drawing/2014/main" id="{B6857776-3358-4F9F-8539-38B091E069FB}"/>
              </a:ext>
            </a:extLst>
          </p:cNvPr>
          <p:cNvSpPr>
            <a:spLocks noGrp="1"/>
          </p:cNvSpPr>
          <p:nvPr>
            <p:ph type="subTitle" idx="1"/>
          </p:nvPr>
        </p:nvSpPr>
        <p:spPr>
          <a:xfrm>
            <a:off x="1524000" y="4519840"/>
            <a:ext cx="9144000" cy="1422399"/>
          </a:xfrm>
        </p:spPr>
        <p:txBody>
          <a:bodyPr/>
          <a:lstStyle/>
          <a:p>
            <a:r>
              <a:rPr lang="en-US" dirty="0"/>
              <a:t>October 14, 2025</a:t>
            </a:r>
          </a:p>
        </p:txBody>
      </p:sp>
      <p:sp>
        <p:nvSpPr>
          <p:cNvPr id="4" name="Rectangle 3">
            <a:extLst>
              <a:ext uri="{FF2B5EF4-FFF2-40B4-BE49-F238E27FC236}">
                <a16:creationId xmlns:a16="http://schemas.microsoft.com/office/drawing/2014/main" id="{91A87E2F-C8AE-47E2-810E-EAAA28A5450E}"/>
              </a:ext>
            </a:extLst>
          </p:cNvPr>
          <p:cNvSpPr/>
          <p:nvPr/>
        </p:nvSpPr>
        <p:spPr>
          <a:xfrm>
            <a:off x="0" y="6377669"/>
            <a:ext cx="12192000" cy="480331"/>
          </a:xfrm>
          <a:prstGeom prst="rect">
            <a:avLst/>
          </a:prstGeom>
          <a:solidFill>
            <a:srgbClr val="094F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picture containing text&#10;&#10;Description automatically generated">
            <a:extLst>
              <a:ext uri="{FF2B5EF4-FFF2-40B4-BE49-F238E27FC236}">
                <a16:creationId xmlns:a16="http://schemas.microsoft.com/office/drawing/2014/main" id="{1CDCBD67-BA07-41FE-85A1-3CFBCF9A3616}"/>
              </a:ext>
            </a:extLst>
          </p:cNvPr>
          <p:cNvPicPr>
            <a:picLocks noChangeAspect="1"/>
          </p:cNvPicPr>
          <p:nvPr/>
        </p:nvPicPr>
        <p:blipFill rotWithShape="1">
          <a:blip r:embed="rId2">
            <a:extLst>
              <a:ext uri="{28A0092B-C50C-407E-A947-70E740481C1C}">
                <a14:useLocalDpi xmlns:a14="http://schemas.microsoft.com/office/drawing/2010/main" val="0"/>
              </a:ext>
            </a:extLst>
          </a:blip>
          <a:srcRect l="-1" t="16625" r="-1664" b="51828"/>
          <a:stretch/>
        </p:blipFill>
        <p:spPr>
          <a:xfrm>
            <a:off x="277078" y="1543648"/>
            <a:ext cx="4247626" cy="1318062"/>
          </a:xfrm>
          <a:prstGeom prst="rect">
            <a:avLst/>
          </a:prstGeom>
        </p:spPr>
      </p:pic>
      <p:sp>
        <p:nvSpPr>
          <p:cNvPr id="7" name="Rectangle 6">
            <a:extLst>
              <a:ext uri="{FF2B5EF4-FFF2-40B4-BE49-F238E27FC236}">
                <a16:creationId xmlns:a16="http://schemas.microsoft.com/office/drawing/2014/main" id="{3F887ED1-E5BB-43EA-904B-0A8E7EA820C2}"/>
              </a:ext>
            </a:extLst>
          </p:cNvPr>
          <p:cNvSpPr/>
          <p:nvPr/>
        </p:nvSpPr>
        <p:spPr>
          <a:xfrm>
            <a:off x="0" y="6320519"/>
            <a:ext cx="12192000" cy="87085"/>
          </a:xfrm>
          <a:prstGeom prst="rect">
            <a:avLst/>
          </a:prstGeom>
          <a:solidFill>
            <a:srgbClr val="FEF8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E4A2F9F6-C63E-41D7-9966-FA24E7568D10}"/>
              </a:ext>
            </a:extLst>
          </p:cNvPr>
          <p:cNvSpPr/>
          <p:nvPr/>
        </p:nvSpPr>
        <p:spPr>
          <a:xfrm>
            <a:off x="0" y="0"/>
            <a:ext cx="12192000" cy="480331"/>
          </a:xfrm>
          <a:prstGeom prst="rect">
            <a:avLst/>
          </a:prstGeom>
          <a:solidFill>
            <a:srgbClr val="094F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B82F668-75C8-48FD-8DDD-78242181FB02}"/>
              </a:ext>
            </a:extLst>
          </p:cNvPr>
          <p:cNvSpPr/>
          <p:nvPr/>
        </p:nvSpPr>
        <p:spPr>
          <a:xfrm>
            <a:off x="0" y="480331"/>
            <a:ext cx="12192000" cy="87085"/>
          </a:xfrm>
          <a:prstGeom prst="rect">
            <a:avLst/>
          </a:prstGeom>
          <a:solidFill>
            <a:srgbClr val="FEF8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picture containing text&#10;&#10;AI-generated content may be incorrect.">
            <a:extLst>
              <a:ext uri="{FF2B5EF4-FFF2-40B4-BE49-F238E27FC236}">
                <a16:creationId xmlns:a16="http://schemas.microsoft.com/office/drawing/2014/main" id="{2AC0F777-FB51-B9A7-A098-98BA6FF155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9369" y="1125845"/>
            <a:ext cx="2095500" cy="2076450"/>
          </a:xfrm>
          <a:prstGeom prst="rect">
            <a:avLst/>
          </a:prstGeom>
        </p:spPr>
      </p:pic>
      <p:pic>
        <p:nvPicPr>
          <p:cNvPr id="12" name="Picture 11" descr="A picture containing logo&#10;&#10;AI-generated content may be incorrect.">
            <a:extLst>
              <a:ext uri="{FF2B5EF4-FFF2-40B4-BE49-F238E27FC236}">
                <a16:creationId xmlns:a16="http://schemas.microsoft.com/office/drawing/2014/main" id="{BE9C0B4D-F319-41B7-1ACF-D77A388FA4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5876" y="1719506"/>
            <a:ext cx="4496374" cy="1114614"/>
          </a:xfrm>
          <a:prstGeom prst="rect">
            <a:avLst/>
          </a:prstGeom>
        </p:spPr>
      </p:pic>
    </p:spTree>
    <p:extLst>
      <p:ext uri="{BB962C8B-B14F-4D97-AF65-F5344CB8AC3E}">
        <p14:creationId xmlns:p14="http://schemas.microsoft.com/office/powerpoint/2010/main" val="270818155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E1530B0-6F96-46C0-8B3E-3215CB756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54910CF-1B56-45D3-960A-E89F7B3B9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5C5C551-5013-B999-EC79-F9D0DBD12B4C}"/>
              </a:ext>
            </a:extLst>
          </p:cNvPr>
          <p:cNvSpPr>
            <a:spLocks noGrp="1"/>
          </p:cNvSpPr>
          <p:nvPr>
            <p:ph type="title"/>
          </p:nvPr>
        </p:nvSpPr>
        <p:spPr>
          <a:xfrm>
            <a:off x="492370" y="516835"/>
            <a:ext cx="3084844" cy="5772840"/>
          </a:xfrm>
        </p:spPr>
        <p:txBody>
          <a:bodyPr anchor="ctr">
            <a:normAutofit/>
          </a:bodyPr>
          <a:lstStyle/>
          <a:p>
            <a:r>
              <a:rPr lang="en-US" dirty="0">
                <a:solidFill>
                  <a:srgbClr val="FFFFFF"/>
                </a:solidFill>
                <a:latin typeface="Calibri" panose="020F0502020204030204" pitchFamily="34" charset="0"/>
                <a:ea typeface="Calibri" panose="020F0502020204030204" pitchFamily="34" charset="0"/>
                <a:cs typeface="Calibri" panose="020F0502020204030204" pitchFamily="34" charset="0"/>
              </a:rPr>
              <a:t>Deflection</a:t>
            </a:r>
            <a:br>
              <a:rPr lang="en-US" dirty="0">
                <a:solidFill>
                  <a:srgbClr val="FFFFFF"/>
                </a:solidFill>
                <a:latin typeface="Calibri" panose="020F0502020204030204" pitchFamily="34" charset="0"/>
                <a:ea typeface="Calibri" panose="020F0502020204030204" pitchFamily="34" charset="0"/>
                <a:cs typeface="Calibri" panose="020F0502020204030204" pitchFamily="34" charset="0"/>
              </a:rPr>
            </a:br>
            <a:br>
              <a:rPr lang="en-US" dirty="0">
                <a:solidFill>
                  <a:srgbClr val="FFFFFF"/>
                </a:solidFill>
                <a:latin typeface="Calibri" panose="020F0502020204030204" pitchFamily="34" charset="0"/>
                <a:ea typeface="Calibri" panose="020F0502020204030204" pitchFamily="34" charset="0"/>
                <a:cs typeface="Calibri" panose="020F0502020204030204" pitchFamily="34" charset="0"/>
              </a:rPr>
            </a:br>
            <a:br>
              <a:rPr lang="en-US" dirty="0">
                <a:solidFill>
                  <a:srgbClr val="FFFFFF"/>
                </a:solidFill>
                <a:latin typeface="Calibri" panose="020F0502020204030204" pitchFamily="34" charset="0"/>
                <a:ea typeface="Calibri" panose="020F0502020204030204" pitchFamily="34" charset="0"/>
                <a:cs typeface="Calibri" panose="020F0502020204030204" pitchFamily="34" charset="0"/>
              </a:rPr>
            </a:br>
            <a:br>
              <a:rPr lang="en-US" dirty="0">
                <a:solidFill>
                  <a:srgbClr val="FFFFFF"/>
                </a:solidFill>
                <a:latin typeface="Calibri" panose="020F0502020204030204" pitchFamily="34" charset="0"/>
                <a:ea typeface="Calibri" panose="020F0502020204030204" pitchFamily="34" charset="0"/>
                <a:cs typeface="Calibri" panose="020F0502020204030204" pitchFamily="34" charset="0"/>
              </a:rPr>
            </a:br>
            <a:endParaRPr lang="en-US" dirty="0">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6669F804-A677-4B75-95F4-A5E4426FB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6309C3D4-69F9-9900-3DF1-37EC9A3A6CA5}"/>
              </a:ext>
            </a:extLst>
          </p:cNvPr>
          <p:cNvGraphicFramePr>
            <a:graphicFrameLocks noGrp="1"/>
          </p:cNvGraphicFramePr>
          <p:nvPr>
            <p:ph idx="1"/>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0779678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E2A7B-A308-77C5-3074-852D40EF48CF}"/>
              </a:ext>
            </a:extLst>
          </p:cNvPr>
          <p:cNvSpPr>
            <a:spLocks noGrp="1"/>
          </p:cNvSpPr>
          <p:nvPr>
            <p:ph type="title"/>
          </p:nvPr>
        </p:nvSpPr>
        <p:spPr>
          <a:xfrm>
            <a:off x="1097280" y="286603"/>
            <a:ext cx="10058400" cy="1450757"/>
          </a:xfrm>
        </p:spPr>
        <p:txBody>
          <a:bodyPr>
            <a:normAutofit/>
          </a:bodyPr>
          <a:lstStyle/>
          <a:p>
            <a:r>
              <a:rPr lang="en-US">
                <a:latin typeface="Calibri" panose="020F0502020204030204" pitchFamily="34" charset="0"/>
                <a:ea typeface="Calibri" panose="020F0502020204030204" pitchFamily="34" charset="0"/>
                <a:cs typeface="Calibri" panose="020F0502020204030204" pitchFamily="34" charset="0"/>
              </a:rPr>
              <a:t>Prosecution</a:t>
            </a:r>
          </a:p>
        </p:txBody>
      </p:sp>
      <p:graphicFrame>
        <p:nvGraphicFramePr>
          <p:cNvPr id="17" name="Content Placeholder 2">
            <a:extLst>
              <a:ext uri="{FF2B5EF4-FFF2-40B4-BE49-F238E27FC236}">
                <a16:creationId xmlns:a16="http://schemas.microsoft.com/office/drawing/2014/main" id="{393FAD36-5EB4-2E26-F1DD-767254BFA7BD}"/>
              </a:ext>
            </a:extLst>
          </p:cNvPr>
          <p:cNvGraphicFramePr>
            <a:graphicFrameLocks noGrp="1"/>
          </p:cNvGraphicFramePr>
          <p:nvPr>
            <p:ph idx="1"/>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8612343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DDCA927-9369-FEB9-1649-12E21AB8D04A}"/>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2D62C752-AD9D-D7D2-C6A8-14751BFD7C5F}"/>
              </a:ext>
            </a:extLst>
          </p:cNvPr>
          <p:cNvPicPr>
            <a:picLocks noChangeAspect="1"/>
          </p:cNvPicPr>
          <p:nvPr/>
        </p:nvPicPr>
        <p:blipFill>
          <a:blip r:embed="rId2"/>
          <a:stretch>
            <a:fillRect/>
          </a:stretch>
        </p:blipFill>
        <p:spPr>
          <a:xfrm>
            <a:off x="0" y="329853"/>
            <a:ext cx="8387862" cy="5823801"/>
          </a:xfrm>
          <a:prstGeom prst="rect">
            <a:avLst/>
          </a:prstGeom>
        </p:spPr>
      </p:pic>
      <p:pic>
        <p:nvPicPr>
          <p:cNvPr id="13" name="Picture 12">
            <a:extLst>
              <a:ext uri="{FF2B5EF4-FFF2-40B4-BE49-F238E27FC236}">
                <a16:creationId xmlns:a16="http://schemas.microsoft.com/office/drawing/2014/main" id="{0C067602-F3F2-C70C-4DCE-75EAF229E25F}"/>
              </a:ext>
            </a:extLst>
          </p:cNvPr>
          <p:cNvPicPr>
            <a:picLocks noChangeAspect="1"/>
          </p:cNvPicPr>
          <p:nvPr/>
        </p:nvPicPr>
        <p:blipFill>
          <a:blip r:embed="rId3"/>
          <a:stretch>
            <a:fillRect/>
          </a:stretch>
        </p:blipFill>
        <p:spPr>
          <a:xfrm>
            <a:off x="3643247" y="3264020"/>
            <a:ext cx="7206462" cy="1431071"/>
          </a:xfrm>
          <a:prstGeom prst="rect">
            <a:avLst/>
          </a:prstGeom>
        </p:spPr>
      </p:pic>
    </p:spTree>
    <p:extLst>
      <p:ext uri="{BB962C8B-B14F-4D97-AF65-F5344CB8AC3E}">
        <p14:creationId xmlns:p14="http://schemas.microsoft.com/office/powerpoint/2010/main" val="7611091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D6E915-C514-9062-5C94-465CCC7E91C4}"/>
              </a:ext>
            </a:extLst>
          </p:cNvPr>
          <p:cNvPicPr>
            <a:picLocks noChangeAspect="1"/>
          </p:cNvPicPr>
          <p:nvPr/>
        </p:nvPicPr>
        <p:blipFill>
          <a:blip r:embed="rId2"/>
          <a:stretch>
            <a:fillRect/>
          </a:stretch>
        </p:blipFill>
        <p:spPr>
          <a:xfrm>
            <a:off x="486507" y="313573"/>
            <a:ext cx="7127631" cy="5822330"/>
          </a:xfrm>
          <a:prstGeom prst="rect">
            <a:avLst/>
          </a:prstGeom>
        </p:spPr>
      </p:pic>
      <p:pic>
        <p:nvPicPr>
          <p:cNvPr id="7" name="Picture 6">
            <a:extLst>
              <a:ext uri="{FF2B5EF4-FFF2-40B4-BE49-F238E27FC236}">
                <a16:creationId xmlns:a16="http://schemas.microsoft.com/office/drawing/2014/main" id="{97AC9BCD-B22C-C3F4-9F4F-778CF8F941C3}"/>
              </a:ext>
            </a:extLst>
          </p:cNvPr>
          <p:cNvPicPr>
            <a:picLocks noChangeAspect="1"/>
          </p:cNvPicPr>
          <p:nvPr/>
        </p:nvPicPr>
        <p:blipFill>
          <a:blip r:embed="rId3"/>
          <a:stretch>
            <a:fillRect/>
          </a:stretch>
        </p:blipFill>
        <p:spPr>
          <a:xfrm>
            <a:off x="7614138" y="2994001"/>
            <a:ext cx="4358354" cy="461473"/>
          </a:xfrm>
          <a:prstGeom prst="rect">
            <a:avLst/>
          </a:prstGeom>
        </p:spPr>
      </p:pic>
    </p:spTree>
    <p:extLst>
      <p:ext uri="{BB962C8B-B14F-4D97-AF65-F5344CB8AC3E}">
        <p14:creationId xmlns:p14="http://schemas.microsoft.com/office/powerpoint/2010/main" val="70119937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868BB-A05E-6133-B9A2-542064DF5A00}"/>
              </a:ext>
            </a:extLst>
          </p:cNvPr>
          <p:cNvSpPr>
            <a:spLocks noGrp="1"/>
          </p:cNvSpPr>
          <p:nvPr>
            <p:ph type="title"/>
          </p:nvPr>
        </p:nvSpPr>
        <p:spPr>
          <a:xfrm>
            <a:off x="1097280" y="286603"/>
            <a:ext cx="10058400" cy="1450757"/>
          </a:xfrm>
        </p:spPr>
        <p:txBody>
          <a:bodyPr>
            <a:normAutofit/>
          </a:bodyPr>
          <a:lstStyle/>
          <a:p>
            <a:r>
              <a:rPr lang="en-US" b="1" dirty="0"/>
              <a:t>Health &amp; Human Service's </a:t>
            </a:r>
            <a:br>
              <a:rPr lang="en-US" b="1" dirty="0"/>
            </a:br>
            <a:r>
              <a:rPr lang="en-US" b="1" dirty="0"/>
              <a:t>Role in Deflection </a:t>
            </a:r>
          </a:p>
        </p:txBody>
      </p:sp>
      <p:graphicFrame>
        <p:nvGraphicFramePr>
          <p:cNvPr id="5" name="Content Placeholder 2">
            <a:extLst>
              <a:ext uri="{FF2B5EF4-FFF2-40B4-BE49-F238E27FC236}">
                <a16:creationId xmlns:a16="http://schemas.microsoft.com/office/drawing/2014/main" id="{65BB55EB-6B94-A736-09AD-DA9C4D7C8A50}"/>
              </a:ext>
            </a:extLst>
          </p:cNvPr>
          <p:cNvGraphicFramePr>
            <a:graphicFrameLocks noGrp="1"/>
          </p:cNvGraphicFramePr>
          <p:nvPr>
            <p:ph idx="1"/>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8684185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2AE6B-A57B-AB55-F892-D211810DD714}"/>
              </a:ext>
            </a:extLst>
          </p:cNvPr>
          <p:cNvSpPr>
            <a:spLocks noGrp="1"/>
          </p:cNvSpPr>
          <p:nvPr>
            <p:ph type="title" idx="4294967295"/>
          </p:nvPr>
        </p:nvSpPr>
        <p:spPr>
          <a:xfrm>
            <a:off x="4808345" y="0"/>
            <a:ext cx="6573837" cy="760412"/>
          </a:xfrm>
        </p:spPr>
        <p:txBody>
          <a:bodyPr vert="horz" lIns="91440" tIns="45720" rIns="91440" bIns="45720" rtlCol="0" anchor="b">
            <a:normAutofit/>
          </a:bodyPr>
          <a:lstStyle/>
          <a:p>
            <a:r>
              <a:rPr lang="en-US" dirty="0"/>
              <a:t>Client #1</a:t>
            </a:r>
          </a:p>
        </p:txBody>
      </p:sp>
      <p:sp>
        <p:nvSpPr>
          <p:cNvPr id="3" name="Content Placeholder 2">
            <a:extLst>
              <a:ext uri="{FF2B5EF4-FFF2-40B4-BE49-F238E27FC236}">
                <a16:creationId xmlns:a16="http://schemas.microsoft.com/office/drawing/2014/main" id="{52B4B094-5148-9A22-DE01-271691482E59}"/>
              </a:ext>
            </a:extLst>
          </p:cNvPr>
          <p:cNvSpPr>
            <a:spLocks noGrp="1"/>
          </p:cNvSpPr>
          <p:nvPr>
            <p:ph idx="4294967295"/>
          </p:nvPr>
        </p:nvSpPr>
        <p:spPr>
          <a:xfrm>
            <a:off x="4088302" y="760412"/>
            <a:ext cx="7957160" cy="5926001"/>
          </a:xfrm>
        </p:spPr>
        <p:txBody>
          <a:bodyPr vert="horz" lIns="0" tIns="45720" rIns="0" bIns="45720" rtlCol="0">
            <a:noAutofit/>
          </a:bodyPr>
          <a:lstStyle/>
          <a:p>
            <a:pPr>
              <a:buClr>
                <a:srgbClr val="094F94"/>
              </a:buClr>
              <a:buFont typeface="Wingdings" panose="05000000000000000000" pitchFamily="2" charset="2"/>
              <a:buChar char="§"/>
            </a:pPr>
            <a:endParaRPr lang="en-US" sz="2600" dirty="0"/>
          </a:p>
          <a:p>
            <a:pPr lvl="1">
              <a:buClr>
                <a:srgbClr val="094F94"/>
              </a:buClr>
              <a:buFont typeface="Wingdings" panose="05000000000000000000" pitchFamily="2" charset="2"/>
              <a:buChar char="§"/>
            </a:pPr>
            <a:r>
              <a:rPr lang="en-US" sz="2600" dirty="0"/>
              <a:t>Referral from Newberg/Dundee PD, possession of Methamphetamine.</a:t>
            </a:r>
          </a:p>
          <a:p>
            <a:pPr lvl="1">
              <a:buClr>
                <a:srgbClr val="094F94"/>
              </a:buClr>
              <a:buFont typeface="Wingdings" panose="05000000000000000000" pitchFamily="2" charset="2"/>
              <a:buChar char="§"/>
            </a:pPr>
            <a:endParaRPr lang="en-US" sz="2600" dirty="0"/>
          </a:p>
          <a:p>
            <a:pPr lvl="1">
              <a:buClr>
                <a:srgbClr val="094F94"/>
              </a:buClr>
              <a:buFont typeface="Wingdings" panose="05000000000000000000" pitchFamily="2" charset="2"/>
              <a:buChar char="§"/>
            </a:pPr>
            <a:r>
              <a:rPr lang="en-US" sz="2600" dirty="0"/>
              <a:t>Client admitted substantial Meth use to combat severe mental health symptoms.</a:t>
            </a:r>
          </a:p>
          <a:p>
            <a:pPr lvl="1">
              <a:buClr>
                <a:srgbClr val="094F94"/>
              </a:buClr>
              <a:buFont typeface="Wingdings" panose="05000000000000000000" pitchFamily="2" charset="2"/>
              <a:buChar char="§"/>
            </a:pPr>
            <a:endParaRPr lang="en-US" sz="2600" dirty="0"/>
          </a:p>
          <a:p>
            <a:pPr lvl="1">
              <a:buClr>
                <a:srgbClr val="094F94"/>
              </a:buClr>
              <a:buFont typeface="Wingdings" panose="05000000000000000000" pitchFamily="2" charset="2"/>
              <a:buChar char="§"/>
            </a:pPr>
            <a:r>
              <a:rPr lang="en-US" sz="2600" dirty="0"/>
              <a:t>Client had significant suicidal and homicidal symptoms.  Was immediately referred to engage in mental health services in addition to SUD treatment.</a:t>
            </a:r>
          </a:p>
          <a:p>
            <a:pPr lvl="1">
              <a:buClr>
                <a:srgbClr val="094F94"/>
              </a:buClr>
              <a:buFont typeface="Wingdings" panose="05000000000000000000" pitchFamily="2" charset="2"/>
              <a:buChar char="§"/>
            </a:pPr>
            <a:endParaRPr lang="en-US" sz="2600" dirty="0"/>
          </a:p>
          <a:p>
            <a:pPr lvl="1">
              <a:buClr>
                <a:srgbClr val="094F94"/>
              </a:buClr>
              <a:buFont typeface="Wingdings" panose="05000000000000000000" pitchFamily="2" charset="2"/>
              <a:buChar char="§"/>
            </a:pPr>
            <a:r>
              <a:rPr lang="en-US" sz="2600" dirty="0"/>
              <a:t>Client succeeded in Deflection and was the first person to complete program. </a:t>
            </a:r>
          </a:p>
        </p:txBody>
      </p:sp>
      <p:pic>
        <p:nvPicPr>
          <p:cNvPr id="25" name="Picture 24" descr="A person sitting on a rock looking at the sunset&#10;&#10;AI-generated content may be incorrect.">
            <a:extLst>
              <a:ext uri="{FF2B5EF4-FFF2-40B4-BE49-F238E27FC236}">
                <a16:creationId xmlns:a16="http://schemas.microsoft.com/office/drawing/2014/main" id="{12445FB8-2B2F-E2F6-6E90-FDECDCC0FED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47887"/>
          <a:stretch/>
        </p:blipFill>
        <p:spPr>
          <a:xfrm>
            <a:off x="0" y="0"/>
            <a:ext cx="4145066" cy="4547062"/>
          </a:xfrm>
          <a:prstGeom prst="rect">
            <a:avLst/>
          </a:prstGeom>
        </p:spPr>
      </p:pic>
    </p:spTree>
    <p:extLst>
      <p:ext uri="{BB962C8B-B14F-4D97-AF65-F5344CB8AC3E}">
        <p14:creationId xmlns:p14="http://schemas.microsoft.com/office/powerpoint/2010/main" val="2379909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BA5C4-E5BF-7076-EA5D-2CF248312C03}"/>
              </a:ext>
            </a:extLst>
          </p:cNvPr>
          <p:cNvSpPr>
            <a:spLocks noGrp="1"/>
          </p:cNvSpPr>
          <p:nvPr>
            <p:ph type="title" idx="4294967295"/>
          </p:nvPr>
        </p:nvSpPr>
        <p:spPr>
          <a:xfrm>
            <a:off x="392724" y="527538"/>
            <a:ext cx="10058400" cy="461474"/>
          </a:xfrm>
        </p:spPr>
        <p:txBody>
          <a:bodyPr vert="horz" lIns="91440" tIns="45720" rIns="91440" bIns="45720" rtlCol="0" anchor="b">
            <a:normAutofit fontScale="90000"/>
          </a:bodyPr>
          <a:lstStyle/>
          <a:p>
            <a:r>
              <a:rPr lang="en-US" dirty="0"/>
              <a:t>Client #2</a:t>
            </a:r>
          </a:p>
        </p:txBody>
      </p:sp>
      <p:sp>
        <p:nvSpPr>
          <p:cNvPr id="3" name="Content Placeholder 2">
            <a:extLst>
              <a:ext uri="{FF2B5EF4-FFF2-40B4-BE49-F238E27FC236}">
                <a16:creationId xmlns:a16="http://schemas.microsoft.com/office/drawing/2014/main" id="{C76B8C92-AC4D-2F47-104C-EB5EC7514280}"/>
              </a:ext>
            </a:extLst>
          </p:cNvPr>
          <p:cNvSpPr>
            <a:spLocks noGrp="1"/>
          </p:cNvSpPr>
          <p:nvPr>
            <p:ph idx="4294967295"/>
          </p:nvPr>
        </p:nvSpPr>
        <p:spPr>
          <a:xfrm>
            <a:off x="-1" y="1129937"/>
            <a:ext cx="9003323" cy="5077432"/>
          </a:xfrm>
        </p:spPr>
        <p:txBody>
          <a:bodyPr vert="horz" lIns="0" tIns="45720" rIns="0" bIns="45720" rtlCol="0">
            <a:noAutofit/>
          </a:bodyPr>
          <a:lstStyle/>
          <a:p>
            <a:pPr lvl="1">
              <a:buClr>
                <a:srgbClr val="094F94"/>
              </a:buClr>
              <a:buFont typeface="Wingdings" panose="05000000000000000000" pitchFamily="2" charset="2"/>
              <a:buChar char="§"/>
            </a:pPr>
            <a:r>
              <a:rPr lang="en-US" sz="2600" dirty="0"/>
              <a:t>Referral from Yamhill County Sherriff’s Office for possession of Fentanyl.</a:t>
            </a:r>
          </a:p>
          <a:p>
            <a:pPr lvl="1">
              <a:buClr>
                <a:srgbClr val="094F94"/>
              </a:buClr>
              <a:buFont typeface="Wingdings" panose="05000000000000000000" pitchFamily="2" charset="2"/>
              <a:buChar char="§"/>
            </a:pPr>
            <a:endParaRPr lang="en-US" sz="2600" dirty="0"/>
          </a:p>
          <a:p>
            <a:pPr lvl="1">
              <a:buClr>
                <a:srgbClr val="094F94"/>
              </a:buClr>
              <a:buFont typeface="Wingdings" panose="05000000000000000000" pitchFamily="2" charset="2"/>
              <a:buChar char="§"/>
            </a:pPr>
            <a:r>
              <a:rPr lang="en-US" sz="2600" dirty="0"/>
              <a:t>Client had been engaged in treatment in the past. </a:t>
            </a:r>
          </a:p>
          <a:p>
            <a:pPr lvl="1">
              <a:buClr>
                <a:srgbClr val="094F94"/>
              </a:buClr>
              <a:buFont typeface="Wingdings" panose="05000000000000000000" pitchFamily="2" charset="2"/>
              <a:buChar char="§"/>
            </a:pPr>
            <a:endParaRPr lang="en-US" sz="2600" dirty="0"/>
          </a:p>
          <a:p>
            <a:pPr lvl="1">
              <a:buClr>
                <a:srgbClr val="094F94"/>
              </a:buClr>
              <a:buFont typeface="Wingdings" panose="05000000000000000000" pitchFamily="2" charset="2"/>
              <a:buChar char="§"/>
            </a:pPr>
            <a:r>
              <a:rPr lang="en-US" sz="2600" dirty="0"/>
              <a:t>Admitted to using Fentanyl to cope with grief of losing a loved one.</a:t>
            </a:r>
          </a:p>
          <a:p>
            <a:pPr lvl="1">
              <a:buClr>
                <a:srgbClr val="094F94"/>
              </a:buClr>
              <a:buFont typeface="Wingdings" panose="05000000000000000000" pitchFamily="2" charset="2"/>
              <a:buChar char="§"/>
            </a:pPr>
            <a:endParaRPr lang="en-US" sz="2600" dirty="0"/>
          </a:p>
          <a:p>
            <a:pPr lvl="1">
              <a:buClr>
                <a:srgbClr val="094F94"/>
              </a:buClr>
              <a:buFont typeface="Wingdings" panose="05000000000000000000" pitchFamily="2" charset="2"/>
              <a:buChar char="§"/>
            </a:pPr>
            <a:r>
              <a:rPr lang="en-US" sz="2600" dirty="0"/>
              <a:t>Was placed in a 90-day inpatient treatment center following detox.</a:t>
            </a:r>
          </a:p>
          <a:p>
            <a:pPr lvl="1">
              <a:buClr>
                <a:srgbClr val="094F94"/>
              </a:buClr>
              <a:buFont typeface="Wingdings" panose="05000000000000000000" pitchFamily="2" charset="2"/>
              <a:buChar char="§"/>
            </a:pPr>
            <a:endParaRPr lang="en-US" sz="2600" dirty="0"/>
          </a:p>
          <a:p>
            <a:pPr lvl="1">
              <a:buClr>
                <a:srgbClr val="094F94"/>
              </a:buClr>
              <a:buFont typeface="Wingdings" panose="05000000000000000000" pitchFamily="2" charset="2"/>
              <a:buChar char="§"/>
            </a:pPr>
            <a:r>
              <a:rPr lang="en-US" sz="2600" dirty="0"/>
              <a:t>Will engage in outpatient treatment upon completion. </a:t>
            </a:r>
          </a:p>
        </p:txBody>
      </p:sp>
      <p:pic>
        <p:nvPicPr>
          <p:cNvPr id="6" name="Picture 5" descr="A person sitting on a beach looking at the water&#10;&#10;AI-generated content may be incorrect.">
            <a:extLst>
              <a:ext uri="{FF2B5EF4-FFF2-40B4-BE49-F238E27FC236}">
                <a16:creationId xmlns:a16="http://schemas.microsoft.com/office/drawing/2014/main" id="{A185C825-1ED7-C3EF-C733-5CCF540E881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5361" r="13833" b="2"/>
          <a:stretch>
            <a:fillRect/>
          </a:stretch>
        </p:blipFill>
        <p:spPr>
          <a:xfrm>
            <a:off x="8883569" y="2736357"/>
            <a:ext cx="3135109" cy="3471012"/>
          </a:xfrm>
          <a:prstGeom prst="rect">
            <a:avLst/>
          </a:prstGeom>
        </p:spPr>
      </p:pic>
    </p:spTree>
    <p:extLst>
      <p:ext uri="{BB962C8B-B14F-4D97-AF65-F5344CB8AC3E}">
        <p14:creationId xmlns:p14="http://schemas.microsoft.com/office/powerpoint/2010/main" val="3149009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064EE-4C10-382F-D66B-85D29765BDC6}"/>
              </a:ext>
            </a:extLst>
          </p:cNvPr>
          <p:cNvSpPr>
            <a:spLocks noGrp="1"/>
          </p:cNvSpPr>
          <p:nvPr>
            <p:ph type="title" idx="4294967295"/>
          </p:nvPr>
        </p:nvSpPr>
        <p:spPr>
          <a:xfrm>
            <a:off x="287215" y="-460375"/>
            <a:ext cx="10058400" cy="1449387"/>
          </a:xfrm>
        </p:spPr>
        <p:txBody>
          <a:bodyPr vert="horz" lIns="91440" tIns="45720" rIns="91440" bIns="45720" rtlCol="0" anchor="b">
            <a:normAutofit/>
          </a:bodyPr>
          <a:lstStyle/>
          <a:p>
            <a:r>
              <a:rPr lang="en-US" dirty="0"/>
              <a:t>Client #3</a:t>
            </a:r>
          </a:p>
        </p:txBody>
      </p:sp>
      <p:sp>
        <p:nvSpPr>
          <p:cNvPr id="3" name="Content Placeholder 2">
            <a:extLst>
              <a:ext uri="{FF2B5EF4-FFF2-40B4-BE49-F238E27FC236}">
                <a16:creationId xmlns:a16="http://schemas.microsoft.com/office/drawing/2014/main" id="{EE60FEA8-1BC0-4B09-7FAF-EDC784F87B80}"/>
              </a:ext>
            </a:extLst>
          </p:cNvPr>
          <p:cNvSpPr>
            <a:spLocks noGrp="1"/>
          </p:cNvSpPr>
          <p:nvPr>
            <p:ph idx="4294967295"/>
          </p:nvPr>
        </p:nvSpPr>
        <p:spPr>
          <a:xfrm>
            <a:off x="287214" y="1287951"/>
            <a:ext cx="9366739" cy="4879976"/>
          </a:xfrm>
        </p:spPr>
        <p:txBody>
          <a:bodyPr vert="horz" lIns="0" tIns="45720" rIns="0" bIns="45720" rtlCol="0">
            <a:noAutofit/>
          </a:bodyPr>
          <a:lstStyle/>
          <a:p>
            <a:pPr>
              <a:buClr>
                <a:srgbClr val="094F94"/>
              </a:buClr>
              <a:buFont typeface="Wingdings" panose="05000000000000000000" pitchFamily="2" charset="2"/>
              <a:buChar char="§"/>
            </a:pPr>
            <a:endParaRPr lang="en-US" sz="2600" dirty="0"/>
          </a:p>
          <a:p>
            <a:pPr lvl="1">
              <a:buClr>
                <a:srgbClr val="094F94"/>
              </a:buClr>
              <a:buFont typeface="Wingdings" panose="05000000000000000000" pitchFamily="2" charset="2"/>
              <a:buChar char="§"/>
            </a:pPr>
            <a:r>
              <a:rPr lang="en-US" sz="2600" dirty="0"/>
              <a:t>Referral from McMinnville Police for possession of Meth                           and Fentanyl.</a:t>
            </a:r>
          </a:p>
          <a:p>
            <a:pPr lvl="1">
              <a:buClr>
                <a:srgbClr val="094F94"/>
              </a:buClr>
              <a:buFont typeface="Wingdings" panose="05000000000000000000" pitchFamily="2" charset="2"/>
              <a:buChar char="§"/>
            </a:pPr>
            <a:endParaRPr lang="en-US" sz="2600" dirty="0"/>
          </a:p>
          <a:p>
            <a:pPr lvl="1">
              <a:buClr>
                <a:srgbClr val="094F94"/>
              </a:buClr>
              <a:buFont typeface="Wingdings" panose="05000000000000000000" pitchFamily="2" charset="2"/>
              <a:buChar char="§"/>
            </a:pPr>
            <a:r>
              <a:rPr lang="en-US" sz="2600" dirty="0"/>
              <a:t>Completed initial assessment but did not engage.</a:t>
            </a:r>
          </a:p>
          <a:p>
            <a:pPr lvl="1">
              <a:buClr>
                <a:srgbClr val="094F94"/>
              </a:buClr>
              <a:buFont typeface="Wingdings" panose="05000000000000000000" pitchFamily="2" charset="2"/>
              <a:buChar char="§"/>
            </a:pPr>
            <a:endParaRPr lang="en-US" sz="2600" dirty="0"/>
          </a:p>
          <a:p>
            <a:pPr lvl="1">
              <a:buClr>
                <a:srgbClr val="094F94"/>
              </a:buClr>
              <a:buFont typeface="Wingdings" panose="05000000000000000000" pitchFamily="2" charset="2"/>
              <a:buChar char="§"/>
            </a:pPr>
            <a:r>
              <a:rPr lang="en-US" sz="2600" dirty="0"/>
              <a:t>Ordered by PO but only engaged for a few weeks.</a:t>
            </a:r>
          </a:p>
          <a:p>
            <a:pPr lvl="1">
              <a:buClr>
                <a:srgbClr val="094F94"/>
              </a:buClr>
              <a:buFont typeface="Wingdings" panose="05000000000000000000" pitchFamily="2" charset="2"/>
              <a:buChar char="§"/>
            </a:pPr>
            <a:endParaRPr lang="en-US" sz="2600" dirty="0"/>
          </a:p>
          <a:p>
            <a:pPr lvl="1">
              <a:buClr>
                <a:srgbClr val="094F94"/>
              </a:buClr>
              <a:buFont typeface="Wingdings" panose="05000000000000000000" pitchFamily="2" charset="2"/>
              <a:buChar char="§"/>
            </a:pPr>
            <a:r>
              <a:rPr lang="en-US" sz="2600" dirty="0"/>
              <a:t>Came back on his own. Currently engaged in treatment.</a:t>
            </a:r>
          </a:p>
        </p:txBody>
      </p:sp>
      <p:pic>
        <p:nvPicPr>
          <p:cNvPr id="10" name="Picture 9" descr="A person sitting on a hill&#10;&#10;AI-generated content may be incorrect.">
            <a:extLst>
              <a:ext uri="{FF2B5EF4-FFF2-40B4-BE49-F238E27FC236}">
                <a16:creationId xmlns:a16="http://schemas.microsoft.com/office/drawing/2014/main" id="{06BCA277-B94C-87B4-9340-E806570B531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616740" y="264318"/>
            <a:ext cx="3296430" cy="2637144"/>
          </a:xfrm>
          <a:prstGeom prst="rect">
            <a:avLst/>
          </a:prstGeom>
        </p:spPr>
      </p:pic>
    </p:spTree>
    <p:extLst>
      <p:ext uri="{BB962C8B-B14F-4D97-AF65-F5344CB8AC3E}">
        <p14:creationId xmlns:p14="http://schemas.microsoft.com/office/powerpoint/2010/main" val="3662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390AC9-7B62-6DEB-7995-776CB98BD942}"/>
              </a:ext>
            </a:extLst>
          </p:cNvPr>
          <p:cNvSpPr/>
          <p:nvPr/>
        </p:nvSpPr>
        <p:spPr>
          <a:xfrm>
            <a:off x="0" y="0"/>
            <a:ext cx="12192000" cy="403108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9B4C528A-5807-1EE1-BDB8-CDC137F4A21C}"/>
              </a:ext>
            </a:extLst>
          </p:cNvPr>
          <p:cNvSpPr>
            <a:spLocks noGrp="1"/>
          </p:cNvSpPr>
          <p:nvPr>
            <p:ph type="ctrTitle"/>
          </p:nvPr>
        </p:nvSpPr>
        <p:spPr>
          <a:xfrm>
            <a:off x="415031" y="767798"/>
            <a:ext cx="11529409" cy="2387600"/>
          </a:xfrm>
        </p:spPr>
        <p:txBody>
          <a:bodyPr>
            <a:normAutofit/>
          </a:bodyPr>
          <a:lstStyle/>
          <a:p>
            <a:r>
              <a:rPr lang="en-US" sz="4800" b="1">
                <a:solidFill>
                  <a:schemeClr val="bg1"/>
                </a:solidFill>
              </a:rPr>
              <a:t>Yamhill County</a:t>
            </a:r>
            <a:br>
              <a:rPr lang="en-US" sz="4800" b="1">
                <a:solidFill>
                  <a:schemeClr val="bg1"/>
                </a:solidFill>
              </a:rPr>
            </a:br>
            <a:r>
              <a:rPr lang="en-US" sz="4800" b="1">
                <a:solidFill>
                  <a:schemeClr val="bg1"/>
                </a:solidFill>
              </a:rPr>
              <a:t>Overdose Fatality Review (OFR) Update: </a:t>
            </a:r>
            <a:br>
              <a:rPr lang="en-US" sz="4800" b="1">
                <a:solidFill>
                  <a:schemeClr val="bg1"/>
                </a:solidFill>
              </a:rPr>
            </a:br>
            <a:r>
              <a:rPr lang="en-US" sz="4800" b="1">
                <a:solidFill>
                  <a:schemeClr val="bg1"/>
                </a:solidFill>
              </a:rPr>
              <a:t>Findings &amp; Recommendations</a:t>
            </a:r>
          </a:p>
        </p:txBody>
      </p:sp>
      <p:sp>
        <p:nvSpPr>
          <p:cNvPr id="3" name="Subtitle 2">
            <a:extLst>
              <a:ext uri="{FF2B5EF4-FFF2-40B4-BE49-F238E27FC236}">
                <a16:creationId xmlns:a16="http://schemas.microsoft.com/office/drawing/2014/main" id="{3E52D00C-B992-197A-FCE4-115AA232CFB5}"/>
              </a:ext>
            </a:extLst>
          </p:cNvPr>
          <p:cNvSpPr>
            <a:spLocks noGrp="1"/>
          </p:cNvSpPr>
          <p:nvPr>
            <p:ph type="subTitle" idx="1"/>
          </p:nvPr>
        </p:nvSpPr>
        <p:spPr>
          <a:xfrm>
            <a:off x="996836" y="4460948"/>
            <a:ext cx="5248589" cy="977803"/>
          </a:xfrm>
        </p:spPr>
        <p:txBody>
          <a:bodyPr>
            <a:normAutofit/>
          </a:bodyPr>
          <a:lstStyle/>
          <a:p>
            <a:r>
              <a:rPr lang="en-US"/>
              <a:t>Savanna Santarpio, MPH, CHES</a:t>
            </a:r>
          </a:p>
          <a:p>
            <a:r>
              <a:rPr lang="en-US"/>
              <a:t>Oregon Health Authority</a:t>
            </a:r>
          </a:p>
        </p:txBody>
      </p:sp>
      <p:pic>
        <p:nvPicPr>
          <p:cNvPr id="5" name="Picture 4" descr="Logo&#10;&#10;AI-generated content may be incorrect.">
            <a:extLst>
              <a:ext uri="{FF2B5EF4-FFF2-40B4-BE49-F238E27FC236}">
                <a16:creationId xmlns:a16="http://schemas.microsoft.com/office/drawing/2014/main" id="{758DCD42-DF5C-5FFD-B3BF-4654F051D5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7964" y="5438751"/>
            <a:ext cx="2119742" cy="700398"/>
          </a:xfrm>
          <a:prstGeom prst="rect">
            <a:avLst/>
          </a:prstGeom>
        </p:spPr>
      </p:pic>
      <p:pic>
        <p:nvPicPr>
          <p:cNvPr id="7" name="Picture 6" descr="Logo, company name&#10;&#10;AI-generated content may be incorrect.">
            <a:extLst>
              <a:ext uri="{FF2B5EF4-FFF2-40B4-BE49-F238E27FC236}">
                <a16:creationId xmlns:a16="http://schemas.microsoft.com/office/drawing/2014/main" id="{4D483BD7-2BD3-4A5B-3603-67C4AF31DC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8390" y="5301470"/>
            <a:ext cx="1163966" cy="1130987"/>
          </a:xfrm>
          <a:prstGeom prst="rect">
            <a:avLst/>
          </a:prstGeom>
        </p:spPr>
      </p:pic>
      <p:sp>
        <p:nvSpPr>
          <p:cNvPr id="6" name="TextBox 5">
            <a:extLst>
              <a:ext uri="{FF2B5EF4-FFF2-40B4-BE49-F238E27FC236}">
                <a16:creationId xmlns:a16="http://schemas.microsoft.com/office/drawing/2014/main" id="{D7307539-70FE-8E02-D522-0E7FECC143E4}"/>
              </a:ext>
            </a:extLst>
          </p:cNvPr>
          <p:cNvSpPr txBox="1"/>
          <p:nvPr/>
        </p:nvSpPr>
        <p:spPr>
          <a:xfrm>
            <a:off x="6864324" y="4460948"/>
            <a:ext cx="433084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Laura Bivens, MPH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Yamhill County Public Health</a:t>
            </a:r>
          </a:p>
        </p:txBody>
      </p:sp>
    </p:spTree>
    <p:extLst>
      <p:ext uri="{BB962C8B-B14F-4D97-AF65-F5344CB8AC3E}">
        <p14:creationId xmlns:p14="http://schemas.microsoft.com/office/powerpoint/2010/main" val="3601571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3" name="Group 3"/>
          <p:cNvGrpSpPr/>
          <p:nvPr/>
        </p:nvGrpSpPr>
        <p:grpSpPr>
          <a:xfrm>
            <a:off x="10898730" y="-8466"/>
            <a:ext cx="1290094" cy="6866467"/>
            <a:chOff x="0" y="0"/>
            <a:chExt cx="2580188" cy="13732934"/>
          </a:xfrm>
        </p:grpSpPr>
        <p:sp>
          <p:nvSpPr>
            <p:cNvPr id="4" name="Freeform 4"/>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5" name="Group 5"/>
          <p:cNvGrpSpPr/>
          <p:nvPr/>
        </p:nvGrpSpPr>
        <p:grpSpPr>
          <a:xfrm>
            <a:off x="10939000" y="-8466"/>
            <a:ext cx="1249825" cy="6866467"/>
            <a:chOff x="0" y="0"/>
            <a:chExt cx="2499650" cy="13732934"/>
          </a:xfrm>
        </p:grpSpPr>
        <p:sp>
          <p:nvSpPr>
            <p:cNvPr id="6" name="Freeform 6"/>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7" name="Group 7"/>
          <p:cNvGrpSpPr/>
          <p:nvPr/>
        </p:nvGrpSpPr>
        <p:grpSpPr>
          <a:xfrm>
            <a:off x="10371666" y="3589867"/>
            <a:ext cx="1817159" cy="3268133"/>
            <a:chOff x="0" y="0"/>
            <a:chExt cx="3634318" cy="6536266"/>
          </a:xfrm>
        </p:grpSpPr>
        <p:sp>
          <p:nvSpPr>
            <p:cNvPr id="8" name="Freeform 8"/>
            <p:cNvSpPr/>
            <p:nvPr/>
          </p:nvSpPr>
          <p:spPr>
            <a:xfrm>
              <a:off x="0" y="0"/>
              <a:ext cx="3634359" cy="6536309"/>
            </a:xfrm>
            <a:custGeom>
              <a:avLst/>
              <a:gdLst/>
              <a:ahLst/>
              <a:cxnLst/>
              <a:rect l="l" t="t" r="r" b="b"/>
              <a:pathLst>
                <a:path w="3634359" h="6536309">
                  <a:moveTo>
                    <a:pt x="0" y="6536309"/>
                  </a:moveTo>
                  <a:lnTo>
                    <a:pt x="3634359" y="0"/>
                  </a:lnTo>
                  <a:lnTo>
                    <a:pt x="3634359" y="6536309"/>
                  </a:lnTo>
                  <a:close/>
                </a:path>
              </a:pathLst>
            </a:custGeom>
            <a:solidFill>
              <a:srgbClr val="00AEEF">
                <a:alpha val="63922"/>
              </a:srgbClr>
            </a:solidFill>
          </p:spPr>
          <p:txBody>
            <a:bodyPr/>
            <a:lstStyle/>
            <a:p>
              <a:endParaRPr lang="en-US"/>
            </a:p>
          </p:txBody>
        </p:sp>
      </p:grpSp>
      <p:grpSp>
        <p:nvGrpSpPr>
          <p:cNvPr id="9" name="Group 9"/>
          <p:cNvGrpSpPr/>
          <p:nvPr/>
        </p:nvGrpSpPr>
        <p:grpSpPr>
          <a:xfrm>
            <a:off x="0" y="4013200"/>
            <a:ext cx="448733" cy="2844800"/>
            <a:chOff x="0" y="0"/>
            <a:chExt cx="897466" cy="5689600"/>
          </a:xfrm>
        </p:grpSpPr>
        <p:sp>
          <p:nvSpPr>
            <p:cNvPr id="10" name="Freeform 10"/>
            <p:cNvSpPr/>
            <p:nvPr/>
          </p:nvSpPr>
          <p:spPr>
            <a:xfrm>
              <a:off x="0" y="0"/>
              <a:ext cx="897509" cy="5689600"/>
            </a:xfrm>
            <a:custGeom>
              <a:avLst/>
              <a:gdLst/>
              <a:ahLst/>
              <a:cxnLst/>
              <a:rect l="l" t="t" r="r" b="b"/>
              <a:pathLst>
                <a:path w="897509" h="5689600">
                  <a:moveTo>
                    <a:pt x="0" y="5689600"/>
                  </a:moveTo>
                  <a:lnTo>
                    <a:pt x="0" y="0"/>
                  </a:lnTo>
                  <a:lnTo>
                    <a:pt x="897509" y="5689600"/>
                  </a:lnTo>
                  <a:close/>
                </a:path>
              </a:pathLst>
            </a:custGeom>
            <a:solidFill>
              <a:srgbClr val="00AEEF">
                <a:alpha val="72157"/>
              </a:srgbClr>
            </a:solidFill>
          </p:spPr>
          <p:txBody>
            <a:bodyPr/>
            <a:lstStyle/>
            <a:p>
              <a:endParaRPr lang="en-US"/>
            </a:p>
          </p:txBody>
        </p:sp>
      </p:grpSp>
      <p:sp>
        <p:nvSpPr>
          <p:cNvPr id="11" name="AutoShape 11"/>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12" name="Group 12"/>
          <p:cNvGrpSpPr/>
          <p:nvPr/>
        </p:nvGrpSpPr>
        <p:grpSpPr>
          <a:xfrm>
            <a:off x="10898730" y="-8466"/>
            <a:ext cx="1290094" cy="6866467"/>
            <a:chOff x="0" y="0"/>
            <a:chExt cx="2580188" cy="13732934"/>
          </a:xfrm>
        </p:grpSpPr>
        <p:sp>
          <p:nvSpPr>
            <p:cNvPr id="13" name="Freeform 13"/>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14" name="Group 14"/>
          <p:cNvGrpSpPr/>
          <p:nvPr/>
        </p:nvGrpSpPr>
        <p:grpSpPr>
          <a:xfrm>
            <a:off x="10943763" y="-8466"/>
            <a:ext cx="1249825" cy="6866467"/>
            <a:chOff x="0" y="0"/>
            <a:chExt cx="2499650" cy="13732934"/>
          </a:xfrm>
        </p:grpSpPr>
        <p:sp>
          <p:nvSpPr>
            <p:cNvPr id="15" name="Freeform 15"/>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16" name="Group 16"/>
          <p:cNvGrpSpPr/>
          <p:nvPr/>
        </p:nvGrpSpPr>
        <p:grpSpPr>
          <a:xfrm rot="-10800000">
            <a:off x="0" y="0"/>
            <a:ext cx="842596" cy="5666154"/>
            <a:chOff x="0" y="0"/>
            <a:chExt cx="1685192" cy="11332308"/>
          </a:xfrm>
        </p:grpSpPr>
        <p:sp>
          <p:nvSpPr>
            <p:cNvPr id="17" name="Freeform 17"/>
            <p:cNvSpPr/>
            <p:nvPr/>
          </p:nvSpPr>
          <p:spPr>
            <a:xfrm>
              <a:off x="0" y="0"/>
              <a:ext cx="1685163" cy="11332337"/>
            </a:xfrm>
            <a:custGeom>
              <a:avLst/>
              <a:gdLst/>
              <a:ahLst/>
              <a:cxnLst/>
              <a:rect l="l" t="t" r="r" b="b"/>
              <a:pathLst>
                <a:path w="1685163" h="11332337">
                  <a:moveTo>
                    <a:pt x="0" y="11332337"/>
                  </a:moveTo>
                  <a:lnTo>
                    <a:pt x="1685163" y="0"/>
                  </a:lnTo>
                  <a:lnTo>
                    <a:pt x="1685163" y="11332337"/>
                  </a:lnTo>
                  <a:close/>
                </a:path>
              </a:pathLst>
            </a:custGeom>
            <a:solidFill>
              <a:srgbClr val="00AEEF">
                <a:alpha val="72157"/>
              </a:srgbClr>
            </a:solidFill>
          </p:spPr>
          <p:txBody>
            <a:bodyPr/>
            <a:lstStyle/>
            <a:p>
              <a:endParaRPr lang="en-US"/>
            </a:p>
          </p:txBody>
        </p:sp>
      </p:grpSp>
      <p:sp>
        <p:nvSpPr>
          <p:cNvPr id="18" name="Freeform 18"/>
          <p:cNvSpPr/>
          <p:nvPr/>
        </p:nvSpPr>
        <p:spPr>
          <a:xfrm>
            <a:off x="3226445" y="5334799"/>
            <a:ext cx="1589514" cy="1059013"/>
          </a:xfrm>
          <a:custGeom>
            <a:avLst/>
            <a:gdLst/>
            <a:ahLst/>
            <a:cxnLst/>
            <a:rect l="l" t="t" r="r" b="b"/>
            <a:pathLst>
              <a:path w="2384271" h="1588520">
                <a:moveTo>
                  <a:pt x="0" y="0"/>
                </a:moveTo>
                <a:lnTo>
                  <a:pt x="2384271" y="0"/>
                </a:lnTo>
                <a:lnTo>
                  <a:pt x="2384271" y="1588520"/>
                </a:lnTo>
                <a:lnTo>
                  <a:pt x="0" y="1588520"/>
                </a:lnTo>
                <a:lnTo>
                  <a:pt x="0" y="0"/>
                </a:lnTo>
                <a:close/>
              </a:path>
            </a:pathLst>
          </a:custGeom>
          <a:blipFill>
            <a:blip r:embed="rId3"/>
            <a:stretch>
              <a:fillRect/>
            </a:stretch>
          </a:blipFill>
        </p:spPr>
        <p:txBody>
          <a:bodyPr/>
          <a:lstStyle/>
          <a:p>
            <a:endParaRPr lang="en-US"/>
          </a:p>
        </p:txBody>
      </p:sp>
      <p:sp>
        <p:nvSpPr>
          <p:cNvPr id="19" name="Freeform 19"/>
          <p:cNvSpPr/>
          <p:nvPr/>
        </p:nvSpPr>
        <p:spPr>
          <a:xfrm rot="-1678200">
            <a:off x="9679232" y="-113531"/>
            <a:ext cx="1100798" cy="1505994"/>
          </a:xfrm>
          <a:custGeom>
            <a:avLst/>
            <a:gdLst/>
            <a:ahLst/>
            <a:cxnLst/>
            <a:rect l="l" t="t" r="r" b="b"/>
            <a:pathLst>
              <a:path w="1651197" h="2258991">
                <a:moveTo>
                  <a:pt x="0" y="0"/>
                </a:moveTo>
                <a:lnTo>
                  <a:pt x="1651197" y="0"/>
                </a:lnTo>
                <a:lnTo>
                  <a:pt x="1651197" y="2258991"/>
                </a:lnTo>
                <a:lnTo>
                  <a:pt x="0" y="2258991"/>
                </a:lnTo>
                <a:lnTo>
                  <a:pt x="0" y="0"/>
                </a:lnTo>
                <a:close/>
              </a:path>
            </a:pathLst>
          </a:custGeom>
          <a:blipFill>
            <a:blip r:embed="rId4"/>
            <a:stretch>
              <a:fillRect l="-4894" r="-4894"/>
            </a:stretch>
          </a:blipFill>
        </p:spPr>
        <p:txBody>
          <a:bodyPr/>
          <a:lstStyle/>
          <a:p>
            <a:endParaRPr lang="en-US"/>
          </a:p>
        </p:txBody>
      </p:sp>
      <p:sp>
        <p:nvSpPr>
          <p:cNvPr id="20" name="Freeform 20"/>
          <p:cNvSpPr/>
          <p:nvPr/>
        </p:nvSpPr>
        <p:spPr>
          <a:xfrm>
            <a:off x="7677933" y="5336997"/>
            <a:ext cx="1447991" cy="993369"/>
          </a:xfrm>
          <a:custGeom>
            <a:avLst/>
            <a:gdLst/>
            <a:ahLst/>
            <a:cxnLst/>
            <a:rect l="l" t="t" r="r" b="b"/>
            <a:pathLst>
              <a:path w="2171986" h="1490053">
                <a:moveTo>
                  <a:pt x="0" y="0"/>
                </a:moveTo>
                <a:lnTo>
                  <a:pt x="2171986" y="0"/>
                </a:lnTo>
                <a:lnTo>
                  <a:pt x="2171986" y="1490054"/>
                </a:lnTo>
                <a:lnTo>
                  <a:pt x="0" y="1490054"/>
                </a:lnTo>
                <a:lnTo>
                  <a:pt x="0" y="0"/>
                </a:lnTo>
                <a:close/>
              </a:path>
            </a:pathLst>
          </a:custGeom>
          <a:blipFill>
            <a:blip r:embed="rId5"/>
            <a:stretch>
              <a:fillRect r="-29396" b="-25664"/>
            </a:stretch>
          </a:blipFill>
        </p:spPr>
        <p:txBody>
          <a:bodyPr/>
          <a:lstStyle/>
          <a:p>
            <a:endParaRPr lang="en-US"/>
          </a:p>
        </p:txBody>
      </p:sp>
      <p:sp>
        <p:nvSpPr>
          <p:cNvPr id="21" name="Freeform 21"/>
          <p:cNvSpPr/>
          <p:nvPr/>
        </p:nvSpPr>
        <p:spPr>
          <a:xfrm>
            <a:off x="9684724" y="5334799"/>
            <a:ext cx="1497584" cy="997765"/>
          </a:xfrm>
          <a:custGeom>
            <a:avLst/>
            <a:gdLst/>
            <a:ahLst/>
            <a:cxnLst/>
            <a:rect l="l" t="t" r="r" b="b"/>
            <a:pathLst>
              <a:path w="2246376" h="1496648">
                <a:moveTo>
                  <a:pt x="0" y="0"/>
                </a:moveTo>
                <a:lnTo>
                  <a:pt x="2246376" y="0"/>
                </a:lnTo>
                <a:lnTo>
                  <a:pt x="2246376" y="1496648"/>
                </a:lnTo>
                <a:lnTo>
                  <a:pt x="0" y="1496648"/>
                </a:lnTo>
                <a:lnTo>
                  <a:pt x="0" y="0"/>
                </a:lnTo>
                <a:close/>
              </a:path>
            </a:pathLst>
          </a:custGeom>
          <a:blipFill>
            <a:blip r:embed="rId6"/>
            <a:stretch>
              <a:fillRect/>
            </a:stretch>
          </a:blipFill>
        </p:spPr>
        <p:txBody>
          <a:bodyPr/>
          <a:lstStyle/>
          <a:p>
            <a:endParaRPr lang="en-US"/>
          </a:p>
        </p:txBody>
      </p:sp>
      <p:sp>
        <p:nvSpPr>
          <p:cNvPr id="22" name="Freeform 22"/>
          <p:cNvSpPr/>
          <p:nvPr/>
        </p:nvSpPr>
        <p:spPr>
          <a:xfrm>
            <a:off x="1205120" y="5336997"/>
            <a:ext cx="1462525" cy="993369"/>
          </a:xfrm>
          <a:custGeom>
            <a:avLst/>
            <a:gdLst/>
            <a:ahLst/>
            <a:cxnLst/>
            <a:rect l="l" t="t" r="r" b="b"/>
            <a:pathLst>
              <a:path w="2193788" h="1490053">
                <a:moveTo>
                  <a:pt x="0" y="0"/>
                </a:moveTo>
                <a:lnTo>
                  <a:pt x="2193788" y="0"/>
                </a:lnTo>
                <a:lnTo>
                  <a:pt x="2193788" y="1490054"/>
                </a:lnTo>
                <a:lnTo>
                  <a:pt x="0" y="1490054"/>
                </a:lnTo>
                <a:lnTo>
                  <a:pt x="0" y="0"/>
                </a:lnTo>
                <a:close/>
              </a:path>
            </a:pathLst>
          </a:custGeom>
          <a:blipFill>
            <a:blip r:embed="rId7"/>
            <a:stretch>
              <a:fillRect l="-16784" t="-19186" r="-12905" b="-8027"/>
            </a:stretch>
          </a:blipFill>
        </p:spPr>
        <p:txBody>
          <a:bodyPr/>
          <a:lstStyle/>
          <a:p>
            <a:endParaRPr lang="en-US"/>
          </a:p>
        </p:txBody>
      </p:sp>
      <p:sp>
        <p:nvSpPr>
          <p:cNvPr id="23" name="Freeform 23"/>
          <p:cNvSpPr/>
          <p:nvPr/>
        </p:nvSpPr>
        <p:spPr>
          <a:xfrm>
            <a:off x="5374759" y="5336997"/>
            <a:ext cx="1747446" cy="993369"/>
          </a:xfrm>
          <a:custGeom>
            <a:avLst/>
            <a:gdLst/>
            <a:ahLst/>
            <a:cxnLst/>
            <a:rect l="l" t="t" r="r" b="b"/>
            <a:pathLst>
              <a:path w="2621169" h="1490053">
                <a:moveTo>
                  <a:pt x="0" y="0"/>
                </a:moveTo>
                <a:lnTo>
                  <a:pt x="2621169" y="0"/>
                </a:lnTo>
                <a:lnTo>
                  <a:pt x="2621169" y="1490054"/>
                </a:lnTo>
                <a:lnTo>
                  <a:pt x="0" y="1490054"/>
                </a:lnTo>
                <a:lnTo>
                  <a:pt x="0" y="0"/>
                </a:lnTo>
                <a:close/>
              </a:path>
            </a:pathLst>
          </a:custGeom>
          <a:blipFill>
            <a:blip r:embed="rId8"/>
            <a:stretch>
              <a:fillRect r="-1963"/>
            </a:stretch>
          </a:blipFill>
        </p:spPr>
        <p:txBody>
          <a:bodyPr/>
          <a:lstStyle/>
          <a:p>
            <a:endParaRPr lang="en-US"/>
          </a:p>
        </p:txBody>
      </p:sp>
      <p:sp>
        <p:nvSpPr>
          <p:cNvPr id="24" name="Freeform 24"/>
          <p:cNvSpPr/>
          <p:nvPr/>
        </p:nvSpPr>
        <p:spPr>
          <a:xfrm>
            <a:off x="2316673" y="92050"/>
            <a:ext cx="6329047" cy="681616"/>
          </a:xfrm>
          <a:custGeom>
            <a:avLst/>
            <a:gdLst/>
            <a:ahLst/>
            <a:cxnLst/>
            <a:rect l="l" t="t" r="r" b="b"/>
            <a:pathLst>
              <a:path w="9493571" h="1022424">
                <a:moveTo>
                  <a:pt x="0" y="0"/>
                </a:moveTo>
                <a:lnTo>
                  <a:pt x="9493572" y="0"/>
                </a:lnTo>
                <a:lnTo>
                  <a:pt x="9493572" y="1022424"/>
                </a:lnTo>
                <a:lnTo>
                  <a:pt x="0" y="1022424"/>
                </a:lnTo>
                <a:lnTo>
                  <a:pt x="0" y="0"/>
                </a:lnTo>
                <a:close/>
              </a:path>
            </a:pathLst>
          </a:custGeom>
          <a:blipFill>
            <a:blip r:embed="rId9">
              <a:alphaModFix amt="80000"/>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5" name="TextBox 25"/>
          <p:cNvSpPr txBox="1"/>
          <p:nvPr/>
        </p:nvSpPr>
        <p:spPr>
          <a:xfrm>
            <a:off x="2531970" y="122766"/>
            <a:ext cx="6474638" cy="539828"/>
          </a:xfrm>
          <a:prstGeom prst="rect">
            <a:avLst/>
          </a:prstGeom>
        </p:spPr>
        <p:txBody>
          <a:bodyPr lIns="0" tIns="0" rIns="0" bIns="0" rtlCol="0" anchor="t">
            <a:spAutoFit/>
          </a:bodyPr>
          <a:lstStyle/>
          <a:p>
            <a:pPr>
              <a:lnSpc>
                <a:spcPts val="4666"/>
              </a:lnSpc>
            </a:pPr>
            <a:r>
              <a:rPr lang="en-US" sz="3333">
                <a:solidFill>
                  <a:srgbClr val="000000"/>
                </a:solidFill>
                <a:latin typeface="Tahoma"/>
                <a:ea typeface="Tahoma"/>
                <a:cs typeface="Tahoma"/>
                <a:sym typeface="Tahoma"/>
              </a:rPr>
              <a:t>Evolution of Marijuana products</a:t>
            </a:r>
          </a:p>
        </p:txBody>
      </p:sp>
      <p:sp>
        <p:nvSpPr>
          <p:cNvPr id="26" name="TextBox 26"/>
          <p:cNvSpPr txBox="1"/>
          <p:nvPr/>
        </p:nvSpPr>
        <p:spPr>
          <a:xfrm>
            <a:off x="648732" y="882226"/>
            <a:ext cx="8357877" cy="426014"/>
          </a:xfrm>
          <a:prstGeom prst="rect">
            <a:avLst/>
          </a:prstGeom>
        </p:spPr>
        <p:txBody>
          <a:bodyPr lIns="0" tIns="0" rIns="0" bIns="0" rtlCol="0" anchor="t">
            <a:spAutoFit/>
          </a:bodyPr>
          <a:lstStyle/>
          <a:p>
            <a:pPr marL="575761" lvl="1" indent="-287880">
              <a:lnSpc>
                <a:spcPts val="3733"/>
              </a:lnSpc>
              <a:buFont typeface="Arial"/>
              <a:buChar char="•"/>
            </a:pPr>
            <a:r>
              <a:rPr lang="en-US" sz="2666">
                <a:solidFill>
                  <a:srgbClr val="000000"/>
                </a:solidFill>
                <a:latin typeface="Tahoma"/>
                <a:ea typeface="Tahoma"/>
                <a:cs typeface="Tahoma"/>
                <a:sym typeface="Tahoma"/>
              </a:rPr>
              <a:t>“Today’s weed is not your grandparent’s” weed</a:t>
            </a:r>
          </a:p>
        </p:txBody>
      </p:sp>
      <p:sp>
        <p:nvSpPr>
          <p:cNvPr id="27" name="TextBox 27"/>
          <p:cNvSpPr txBox="1"/>
          <p:nvPr/>
        </p:nvSpPr>
        <p:spPr>
          <a:xfrm>
            <a:off x="648732" y="1436794"/>
            <a:ext cx="9685866" cy="426014"/>
          </a:xfrm>
          <a:prstGeom prst="rect">
            <a:avLst/>
          </a:prstGeom>
        </p:spPr>
        <p:txBody>
          <a:bodyPr lIns="0" tIns="0" rIns="0" bIns="0" rtlCol="0" anchor="t">
            <a:spAutoFit/>
          </a:bodyPr>
          <a:lstStyle/>
          <a:p>
            <a:pPr marL="575761" lvl="1" indent="-287880">
              <a:lnSpc>
                <a:spcPts val="3733"/>
              </a:lnSpc>
              <a:buFont typeface="Arial"/>
              <a:buChar char="•"/>
            </a:pPr>
            <a:r>
              <a:rPr lang="en-US" sz="2666">
                <a:solidFill>
                  <a:srgbClr val="000000"/>
                </a:solidFill>
                <a:latin typeface="Tahoma"/>
                <a:ea typeface="Tahoma"/>
                <a:cs typeface="Tahoma"/>
                <a:sym typeface="Tahoma"/>
              </a:rPr>
              <a:t>Potency of flower was </a:t>
            </a:r>
            <a:r>
              <a:rPr lang="en-US" sz="2666">
                <a:solidFill>
                  <a:srgbClr val="D51C1C"/>
                </a:solidFill>
                <a:latin typeface="Tahoma"/>
                <a:ea typeface="Tahoma"/>
                <a:cs typeface="Tahoma"/>
                <a:sym typeface="Tahoma"/>
              </a:rPr>
              <a:t>4%</a:t>
            </a:r>
            <a:r>
              <a:rPr lang="en-US" sz="2666">
                <a:solidFill>
                  <a:srgbClr val="000000"/>
                </a:solidFill>
                <a:latin typeface="Tahoma"/>
                <a:ea typeface="Tahoma"/>
                <a:cs typeface="Tahoma"/>
                <a:sym typeface="Tahoma"/>
              </a:rPr>
              <a:t> in the 90's to now up to </a:t>
            </a:r>
            <a:r>
              <a:rPr lang="en-US" sz="2666">
                <a:solidFill>
                  <a:srgbClr val="D51C1C"/>
                </a:solidFill>
                <a:latin typeface="Tahoma"/>
                <a:ea typeface="Tahoma"/>
                <a:cs typeface="Tahoma"/>
                <a:sym typeface="Tahoma"/>
              </a:rPr>
              <a:t>25-35%</a:t>
            </a:r>
            <a:r>
              <a:rPr lang="en-US" sz="2666">
                <a:solidFill>
                  <a:srgbClr val="000000"/>
                </a:solidFill>
                <a:latin typeface="Tahoma"/>
                <a:ea typeface="Tahoma"/>
                <a:cs typeface="Tahoma"/>
                <a:sym typeface="Tahoma"/>
              </a:rPr>
              <a:t>.</a:t>
            </a:r>
          </a:p>
        </p:txBody>
      </p:sp>
      <p:sp>
        <p:nvSpPr>
          <p:cNvPr id="28" name="TextBox 28"/>
          <p:cNvSpPr txBox="1"/>
          <p:nvPr/>
        </p:nvSpPr>
        <p:spPr>
          <a:xfrm>
            <a:off x="648731" y="1991360"/>
            <a:ext cx="9346168" cy="426014"/>
          </a:xfrm>
          <a:prstGeom prst="rect">
            <a:avLst/>
          </a:prstGeom>
        </p:spPr>
        <p:txBody>
          <a:bodyPr lIns="0" tIns="0" rIns="0" bIns="0" rtlCol="0" anchor="t">
            <a:spAutoFit/>
          </a:bodyPr>
          <a:lstStyle/>
          <a:p>
            <a:pPr marL="575761" lvl="1" indent="-287880">
              <a:lnSpc>
                <a:spcPts val="3733"/>
              </a:lnSpc>
              <a:buFont typeface="Arial"/>
              <a:buChar char="•"/>
            </a:pPr>
            <a:r>
              <a:rPr lang="en-US" sz="2666">
                <a:solidFill>
                  <a:srgbClr val="000000"/>
                </a:solidFill>
                <a:latin typeface="Tahoma"/>
                <a:ea typeface="Tahoma"/>
                <a:cs typeface="Tahoma"/>
                <a:sym typeface="Tahoma"/>
              </a:rPr>
              <a:t>Vapes, Dabs and other high potency extracts (up to 90%).</a:t>
            </a:r>
          </a:p>
        </p:txBody>
      </p:sp>
      <p:sp>
        <p:nvSpPr>
          <p:cNvPr id="29" name="TextBox 29"/>
          <p:cNvSpPr txBox="1"/>
          <p:nvPr/>
        </p:nvSpPr>
        <p:spPr>
          <a:xfrm>
            <a:off x="648732" y="3100494"/>
            <a:ext cx="8466614" cy="426014"/>
          </a:xfrm>
          <a:prstGeom prst="rect">
            <a:avLst/>
          </a:prstGeom>
        </p:spPr>
        <p:txBody>
          <a:bodyPr lIns="0" tIns="0" rIns="0" bIns="0" rtlCol="0" anchor="t">
            <a:spAutoFit/>
          </a:bodyPr>
          <a:lstStyle/>
          <a:p>
            <a:pPr marL="575761" lvl="1" indent="-287880">
              <a:lnSpc>
                <a:spcPts val="3733"/>
              </a:lnSpc>
              <a:buFont typeface="Arial"/>
              <a:buChar char="•"/>
            </a:pPr>
            <a:r>
              <a:rPr lang="en-US" sz="2666">
                <a:solidFill>
                  <a:srgbClr val="000000"/>
                </a:solidFill>
                <a:latin typeface="Tahoma"/>
                <a:ea typeface="Tahoma"/>
                <a:cs typeface="Tahoma"/>
                <a:sym typeface="Tahoma"/>
              </a:rPr>
              <a:t>Marketing to youth (Joe Camel) - what did we learn?</a:t>
            </a:r>
          </a:p>
        </p:txBody>
      </p:sp>
      <p:sp>
        <p:nvSpPr>
          <p:cNvPr id="30" name="TextBox 30"/>
          <p:cNvSpPr txBox="1"/>
          <p:nvPr/>
        </p:nvSpPr>
        <p:spPr>
          <a:xfrm>
            <a:off x="648731" y="2545927"/>
            <a:ext cx="8855403" cy="426014"/>
          </a:xfrm>
          <a:prstGeom prst="rect">
            <a:avLst/>
          </a:prstGeom>
        </p:spPr>
        <p:txBody>
          <a:bodyPr lIns="0" tIns="0" rIns="0" bIns="0" rtlCol="0" anchor="t">
            <a:spAutoFit/>
          </a:bodyPr>
          <a:lstStyle/>
          <a:p>
            <a:pPr marL="575761" lvl="1" indent="-287880">
              <a:lnSpc>
                <a:spcPts val="3733"/>
              </a:lnSpc>
              <a:buFont typeface="Arial"/>
              <a:buChar char="•"/>
            </a:pPr>
            <a:r>
              <a:rPr lang="en-US" sz="2666">
                <a:solidFill>
                  <a:srgbClr val="000000"/>
                </a:solidFill>
                <a:latin typeface="Tahoma"/>
                <a:ea typeface="Tahoma"/>
                <a:cs typeface="Tahoma"/>
                <a:sym typeface="Tahoma"/>
              </a:rPr>
              <a:t>Expanding world of edibles.</a:t>
            </a:r>
          </a:p>
        </p:txBody>
      </p:sp>
      <p:sp>
        <p:nvSpPr>
          <p:cNvPr id="31" name="TextBox 31"/>
          <p:cNvSpPr txBox="1"/>
          <p:nvPr/>
        </p:nvSpPr>
        <p:spPr>
          <a:xfrm>
            <a:off x="648732" y="3655061"/>
            <a:ext cx="8582074" cy="900503"/>
          </a:xfrm>
          <a:prstGeom prst="rect">
            <a:avLst/>
          </a:prstGeom>
        </p:spPr>
        <p:txBody>
          <a:bodyPr lIns="0" tIns="0" rIns="0" bIns="0" rtlCol="0" anchor="t">
            <a:spAutoFit/>
          </a:bodyPr>
          <a:lstStyle/>
          <a:p>
            <a:pPr marL="575761" lvl="1" indent="-287880">
              <a:lnSpc>
                <a:spcPts val="3733"/>
              </a:lnSpc>
              <a:buFont typeface="Arial"/>
              <a:buChar char="•"/>
            </a:pPr>
            <a:r>
              <a:rPr lang="en-US" sz="2666">
                <a:solidFill>
                  <a:srgbClr val="000000"/>
                </a:solidFill>
                <a:latin typeface="Tahoma"/>
                <a:ea typeface="Tahoma"/>
                <a:cs typeface="Tahoma"/>
                <a:sym typeface="Tahoma"/>
              </a:rPr>
              <a:t>Competitive market trends, with consumers seeking higher potency products.</a:t>
            </a:r>
          </a:p>
        </p:txBody>
      </p:sp>
      <p:sp>
        <p:nvSpPr>
          <p:cNvPr id="32" name="TextBox 32"/>
          <p:cNvSpPr txBox="1"/>
          <p:nvPr/>
        </p:nvSpPr>
        <p:spPr>
          <a:xfrm>
            <a:off x="688286" y="4679528"/>
            <a:ext cx="4721067" cy="426014"/>
          </a:xfrm>
          <a:prstGeom prst="rect">
            <a:avLst/>
          </a:prstGeom>
        </p:spPr>
        <p:txBody>
          <a:bodyPr lIns="0" tIns="0" rIns="0" bIns="0" rtlCol="0" anchor="t">
            <a:spAutoFit/>
          </a:bodyPr>
          <a:lstStyle/>
          <a:p>
            <a:pPr marL="575761" lvl="1" indent="-287880">
              <a:lnSpc>
                <a:spcPts val="3733"/>
              </a:lnSpc>
              <a:buFont typeface="Arial"/>
              <a:buChar char="•"/>
            </a:pPr>
            <a:r>
              <a:rPr lang="en-US" sz="2666">
                <a:solidFill>
                  <a:srgbClr val="000000"/>
                </a:solidFill>
                <a:latin typeface="Tahoma"/>
                <a:ea typeface="Tahoma"/>
                <a:cs typeface="Tahoma"/>
                <a:sym typeface="Tahoma"/>
              </a:rPr>
              <a:t>Evolving ways to consume.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ACAA8-3132-36A8-A922-F147E5D4BDB2}"/>
              </a:ext>
            </a:extLst>
          </p:cNvPr>
          <p:cNvSpPr>
            <a:spLocks noGrp="1"/>
          </p:cNvSpPr>
          <p:nvPr>
            <p:ph type="title"/>
          </p:nvPr>
        </p:nvSpPr>
        <p:spPr/>
        <p:txBody>
          <a:bodyPr/>
          <a:lstStyle/>
          <a:p>
            <a:r>
              <a:rPr lang="en-US"/>
              <a:t>What is OFR?</a:t>
            </a:r>
          </a:p>
        </p:txBody>
      </p:sp>
      <p:sp>
        <p:nvSpPr>
          <p:cNvPr id="4" name="Rectangle 3">
            <a:extLst>
              <a:ext uri="{FF2B5EF4-FFF2-40B4-BE49-F238E27FC236}">
                <a16:creationId xmlns:a16="http://schemas.microsoft.com/office/drawing/2014/main" id="{C57303F5-C183-E92B-CFEF-AF73DDAAB264}"/>
              </a:ext>
            </a:extLst>
          </p:cNvPr>
          <p:cNvSpPr/>
          <p:nvPr/>
        </p:nvSpPr>
        <p:spPr>
          <a:xfrm>
            <a:off x="0" y="6311900"/>
            <a:ext cx="12192000" cy="5461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aphicFrame>
        <p:nvGraphicFramePr>
          <p:cNvPr id="5" name="Diagram 4">
            <a:extLst>
              <a:ext uri="{FF2B5EF4-FFF2-40B4-BE49-F238E27FC236}">
                <a16:creationId xmlns:a16="http://schemas.microsoft.com/office/drawing/2014/main" id="{FE9BEEDD-BFCA-115E-9110-F0D1BA9271DC}"/>
              </a:ext>
            </a:extLst>
          </p:cNvPr>
          <p:cNvGraphicFramePr/>
          <p:nvPr/>
        </p:nvGraphicFramePr>
        <p:xfrm>
          <a:off x="1063924" y="1025106"/>
          <a:ext cx="10064148" cy="55554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8080251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C6ADF-084D-53F8-52DC-EA214452D3B2}"/>
              </a:ext>
            </a:extLst>
          </p:cNvPr>
          <p:cNvSpPr>
            <a:spLocks noGrp="1"/>
          </p:cNvSpPr>
          <p:nvPr>
            <p:ph type="title"/>
          </p:nvPr>
        </p:nvSpPr>
        <p:spPr/>
        <p:txBody>
          <a:bodyPr/>
          <a:lstStyle/>
          <a:p>
            <a:r>
              <a:rPr lang="en-US"/>
              <a:t>OFR Process</a:t>
            </a:r>
          </a:p>
        </p:txBody>
      </p:sp>
      <p:graphicFrame>
        <p:nvGraphicFramePr>
          <p:cNvPr id="5" name="Content Placeholder 4">
            <a:extLst>
              <a:ext uri="{FF2B5EF4-FFF2-40B4-BE49-F238E27FC236}">
                <a16:creationId xmlns:a16="http://schemas.microsoft.com/office/drawing/2014/main" id="{D9F2B219-EDBB-BD89-7EE0-2B53A0AF24D2}"/>
              </a:ext>
            </a:extLst>
          </p:cNvPr>
          <p:cNvGraphicFramePr>
            <a:graphicFrameLocks noGrp="1"/>
          </p:cNvGraphicFramePr>
          <p:nvPr>
            <p:ph idx="1"/>
          </p:nvPr>
        </p:nvGraphicFramePr>
        <p:xfrm>
          <a:off x="635000" y="1423556"/>
          <a:ext cx="10922000" cy="45351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a:extLst>
              <a:ext uri="{FF2B5EF4-FFF2-40B4-BE49-F238E27FC236}">
                <a16:creationId xmlns:a16="http://schemas.microsoft.com/office/drawing/2014/main" id="{474E80B7-602D-6CAC-2E75-ECE35345659B}"/>
              </a:ext>
            </a:extLst>
          </p:cNvPr>
          <p:cNvSpPr/>
          <p:nvPr/>
        </p:nvSpPr>
        <p:spPr>
          <a:xfrm>
            <a:off x="0" y="6311900"/>
            <a:ext cx="12192000" cy="5461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5538611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CB424-8791-0DC4-832A-5036CE089D36}"/>
              </a:ext>
            </a:extLst>
          </p:cNvPr>
          <p:cNvSpPr>
            <a:spLocks noGrp="1"/>
          </p:cNvSpPr>
          <p:nvPr>
            <p:ph type="title"/>
          </p:nvPr>
        </p:nvSpPr>
        <p:spPr/>
        <p:txBody>
          <a:bodyPr/>
          <a:lstStyle/>
          <a:p>
            <a:r>
              <a:rPr lang="en-US"/>
              <a:t>OFR Structure</a:t>
            </a:r>
          </a:p>
        </p:txBody>
      </p:sp>
      <p:graphicFrame>
        <p:nvGraphicFramePr>
          <p:cNvPr id="5" name="Content Placeholder 4">
            <a:extLst>
              <a:ext uri="{FF2B5EF4-FFF2-40B4-BE49-F238E27FC236}">
                <a16:creationId xmlns:a16="http://schemas.microsoft.com/office/drawing/2014/main" id="{BCEF6744-EBB0-9F9C-7258-62E6E529BB4B}"/>
              </a:ext>
            </a:extLst>
          </p:cNvPr>
          <p:cNvGraphicFramePr>
            <a:graphicFrameLocks noGrp="1"/>
          </p:cNvGraphicFramePr>
          <p:nvPr>
            <p:ph idx="1"/>
          </p:nvPr>
        </p:nvGraphicFramePr>
        <p:xfrm>
          <a:off x="635001" y="1481889"/>
          <a:ext cx="10922000" cy="44064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4C306992-0A32-5030-7335-AFF5793DF47D}"/>
              </a:ext>
            </a:extLst>
          </p:cNvPr>
          <p:cNvSpPr/>
          <p:nvPr/>
        </p:nvSpPr>
        <p:spPr>
          <a:xfrm>
            <a:off x="0" y="6311900"/>
            <a:ext cx="12192000" cy="5461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9646551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C6ADF-084D-53F8-52DC-EA214452D3B2}"/>
              </a:ext>
            </a:extLst>
          </p:cNvPr>
          <p:cNvSpPr>
            <a:spLocks noGrp="1"/>
          </p:cNvSpPr>
          <p:nvPr>
            <p:ph type="title"/>
          </p:nvPr>
        </p:nvSpPr>
        <p:spPr/>
        <p:txBody>
          <a:bodyPr/>
          <a:lstStyle/>
          <a:p>
            <a:r>
              <a:rPr lang="en-US"/>
              <a:t>Oregon OFR Pilot Program</a:t>
            </a:r>
          </a:p>
        </p:txBody>
      </p:sp>
      <p:sp>
        <p:nvSpPr>
          <p:cNvPr id="3" name="Content Placeholder 2">
            <a:extLst>
              <a:ext uri="{FF2B5EF4-FFF2-40B4-BE49-F238E27FC236}">
                <a16:creationId xmlns:a16="http://schemas.microsoft.com/office/drawing/2014/main" id="{D679751B-0776-84B1-A12C-F7522601986F}"/>
              </a:ext>
            </a:extLst>
          </p:cNvPr>
          <p:cNvSpPr>
            <a:spLocks noGrp="1"/>
          </p:cNvSpPr>
          <p:nvPr>
            <p:ph idx="1"/>
          </p:nvPr>
        </p:nvSpPr>
        <p:spPr/>
        <p:txBody>
          <a:bodyPr vert="horz" lIns="91440" tIns="45720" rIns="91440" bIns="45720" rtlCol="0" anchor="t">
            <a:normAutofit/>
          </a:bodyPr>
          <a:lstStyle/>
          <a:p>
            <a:pPr marL="0" indent="0">
              <a:buNone/>
            </a:pPr>
            <a:br>
              <a:rPr lang="en-US"/>
            </a:br>
            <a:r>
              <a:rPr lang="en-US"/>
              <a:t>A CDC Overdose Data to Action in States initiative that:</a:t>
            </a:r>
          </a:p>
          <a:p>
            <a:pPr>
              <a:lnSpc>
                <a:spcPct val="150000"/>
              </a:lnSpc>
            </a:pPr>
            <a:r>
              <a:rPr lang="en-US"/>
              <a:t>Builds state-level infrastructure </a:t>
            </a:r>
            <a:endParaRPr lang="en-US" dirty="0"/>
          </a:p>
          <a:p>
            <a:pPr>
              <a:lnSpc>
                <a:spcPct val="150000"/>
              </a:lnSpc>
            </a:pPr>
            <a:r>
              <a:rPr lang="en-US"/>
              <a:t>Supports local counties in developing community-tailored materials </a:t>
            </a:r>
            <a:endParaRPr lang="en-US" dirty="0"/>
          </a:p>
          <a:p>
            <a:pPr>
              <a:lnSpc>
                <a:spcPct val="150000"/>
              </a:lnSpc>
            </a:pPr>
            <a:r>
              <a:rPr lang="en-US"/>
              <a:t>Leverages partnerships to establish and sustain OFR teams</a:t>
            </a:r>
            <a:endParaRPr lang="en-US" dirty="0"/>
          </a:p>
          <a:p>
            <a:pPr>
              <a:lnSpc>
                <a:spcPct val="150000"/>
              </a:lnSpc>
            </a:pPr>
            <a:r>
              <a:rPr lang="en-US"/>
              <a:t>Provides ongoing technical assistance and training</a:t>
            </a:r>
            <a:endParaRPr lang="en-US" dirty="0"/>
          </a:p>
        </p:txBody>
      </p:sp>
      <p:sp>
        <p:nvSpPr>
          <p:cNvPr id="4" name="Slide Number Placeholder 3">
            <a:extLst>
              <a:ext uri="{FF2B5EF4-FFF2-40B4-BE49-F238E27FC236}">
                <a16:creationId xmlns:a16="http://schemas.microsoft.com/office/drawing/2014/main" id="{43C87286-DAF3-080E-18C9-A534BADD03D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339581-759F-43B7-B47D-47F906F0E294}"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94743CD8-CFF9-636C-FF64-629704C32962}"/>
              </a:ext>
            </a:extLst>
          </p:cNvPr>
          <p:cNvSpPr/>
          <p:nvPr/>
        </p:nvSpPr>
        <p:spPr>
          <a:xfrm>
            <a:off x="0" y="6311900"/>
            <a:ext cx="12192000" cy="5461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98600471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7CB00-EEED-A5EA-9F06-884881D44A49}"/>
              </a:ext>
            </a:extLst>
          </p:cNvPr>
          <p:cNvSpPr>
            <a:spLocks noGrp="1"/>
          </p:cNvSpPr>
          <p:nvPr>
            <p:ph type="title"/>
          </p:nvPr>
        </p:nvSpPr>
        <p:spPr/>
        <p:txBody>
          <a:bodyPr/>
          <a:lstStyle/>
          <a:p>
            <a:r>
              <a:rPr lang="en-US"/>
              <a:t>OFR History in Oregon</a:t>
            </a:r>
            <a:r>
              <a:rPr lang="en-US" dirty="0"/>
              <a:t> (2022 – Present)</a:t>
            </a:r>
            <a:endParaRPr lang="en-US"/>
          </a:p>
        </p:txBody>
      </p:sp>
      <p:sp>
        <p:nvSpPr>
          <p:cNvPr id="3" name="Content Placeholder 2">
            <a:extLst>
              <a:ext uri="{FF2B5EF4-FFF2-40B4-BE49-F238E27FC236}">
                <a16:creationId xmlns:a16="http://schemas.microsoft.com/office/drawing/2014/main" id="{C58B2D5C-2DD1-9A31-02CD-EC27D9909C55}"/>
              </a:ext>
            </a:extLst>
          </p:cNvPr>
          <p:cNvSpPr>
            <a:spLocks noGrp="1"/>
          </p:cNvSpPr>
          <p:nvPr>
            <p:ph idx="1"/>
          </p:nvPr>
        </p:nvSpPr>
        <p:spPr/>
        <p:txBody>
          <a:bodyPr vert="horz" lIns="91440" tIns="45720" rIns="91440" bIns="45720" rtlCol="0" anchor="t">
            <a:normAutofit fontScale="85000" lnSpcReduction="10000"/>
          </a:bodyPr>
          <a:lstStyle/>
          <a:p>
            <a:pPr>
              <a:lnSpc>
                <a:spcPct val="150000"/>
              </a:lnSpc>
            </a:pPr>
            <a:r>
              <a:rPr lang="en-US" dirty="0"/>
              <a:t>National standards</a:t>
            </a:r>
            <a:r>
              <a:rPr lang="en-US"/>
              <a:t>, </a:t>
            </a:r>
            <a:r>
              <a:rPr lang="en-US" dirty="0"/>
              <a:t>technical assistance</a:t>
            </a:r>
            <a:r>
              <a:rPr lang="en-US"/>
              <a:t>, and National OFR Forums</a:t>
            </a:r>
          </a:p>
          <a:p>
            <a:pPr lvl="0">
              <a:lnSpc>
                <a:spcPct val="150000"/>
              </a:lnSpc>
            </a:pPr>
            <a:r>
              <a:rPr lang="en-US"/>
              <a:t>Informational interviews and participated on State Child Fatality Review Team</a:t>
            </a:r>
            <a:endParaRPr lang="en-US" dirty="0"/>
          </a:p>
          <a:p>
            <a:pPr lvl="0">
              <a:lnSpc>
                <a:spcPct val="150000"/>
              </a:lnSpc>
            </a:pPr>
            <a:r>
              <a:rPr lang="en-US"/>
              <a:t>Consulted with state-level </a:t>
            </a:r>
            <a:r>
              <a:rPr lang="en-US" dirty="0"/>
              <a:t>partners</a:t>
            </a:r>
          </a:p>
          <a:p>
            <a:pPr lvl="0">
              <a:lnSpc>
                <a:spcPct val="150000"/>
              </a:lnSpc>
            </a:pPr>
            <a:r>
              <a:rPr lang="en-US"/>
              <a:t>Presented to Oregon’s </a:t>
            </a:r>
            <a:r>
              <a:rPr lang="en-US" dirty="0"/>
              <a:t>Regional </a:t>
            </a:r>
            <a:r>
              <a:rPr lang="en-US"/>
              <a:t>Overdose Prevention Coordinators</a:t>
            </a:r>
            <a:endParaRPr lang="en-US" dirty="0"/>
          </a:p>
          <a:p>
            <a:pPr lvl="0">
              <a:lnSpc>
                <a:spcPct val="150000"/>
              </a:lnSpc>
            </a:pPr>
            <a:r>
              <a:rPr lang="en-US"/>
              <a:t>Administered a capacity and interest survey</a:t>
            </a:r>
            <a:endParaRPr lang="en-US" dirty="0"/>
          </a:p>
          <a:p>
            <a:pPr lvl="0">
              <a:lnSpc>
                <a:spcPct val="150000"/>
              </a:lnSpc>
            </a:pPr>
            <a:r>
              <a:rPr lang="en-US"/>
              <a:t>Met with five interested counties</a:t>
            </a:r>
            <a:endParaRPr lang="en-US" dirty="0"/>
          </a:p>
          <a:p>
            <a:pPr lvl="0">
              <a:lnSpc>
                <a:spcPct val="150000"/>
              </a:lnSpc>
            </a:pPr>
            <a:r>
              <a:rPr lang="en-US"/>
              <a:t>Partner with the Overdose Response Strategy</a:t>
            </a:r>
            <a:endParaRPr lang="en-US" b="1" dirty="0"/>
          </a:p>
        </p:txBody>
      </p:sp>
      <p:sp>
        <p:nvSpPr>
          <p:cNvPr id="4" name="Rectangle 3">
            <a:extLst>
              <a:ext uri="{FF2B5EF4-FFF2-40B4-BE49-F238E27FC236}">
                <a16:creationId xmlns:a16="http://schemas.microsoft.com/office/drawing/2014/main" id="{FE8F2E8A-9A6F-B113-C9D1-CAB08251F3DF}"/>
              </a:ext>
            </a:extLst>
          </p:cNvPr>
          <p:cNvSpPr/>
          <p:nvPr/>
        </p:nvSpPr>
        <p:spPr>
          <a:xfrm>
            <a:off x="0" y="6311900"/>
            <a:ext cx="12192000" cy="5461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4364349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3DFAE-D173-7F2D-6207-BA7845C8EBC0}"/>
              </a:ext>
            </a:extLst>
          </p:cNvPr>
          <p:cNvSpPr>
            <a:spLocks noGrp="1"/>
          </p:cNvSpPr>
          <p:nvPr>
            <p:ph type="title"/>
          </p:nvPr>
        </p:nvSpPr>
        <p:spPr/>
        <p:txBody>
          <a:bodyPr/>
          <a:lstStyle/>
          <a:p>
            <a:r>
              <a:rPr lang="en-US"/>
              <a:t>Yamhill Implementation Timeline</a:t>
            </a:r>
          </a:p>
        </p:txBody>
      </p:sp>
      <p:sp>
        <p:nvSpPr>
          <p:cNvPr id="15" name="TextBox 14">
            <a:extLst>
              <a:ext uri="{FF2B5EF4-FFF2-40B4-BE49-F238E27FC236}">
                <a16:creationId xmlns:a16="http://schemas.microsoft.com/office/drawing/2014/main" id="{630E6F6A-629D-BBF2-964E-0F51D028A053}"/>
              </a:ext>
            </a:extLst>
          </p:cNvPr>
          <p:cNvSpPr txBox="1"/>
          <p:nvPr/>
        </p:nvSpPr>
        <p:spPr>
          <a:xfrm>
            <a:off x="490278" y="1786621"/>
            <a:ext cx="198657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Conversations with Yamhill County’s Overdose Prevention Coordinator (Jill Dale)</a:t>
            </a:r>
          </a:p>
        </p:txBody>
      </p:sp>
      <p:sp>
        <p:nvSpPr>
          <p:cNvPr id="16" name="TextBox 15">
            <a:extLst>
              <a:ext uri="{FF2B5EF4-FFF2-40B4-BE49-F238E27FC236}">
                <a16:creationId xmlns:a16="http://schemas.microsoft.com/office/drawing/2014/main" id="{686A5C99-127B-A2DC-ADF5-ABF4CF8ED6E5}"/>
              </a:ext>
            </a:extLst>
          </p:cNvPr>
          <p:cNvSpPr txBox="1"/>
          <p:nvPr/>
        </p:nvSpPr>
        <p:spPr>
          <a:xfrm>
            <a:off x="2203997" y="4230431"/>
            <a:ext cx="198657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Presented to governing body - LADPC</a:t>
            </a:r>
          </a:p>
        </p:txBody>
      </p:sp>
      <p:sp>
        <p:nvSpPr>
          <p:cNvPr id="17" name="TextBox 16">
            <a:extLst>
              <a:ext uri="{FF2B5EF4-FFF2-40B4-BE49-F238E27FC236}">
                <a16:creationId xmlns:a16="http://schemas.microsoft.com/office/drawing/2014/main" id="{1936F5F2-13AC-CB30-9055-B2C5553A8C2F}"/>
              </a:ext>
            </a:extLst>
          </p:cNvPr>
          <p:cNvSpPr txBox="1"/>
          <p:nvPr/>
        </p:nvSpPr>
        <p:spPr>
          <a:xfrm>
            <a:off x="4190573" y="2607383"/>
            <a:ext cx="176067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Recruited &amp; convened OFR Team</a:t>
            </a:r>
          </a:p>
        </p:txBody>
      </p:sp>
      <p:grpSp>
        <p:nvGrpSpPr>
          <p:cNvPr id="31" name="Group 30">
            <a:extLst>
              <a:ext uri="{FF2B5EF4-FFF2-40B4-BE49-F238E27FC236}">
                <a16:creationId xmlns:a16="http://schemas.microsoft.com/office/drawing/2014/main" id="{EB11C1D7-AF84-CC0A-0479-95AC4819870F}"/>
              </a:ext>
            </a:extLst>
          </p:cNvPr>
          <p:cNvGrpSpPr/>
          <p:nvPr/>
        </p:nvGrpSpPr>
        <p:grpSpPr>
          <a:xfrm>
            <a:off x="481641" y="3438381"/>
            <a:ext cx="11258910" cy="717502"/>
            <a:chOff x="625414" y="3421259"/>
            <a:chExt cx="9802482" cy="717502"/>
          </a:xfrm>
        </p:grpSpPr>
        <p:sp>
          <p:nvSpPr>
            <p:cNvPr id="19" name="Arrow: Chevron 18">
              <a:extLst>
                <a:ext uri="{FF2B5EF4-FFF2-40B4-BE49-F238E27FC236}">
                  <a16:creationId xmlns:a16="http://schemas.microsoft.com/office/drawing/2014/main" id="{4C7AA376-4595-75F6-D7B2-E196A8701C86}"/>
                </a:ext>
              </a:extLst>
            </p:cNvPr>
            <p:cNvSpPr/>
            <p:nvPr/>
          </p:nvSpPr>
          <p:spPr>
            <a:xfrm>
              <a:off x="625414" y="3424552"/>
              <a:ext cx="1729597" cy="714209"/>
            </a:xfrm>
            <a:prstGeom prst="chevron">
              <a:avLst/>
            </a:prstGeom>
            <a:solidFill>
              <a:schemeClr val="accent6">
                <a:lumMod val="60000"/>
                <a:lumOff val="40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 March 2023</a:t>
              </a:r>
            </a:p>
          </p:txBody>
        </p:sp>
        <p:sp>
          <p:nvSpPr>
            <p:cNvPr id="23" name="Arrow: Chevron 22">
              <a:extLst>
                <a:ext uri="{FF2B5EF4-FFF2-40B4-BE49-F238E27FC236}">
                  <a16:creationId xmlns:a16="http://schemas.microsoft.com/office/drawing/2014/main" id="{639FC71B-566A-18B8-1921-B13A48ADE906}"/>
                </a:ext>
              </a:extLst>
            </p:cNvPr>
            <p:cNvSpPr/>
            <p:nvPr/>
          </p:nvSpPr>
          <p:spPr>
            <a:xfrm>
              <a:off x="2239991" y="3424551"/>
              <a:ext cx="1729597" cy="710919"/>
            </a:xfrm>
            <a:prstGeom prst="chevron">
              <a:avLst/>
            </a:prstGeom>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Sept 2023</a:t>
              </a:r>
            </a:p>
          </p:txBody>
        </p:sp>
        <p:sp>
          <p:nvSpPr>
            <p:cNvPr id="24" name="Arrow: Chevron 23">
              <a:extLst>
                <a:ext uri="{FF2B5EF4-FFF2-40B4-BE49-F238E27FC236}">
                  <a16:creationId xmlns:a16="http://schemas.microsoft.com/office/drawing/2014/main" id="{FFF489EF-879D-DFA7-DC17-7545B058787F}"/>
                </a:ext>
              </a:extLst>
            </p:cNvPr>
            <p:cNvSpPr/>
            <p:nvPr/>
          </p:nvSpPr>
          <p:spPr>
            <a:xfrm>
              <a:off x="3854568" y="3421259"/>
              <a:ext cx="1729597" cy="710919"/>
            </a:xfrm>
            <a:prstGeom prst="chevron">
              <a:avLst/>
            </a:prstGeom>
            <a:solidFill>
              <a:schemeClr val="bg2">
                <a:lumMod val="75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Dec 2023</a:t>
              </a:r>
            </a:p>
          </p:txBody>
        </p:sp>
        <p:sp>
          <p:nvSpPr>
            <p:cNvPr id="25" name="Arrow: Chevron 24">
              <a:extLst>
                <a:ext uri="{FF2B5EF4-FFF2-40B4-BE49-F238E27FC236}">
                  <a16:creationId xmlns:a16="http://schemas.microsoft.com/office/drawing/2014/main" id="{17A63F25-A7EA-0E25-1E4E-649E1DE4BF0F}"/>
                </a:ext>
              </a:extLst>
            </p:cNvPr>
            <p:cNvSpPr/>
            <p:nvPr/>
          </p:nvSpPr>
          <p:spPr>
            <a:xfrm>
              <a:off x="5469145" y="3421260"/>
              <a:ext cx="1729597" cy="710918"/>
            </a:xfrm>
            <a:prstGeom prst="chevron">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January 2024</a:t>
              </a:r>
            </a:p>
          </p:txBody>
        </p:sp>
        <p:sp>
          <p:nvSpPr>
            <p:cNvPr id="26" name="Arrow: Chevron 25">
              <a:extLst>
                <a:ext uri="{FF2B5EF4-FFF2-40B4-BE49-F238E27FC236}">
                  <a16:creationId xmlns:a16="http://schemas.microsoft.com/office/drawing/2014/main" id="{C987739F-10A8-79C3-C1D5-CFCF6408963F}"/>
                </a:ext>
              </a:extLst>
            </p:cNvPr>
            <p:cNvSpPr/>
            <p:nvPr/>
          </p:nvSpPr>
          <p:spPr>
            <a:xfrm>
              <a:off x="7083722" y="3429000"/>
              <a:ext cx="1729597" cy="703178"/>
            </a:xfrm>
            <a:prstGeom prst="chevron">
              <a:avLst/>
            </a:prstGeom>
            <a:solidFill>
              <a:schemeClr val="accent2">
                <a:lumMod val="60000"/>
                <a:lumOff val="4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March 2024</a:t>
              </a:r>
            </a:p>
          </p:txBody>
        </p:sp>
        <p:sp>
          <p:nvSpPr>
            <p:cNvPr id="27" name="Arrow: Chevron 26">
              <a:extLst>
                <a:ext uri="{FF2B5EF4-FFF2-40B4-BE49-F238E27FC236}">
                  <a16:creationId xmlns:a16="http://schemas.microsoft.com/office/drawing/2014/main" id="{DB78934C-B511-B3EA-5E89-C45FC9305118}"/>
                </a:ext>
              </a:extLst>
            </p:cNvPr>
            <p:cNvSpPr/>
            <p:nvPr/>
          </p:nvSpPr>
          <p:spPr>
            <a:xfrm>
              <a:off x="8698299" y="3436740"/>
              <a:ext cx="1729597" cy="695438"/>
            </a:xfrm>
            <a:prstGeom prst="chevron">
              <a:avLst/>
            </a:prstGeom>
            <a:solidFill>
              <a:schemeClr val="accent5">
                <a:lumMod val="60000"/>
                <a:lumOff val="4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June 2024</a:t>
              </a:r>
            </a:p>
          </p:txBody>
        </p:sp>
      </p:grpSp>
      <p:sp>
        <p:nvSpPr>
          <p:cNvPr id="28" name="TextBox 27">
            <a:extLst>
              <a:ext uri="{FF2B5EF4-FFF2-40B4-BE49-F238E27FC236}">
                <a16:creationId xmlns:a16="http://schemas.microsoft.com/office/drawing/2014/main" id="{EE4DEB46-2B37-C8BE-94E1-E039FA691109}"/>
              </a:ext>
            </a:extLst>
          </p:cNvPr>
          <p:cNvSpPr txBox="1"/>
          <p:nvPr/>
        </p:nvSpPr>
        <p:spPr>
          <a:xfrm>
            <a:off x="6045041" y="4219283"/>
            <a:ext cx="1713723"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Formed workgroup to draft a charter, confidentiality, data sharing, and release of information agreements</a:t>
            </a:r>
          </a:p>
        </p:txBody>
      </p:sp>
      <p:sp>
        <p:nvSpPr>
          <p:cNvPr id="29" name="TextBox 28">
            <a:extLst>
              <a:ext uri="{FF2B5EF4-FFF2-40B4-BE49-F238E27FC236}">
                <a16:creationId xmlns:a16="http://schemas.microsoft.com/office/drawing/2014/main" id="{E0DE14A4-D16C-3F35-EF35-8FF38B5B49D2}"/>
              </a:ext>
            </a:extLst>
          </p:cNvPr>
          <p:cNvSpPr txBox="1"/>
          <p:nvPr/>
        </p:nvSpPr>
        <p:spPr>
          <a:xfrm>
            <a:off x="7776038" y="2562101"/>
            <a:ext cx="198657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First OFR Team convening &amp; data review</a:t>
            </a:r>
          </a:p>
        </p:txBody>
      </p:sp>
      <p:sp>
        <p:nvSpPr>
          <p:cNvPr id="30" name="TextBox 29">
            <a:extLst>
              <a:ext uri="{FF2B5EF4-FFF2-40B4-BE49-F238E27FC236}">
                <a16:creationId xmlns:a16="http://schemas.microsoft.com/office/drawing/2014/main" id="{CB246100-CD37-31F8-6739-E8F1116337CB}"/>
              </a:ext>
            </a:extLst>
          </p:cNvPr>
          <p:cNvSpPr txBox="1"/>
          <p:nvPr/>
        </p:nvSpPr>
        <p:spPr>
          <a:xfrm>
            <a:off x="9714969" y="4202324"/>
            <a:ext cx="198657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Conducted first identified case review</a:t>
            </a:r>
          </a:p>
        </p:txBody>
      </p:sp>
      <p:grpSp>
        <p:nvGrpSpPr>
          <p:cNvPr id="36" name="Group 35">
            <a:extLst>
              <a:ext uri="{FF2B5EF4-FFF2-40B4-BE49-F238E27FC236}">
                <a16:creationId xmlns:a16="http://schemas.microsoft.com/office/drawing/2014/main" id="{EFFB1056-1F51-C2F8-DAD7-C45C8A044381}"/>
              </a:ext>
            </a:extLst>
          </p:cNvPr>
          <p:cNvGrpSpPr/>
          <p:nvPr/>
        </p:nvGrpSpPr>
        <p:grpSpPr>
          <a:xfrm>
            <a:off x="1138692" y="4164509"/>
            <a:ext cx="698739" cy="1691043"/>
            <a:chOff x="1138692" y="4155883"/>
            <a:chExt cx="698739" cy="1691043"/>
          </a:xfrm>
          <a:solidFill>
            <a:schemeClr val="accent6">
              <a:lumMod val="60000"/>
              <a:lumOff val="40000"/>
            </a:schemeClr>
          </a:solidFill>
        </p:grpSpPr>
        <p:cxnSp>
          <p:nvCxnSpPr>
            <p:cNvPr id="34" name="Straight Connector 33">
              <a:extLst>
                <a:ext uri="{FF2B5EF4-FFF2-40B4-BE49-F238E27FC236}">
                  <a16:creationId xmlns:a16="http://schemas.microsoft.com/office/drawing/2014/main" id="{DB7631CC-E0D5-A429-4F10-BBB68F536933}"/>
                </a:ext>
              </a:extLst>
            </p:cNvPr>
            <p:cNvCxnSpPr/>
            <p:nvPr/>
          </p:nvCxnSpPr>
          <p:spPr>
            <a:xfrm>
              <a:off x="1483743" y="4155883"/>
              <a:ext cx="0" cy="976834"/>
            </a:xfrm>
            <a:prstGeom prst="line">
              <a:avLst/>
            </a:prstGeom>
            <a:grpFill/>
            <a:ln>
              <a:solidFill>
                <a:schemeClr val="accent6">
                  <a:lumMod val="75000"/>
                </a:schemeClr>
              </a:solidFill>
              <a:prstDash val="sysDash"/>
            </a:ln>
          </p:spPr>
          <p:style>
            <a:lnRef idx="2">
              <a:schemeClr val="accent1"/>
            </a:lnRef>
            <a:fillRef idx="0">
              <a:schemeClr val="accent1"/>
            </a:fillRef>
            <a:effectRef idx="1">
              <a:schemeClr val="accent1"/>
            </a:effectRef>
            <a:fontRef idx="minor">
              <a:schemeClr val="tx1"/>
            </a:fontRef>
          </p:style>
        </p:cxnSp>
        <p:sp>
          <p:nvSpPr>
            <p:cNvPr id="35" name="Oval 34">
              <a:extLst>
                <a:ext uri="{FF2B5EF4-FFF2-40B4-BE49-F238E27FC236}">
                  <a16:creationId xmlns:a16="http://schemas.microsoft.com/office/drawing/2014/main" id="{172A7214-02D9-72A5-DF97-38BA47CC38B8}"/>
                </a:ext>
              </a:extLst>
            </p:cNvPr>
            <p:cNvSpPr/>
            <p:nvPr/>
          </p:nvSpPr>
          <p:spPr>
            <a:xfrm>
              <a:off x="1138692" y="5132717"/>
              <a:ext cx="698739" cy="714209"/>
            </a:xfrm>
            <a:prstGeom prst="ellipse">
              <a:avLst/>
            </a:prstGeom>
            <a:grp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37" name="Group 36">
            <a:extLst>
              <a:ext uri="{FF2B5EF4-FFF2-40B4-BE49-F238E27FC236}">
                <a16:creationId xmlns:a16="http://schemas.microsoft.com/office/drawing/2014/main" id="{82BC2751-DE62-30C0-ABD4-95D592C31A88}"/>
              </a:ext>
            </a:extLst>
          </p:cNvPr>
          <p:cNvGrpSpPr/>
          <p:nvPr/>
        </p:nvGrpSpPr>
        <p:grpSpPr>
          <a:xfrm rot="10800000">
            <a:off x="2913972" y="1768528"/>
            <a:ext cx="698739" cy="1691043"/>
            <a:chOff x="1138692" y="4155883"/>
            <a:chExt cx="698739" cy="1691043"/>
          </a:xfrm>
        </p:grpSpPr>
        <p:cxnSp>
          <p:nvCxnSpPr>
            <p:cNvPr id="38" name="Straight Connector 37">
              <a:extLst>
                <a:ext uri="{FF2B5EF4-FFF2-40B4-BE49-F238E27FC236}">
                  <a16:creationId xmlns:a16="http://schemas.microsoft.com/office/drawing/2014/main" id="{587606CC-2BB9-ADCB-B81D-24A544F39108}"/>
                </a:ext>
              </a:extLst>
            </p:cNvPr>
            <p:cNvCxnSpPr/>
            <p:nvPr/>
          </p:nvCxnSpPr>
          <p:spPr>
            <a:xfrm>
              <a:off x="1483743" y="4155883"/>
              <a:ext cx="0" cy="976834"/>
            </a:xfrm>
            <a:prstGeom prst="line">
              <a:avLst/>
            </a:prstGeom>
            <a:ln>
              <a:solidFill>
                <a:schemeClr val="accent1">
                  <a:lumMod val="75000"/>
                </a:schemeClr>
              </a:solidFill>
              <a:prstDash val="sysDash"/>
            </a:ln>
          </p:spPr>
          <p:style>
            <a:lnRef idx="2">
              <a:schemeClr val="accent1"/>
            </a:lnRef>
            <a:fillRef idx="0">
              <a:schemeClr val="accent1"/>
            </a:fillRef>
            <a:effectRef idx="1">
              <a:schemeClr val="accent1"/>
            </a:effectRef>
            <a:fontRef idx="minor">
              <a:schemeClr val="tx1"/>
            </a:fontRef>
          </p:style>
        </p:cxnSp>
        <p:sp>
          <p:nvSpPr>
            <p:cNvPr id="39" name="Oval 38">
              <a:extLst>
                <a:ext uri="{FF2B5EF4-FFF2-40B4-BE49-F238E27FC236}">
                  <a16:creationId xmlns:a16="http://schemas.microsoft.com/office/drawing/2014/main" id="{2C687065-9083-547D-93F0-E1BF9EBEA6F9}"/>
                </a:ext>
              </a:extLst>
            </p:cNvPr>
            <p:cNvSpPr/>
            <p:nvPr/>
          </p:nvSpPr>
          <p:spPr>
            <a:xfrm>
              <a:off x="1138692" y="5132717"/>
              <a:ext cx="698739" cy="714209"/>
            </a:xfrm>
            <a:prstGeom prst="ellipse">
              <a:avLst/>
            </a:prstGeom>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40" name="Group 39">
            <a:extLst>
              <a:ext uri="{FF2B5EF4-FFF2-40B4-BE49-F238E27FC236}">
                <a16:creationId xmlns:a16="http://schemas.microsoft.com/office/drawing/2014/main" id="{55EDBE41-8C32-E792-D0EA-4FA9E6713596}"/>
              </a:ext>
            </a:extLst>
          </p:cNvPr>
          <p:cNvGrpSpPr/>
          <p:nvPr/>
        </p:nvGrpSpPr>
        <p:grpSpPr>
          <a:xfrm>
            <a:off x="4768439" y="4149300"/>
            <a:ext cx="698739" cy="1691043"/>
            <a:chOff x="1138692" y="4155883"/>
            <a:chExt cx="698739" cy="1691043"/>
          </a:xfrm>
          <a:solidFill>
            <a:schemeClr val="bg2">
              <a:lumMod val="75000"/>
            </a:schemeClr>
          </a:solidFill>
        </p:grpSpPr>
        <p:cxnSp>
          <p:nvCxnSpPr>
            <p:cNvPr id="41" name="Straight Connector 40">
              <a:extLst>
                <a:ext uri="{FF2B5EF4-FFF2-40B4-BE49-F238E27FC236}">
                  <a16:creationId xmlns:a16="http://schemas.microsoft.com/office/drawing/2014/main" id="{61AD8551-D31B-56D2-84C4-C553E7E3E86F}"/>
                </a:ext>
              </a:extLst>
            </p:cNvPr>
            <p:cNvCxnSpPr/>
            <p:nvPr/>
          </p:nvCxnSpPr>
          <p:spPr>
            <a:xfrm>
              <a:off x="1483743" y="4155883"/>
              <a:ext cx="0" cy="976834"/>
            </a:xfrm>
            <a:prstGeom prst="line">
              <a:avLst/>
            </a:prstGeom>
            <a:grpFill/>
            <a:ln>
              <a:solidFill>
                <a:schemeClr val="bg2">
                  <a:lumMod val="50000"/>
                </a:schemeClr>
              </a:solidFill>
              <a:prstDash val="sysDash"/>
            </a:ln>
          </p:spPr>
          <p:style>
            <a:lnRef idx="2">
              <a:schemeClr val="accent1"/>
            </a:lnRef>
            <a:fillRef idx="0">
              <a:schemeClr val="accent1"/>
            </a:fillRef>
            <a:effectRef idx="1">
              <a:schemeClr val="accent1"/>
            </a:effectRef>
            <a:fontRef idx="minor">
              <a:schemeClr val="tx1"/>
            </a:fontRef>
          </p:style>
        </p:cxnSp>
        <p:sp>
          <p:nvSpPr>
            <p:cNvPr id="42" name="Oval 41">
              <a:extLst>
                <a:ext uri="{FF2B5EF4-FFF2-40B4-BE49-F238E27FC236}">
                  <a16:creationId xmlns:a16="http://schemas.microsoft.com/office/drawing/2014/main" id="{4167AB6A-71C3-BBD9-A02C-C7BAD75E1A5C}"/>
                </a:ext>
              </a:extLst>
            </p:cNvPr>
            <p:cNvSpPr/>
            <p:nvPr/>
          </p:nvSpPr>
          <p:spPr>
            <a:xfrm>
              <a:off x="1138692" y="5132717"/>
              <a:ext cx="698739" cy="714209"/>
            </a:xfrm>
            <a:prstGeom prst="ellipse">
              <a:avLst/>
            </a:prstGeom>
            <a:grp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43" name="Group 42">
            <a:extLst>
              <a:ext uri="{FF2B5EF4-FFF2-40B4-BE49-F238E27FC236}">
                <a16:creationId xmlns:a16="http://schemas.microsoft.com/office/drawing/2014/main" id="{2250F357-BBF6-59CF-94C8-E8D6965BF42D}"/>
              </a:ext>
            </a:extLst>
          </p:cNvPr>
          <p:cNvGrpSpPr/>
          <p:nvPr/>
        </p:nvGrpSpPr>
        <p:grpSpPr>
          <a:xfrm rot="10800000">
            <a:off x="6622906" y="1759902"/>
            <a:ext cx="698739" cy="1691043"/>
            <a:chOff x="1138692" y="4155883"/>
            <a:chExt cx="698739" cy="1691043"/>
          </a:xfrm>
          <a:solidFill>
            <a:schemeClr val="accent4">
              <a:lumMod val="60000"/>
              <a:lumOff val="40000"/>
            </a:schemeClr>
          </a:solidFill>
        </p:grpSpPr>
        <p:cxnSp>
          <p:nvCxnSpPr>
            <p:cNvPr id="44" name="Straight Connector 43">
              <a:extLst>
                <a:ext uri="{FF2B5EF4-FFF2-40B4-BE49-F238E27FC236}">
                  <a16:creationId xmlns:a16="http://schemas.microsoft.com/office/drawing/2014/main" id="{90EF7C60-54E7-396A-F214-2B5DAF77C30A}"/>
                </a:ext>
              </a:extLst>
            </p:cNvPr>
            <p:cNvCxnSpPr/>
            <p:nvPr/>
          </p:nvCxnSpPr>
          <p:spPr>
            <a:xfrm>
              <a:off x="1483743" y="4155883"/>
              <a:ext cx="0" cy="976834"/>
            </a:xfrm>
            <a:prstGeom prst="line">
              <a:avLst/>
            </a:prstGeom>
            <a:grpFill/>
            <a:ln>
              <a:solidFill>
                <a:schemeClr val="accent4">
                  <a:lumMod val="75000"/>
                </a:schemeClr>
              </a:solidFill>
              <a:prstDash val="sysDash"/>
            </a:ln>
          </p:spPr>
          <p:style>
            <a:lnRef idx="2">
              <a:schemeClr val="accent1"/>
            </a:lnRef>
            <a:fillRef idx="0">
              <a:schemeClr val="accent1"/>
            </a:fillRef>
            <a:effectRef idx="1">
              <a:schemeClr val="accent1"/>
            </a:effectRef>
            <a:fontRef idx="minor">
              <a:schemeClr val="tx1"/>
            </a:fontRef>
          </p:style>
        </p:cxnSp>
        <p:sp>
          <p:nvSpPr>
            <p:cNvPr id="45" name="Oval 44">
              <a:extLst>
                <a:ext uri="{FF2B5EF4-FFF2-40B4-BE49-F238E27FC236}">
                  <a16:creationId xmlns:a16="http://schemas.microsoft.com/office/drawing/2014/main" id="{AC04A228-0D27-7B0F-0FDD-624DE7F0FE17}"/>
                </a:ext>
              </a:extLst>
            </p:cNvPr>
            <p:cNvSpPr/>
            <p:nvPr/>
          </p:nvSpPr>
          <p:spPr>
            <a:xfrm>
              <a:off x="1138692" y="5132717"/>
              <a:ext cx="698739" cy="714209"/>
            </a:xfrm>
            <a:prstGeom prst="ellipse">
              <a:avLst/>
            </a:prstGeom>
            <a:grp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46" name="Group 45">
            <a:extLst>
              <a:ext uri="{FF2B5EF4-FFF2-40B4-BE49-F238E27FC236}">
                <a16:creationId xmlns:a16="http://schemas.microsoft.com/office/drawing/2014/main" id="{8D61BDBC-0C28-9008-DBD4-44CA271F5000}"/>
              </a:ext>
            </a:extLst>
          </p:cNvPr>
          <p:cNvGrpSpPr/>
          <p:nvPr/>
        </p:nvGrpSpPr>
        <p:grpSpPr>
          <a:xfrm>
            <a:off x="8543427" y="4155883"/>
            <a:ext cx="698739" cy="1691043"/>
            <a:chOff x="1138692" y="4155883"/>
            <a:chExt cx="698739" cy="1691043"/>
          </a:xfrm>
          <a:solidFill>
            <a:schemeClr val="accent2">
              <a:lumMod val="60000"/>
              <a:lumOff val="40000"/>
            </a:schemeClr>
          </a:solidFill>
        </p:grpSpPr>
        <p:cxnSp>
          <p:nvCxnSpPr>
            <p:cNvPr id="47" name="Straight Connector 46">
              <a:extLst>
                <a:ext uri="{FF2B5EF4-FFF2-40B4-BE49-F238E27FC236}">
                  <a16:creationId xmlns:a16="http://schemas.microsoft.com/office/drawing/2014/main" id="{0422F99F-0A42-14A8-9092-4F81C7926EB1}"/>
                </a:ext>
              </a:extLst>
            </p:cNvPr>
            <p:cNvCxnSpPr/>
            <p:nvPr/>
          </p:nvCxnSpPr>
          <p:spPr>
            <a:xfrm>
              <a:off x="1483743" y="4155883"/>
              <a:ext cx="0" cy="976834"/>
            </a:xfrm>
            <a:prstGeom prst="line">
              <a:avLst/>
            </a:prstGeom>
            <a:grpFill/>
            <a:ln>
              <a:solidFill>
                <a:schemeClr val="accent2">
                  <a:lumMod val="75000"/>
                </a:schemeClr>
              </a:solidFill>
              <a:prstDash val="sysDash"/>
            </a:ln>
          </p:spPr>
          <p:style>
            <a:lnRef idx="2">
              <a:schemeClr val="accent1"/>
            </a:lnRef>
            <a:fillRef idx="0">
              <a:schemeClr val="accent1"/>
            </a:fillRef>
            <a:effectRef idx="1">
              <a:schemeClr val="accent1"/>
            </a:effectRef>
            <a:fontRef idx="minor">
              <a:schemeClr val="tx1"/>
            </a:fontRef>
          </p:style>
        </p:cxnSp>
        <p:sp>
          <p:nvSpPr>
            <p:cNvPr id="48" name="Oval 47">
              <a:extLst>
                <a:ext uri="{FF2B5EF4-FFF2-40B4-BE49-F238E27FC236}">
                  <a16:creationId xmlns:a16="http://schemas.microsoft.com/office/drawing/2014/main" id="{FE0A53DC-AB18-A184-CF62-2F9925617FB6}"/>
                </a:ext>
              </a:extLst>
            </p:cNvPr>
            <p:cNvSpPr/>
            <p:nvPr/>
          </p:nvSpPr>
          <p:spPr>
            <a:xfrm>
              <a:off x="1138692" y="5132717"/>
              <a:ext cx="698739" cy="714209"/>
            </a:xfrm>
            <a:prstGeom prst="ellipse">
              <a:avLst/>
            </a:prstGeom>
            <a:grp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49" name="Group 48">
            <a:extLst>
              <a:ext uri="{FF2B5EF4-FFF2-40B4-BE49-F238E27FC236}">
                <a16:creationId xmlns:a16="http://schemas.microsoft.com/office/drawing/2014/main" id="{C5365550-2602-1384-B0E2-7952239281E5}"/>
              </a:ext>
            </a:extLst>
          </p:cNvPr>
          <p:cNvGrpSpPr/>
          <p:nvPr/>
        </p:nvGrpSpPr>
        <p:grpSpPr>
          <a:xfrm rot="10800000">
            <a:off x="10358887" y="1762819"/>
            <a:ext cx="698739" cy="1691043"/>
            <a:chOff x="1138692" y="4155883"/>
            <a:chExt cx="698739" cy="1691043"/>
          </a:xfrm>
          <a:solidFill>
            <a:schemeClr val="accent5">
              <a:lumMod val="60000"/>
              <a:lumOff val="40000"/>
            </a:schemeClr>
          </a:solidFill>
        </p:grpSpPr>
        <p:cxnSp>
          <p:nvCxnSpPr>
            <p:cNvPr id="50" name="Straight Connector 49">
              <a:extLst>
                <a:ext uri="{FF2B5EF4-FFF2-40B4-BE49-F238E27FC236}">
                  <a16:creationId xmlns:a16="http://schemas.microsoft.com/office/drawing/2014/main" id="{9508842F-9BAD-7F5D-CBE1-4049FBFB284C}"/>
                </a:ext>
              </a:extLst>
            </p:cNvPr>
            <p:cNvCxnSpPr/>
            <p:nvPr/>
          </p:nvCxnSpPr>
          <p:spPr>
            <a:xfrm>
              <a:off x="1483743" y="4155883"/>
              <a:ext cx="0" cy="976834"/>
            </a:xfrm>
            <a:prstGeom prst="line">
              <a:avLst/>
            </a:prstGeom>
            <a:grpFill/>
            <a:ln>
              <a:solidFill>
                <a:schemeClr val="accent5">
                  <a:lumMod val="75000"/>
                </a:schemeClr>
              </a:solidFill>
              <a:prstDash val="sysDash"/>
            </a:ln>
          </p:spPr>
          <p:style>
            <a:lnRef idx="2">
              <a:schemeClr val="accent1"/>
            </a:lnRef>
            <a:fillRef idx="0">
              <a:schemeClr val="accent1"/>
            </a:fillRef>
            <a:effectRef idx="1">
              <a:schemeClr val="accent1"/>
            </a:effectRef>
            <a:fontRef idx="minor">
              <a:schemeClr val="tx1"/>
            </a:fontRef>
          </p:style>
        </p:cxnSp>
        <p:sp>
          <p:nvSpPr>
            <p:cNvPr id="51" name="Oval 50">
              <a:extLst>
                <a:ext uri="{FF2B5EF4-FFF2-40B4-BE49-F238E27FC236}">
                  <a16:creationId xmlns:a16="http://schemas.microsoft.com/office/drawing/2014/main" id="{9E7B5DCB-0CD4-964D-9E49-A9BF84C84A37}"/>
                </a:ext>
              </a:extLst>
            </p:cNvPr>
            <p:cNvSpPr/>
            <p:nvPr/>
          </p:nvSpPr>
          <p:spPr>
            <a:xfrm>
              <a:off x="1138692" y="5132717"/>
              <a:ext cx="698739" cy="714209"/>
            </a:xfrm>
            <a:prstGeom prst="ellipse">
              <a:avLst/>
            </a:prstGeom>
            <a:grp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53" name="Graphic 52" descr="User with solid fill">
            <a:extLst>
              <a:ext uri="{FF2B5EF4-FFF2-40B4-BE49-F238E27FC236}">
                <a16:creationId xmlns:a16="http://schemas.microsoft.com/office/drawing/2014/main" id="{3859F576-A0D2-7B7E-F468-8E0EBE306C0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37871" y="5237366"/>
            <a:ext cx="491743" cy="491743"/>
          </a:xfrm>
          <a:prstGeom prst="rect">
            <a:avLst/>
          </a:prstGeom>
        </p:spPr>
      </p:pic>
      <p:pic>
        <p:nvPicPr>
          <p:cNvPr id="55" name="Graphic 54" descr="Teacher with solid fill">
            <a:extLst>
              <a:ext uri="{FF2B5EF4-FFF2-40B4-BE49-F238E27FC236}">
                <a16:creationId xmlns:a16="http://schemas.microsoft.com/office/drawing/2014/main" id="{B9B33941-FDF6-0F30-EF75-1C1354D8F81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10673" y="1872013"/>
            <a:ext cx="513971" cy="513971"/>
          </a:xfrm>
          <a:prstGeom prst="rect">
            <a:avLst/>
          </a:prstGeom>
        </p:spPr>
      </p:pic>
      <p:pic>
        <p:nvPicPr>
          <p:cNvPr id="57" name="Graphic 56" descr="Users with solid fill">
            <a:extLst>
              <a:ext uri="{FF2B5EF4-FFF2-40B4-BE49-F238E27FC236}">
                <a16:creationId xmlns:a16="http://schemas.microsoft.com/office/drawing/2014/main" id="{1C692FFB-DCCE-9CB1-39F4-B32B035A8E5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60180" y="5237366"/>
            <a:ext cx="506619" cy="506619"/>
          </a:xfrm>
          <a:prstGeom prst="rect">
            <a:avLst/>
          </a:prstGeom>
        </p:spPr>
      </p:pic>
      <p:pic>
        <p:nvPicPr>
          <p:cNvPr id="59" name="Graphic 58" descr="List with solid fill">
            <a:extLst>
              <a:ext uri="{FF2B5EF4-FFF2-40B4-BE49-F238E27FC236}">
                <a16:creationId xmlns:a16="http://schemas.microsoft.com/office/drawing/2014/main" id="{FE90F337-83EE-77D7-EB48-0B7AD1CFE0E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703100" y="1847634"/>
            <a:ext cx="538350" cy="538350"/>
          </a:xfrm>
          <a:prstGeom prst="rect">
            <a:avLst/>
          </a:prstGeom>
        </p:spPr>
      </p:pic>
      <p:pic>
        <p:nvPicPr>
          <p:cNvPr id="61" name="Graphic 60" descr="Bar chart with solid fill">
            <a:extLst>
              <a:ext uri="{FF2B5EF4-FFF2-40B4-BE49-F238E27FC236}">
                <a16:creationId xmlns:a16="http://schemas.microsoft.com/office/drawing/2014/main" id="{B37BB82E-2DA1-1E34-F24A-0AEA80F7E0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622127" y="5202658"/>
            <a:ext cx="549953" cy="549953"/>
          </a:xfrm>
          <a:prstGeom prst="rect">
            <a:avLst/>
          </a:prstGeom>
        </p:spPr>
      </p:pic>
      <p:pic>
        <p:nvPicPr>
          <p:cNvPr id="65" name="Graphic 64" descr="Checkmark with solid fill">
            <a:extLst>
              <a:ext uri="{FF2B5EF4-FFF2-40B4-BE49-F238E27FC236}">
                <a16:creationId xmlns:a16="http://schemas.microsoft.com/office/drawing/2014/main" id="{C0B45AF4-8F68-EC58-CE88-BCB80C0EAF9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496406" y="1900640"/>
            <a:ext cx="432338" cy="432338"/>
          </a:xfrm>
          <a:prstGeom prst="rect">
            <a:avLst/>
          </a:prstGeom>
        </p:spPr>
      </p:pic>
      <p:sp>
        <p:nvSpPr>
          <p:cNvPr id="3" name="Rectangle 2">
            <a:extLst>
              <a:ext uri="{FF2B5EF4-FFF2-40B4-BE49-F238E27FC236}">
                <a16:creationId xmlns:a16="http://schemas.microsoft.com/office/drawing/2014/main" id="{B82382A5-0EFA-9D48-55D7-FDF9E8E17743}"/>
              </a:ext>
            </a:extLst>
          </p:cNvPr>
          <p:cNvSpPr/>
          <p:nvPr/>
        </p:nvSpPr>
        <p:spPr>
          <a:xfrm>
            <a:off x="0" y="6311900"/>
            <a:ext cx="12192000" cy="5461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2899150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C6ADF-084D-53F8-52DC-EA214452D3B2}"/>
              </a:ext>
            </a:extLst>
          </p:cNvPr>
          <p:cNvSpPr>
            <a:spLocks noGrp="1"/>
          </p:cNvSpPr>
          <p:nvPr>
            <p:ph type="title"/>
          </p:nvPr>
        </p:nvSpPr>
        <p:spPr/>
        <p:txBody>
          <a:bodyPr/>
          <a:lstStyle/>
          <a:p>
            <a:r>
              <a:rPr lang="en-US"/>
              <a:t>OFR Team Members</a:t>
            </a:r>
          </a:p>
        </p:txBody>
      </p:sp>
      <p:sp>
        <p:nvSpPr>
          <p:cNvPr id="4" name="Slide Number Placeholder 3">
            <a:extLst>
              <a:ext uri="{FF2B5EF4-FFF2-40B4-BE49-F238E27FC236}">
                <a16:creationId xmlns:a16="http://schemas.microsoft.com/office/drawing/2014/main" id="{43C87286-DAF3-080E-18C9-A534BADD03D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339581-759F-43B7-B47D-47F906F0E294}"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graphicFrame>
        <p:nvGraphicFramePr>
          <p:cNvPr id="5" name="Table 3">
            <a:extLst>
              <a:ext uri="{FF2B5EF4-FFF2-40B4-BE49-F238E27FC236}">
                <a16:creationId xmlns:a16="http://schemas.microsoft.com/office/drawing/2014/main" id="{3BE0465D-48EF-3142-BA9E-491728DAA2F2}"/>
              </a:ext>
            </a:extLst>
          </p:cNvPr>
          <p:cNvGraphicFramePr>
            <a:graphicFrameLocks noGrp="1"/>
          </p:cNvGraphicFramePr>
          <p:nvPr/>
        </p:nvGraphicFramePr>
        <p:xfrm>
          <a:off x="1905000" y="1706129"/>
          <a:ext cx="8382000" cy="3779837"/>
        </p:xfrm>
        <a:graphic>
          <a:graphicData uri="http://schemas.openxmlformats.org/drawingml/2006/table">
            <a:tbl>
              <a:tblPr firstRow="1" bandRow="1">
                <a:tableStyleId>{0505E3EF-67EA-436B-97B2-0124C06EBD24}</a:tableStyleId>
              </a:tblPr>
              <a:tblGrid>
                <a:gridCol w="1397000">
                  <a:extLst>
                    <a:ext uri="{9D8B030D-6E8A-4147-A177-3AD203B41FA5}">
                      <a16:colId xmlns:a16="http://schemas.microsoft.com/office/drawing/2014/main" val="20000"/>
                    </a:ext>
                  </a:extLst>
                </a:gridCol>
                <a:gridCol w="1397000">
                  <a:extLst>
                    <a:ext uri="{9D8B030D-6E8A-4147-A177-3AD203B41FA5}">
                      <a16:colId xmlns:a16="http://schemas.microsoft.com/office/drawing/2014/main" val="20001"/>
                    </a:ext>
                  </a:extLst>
                </a:gridCol>
                <a:gridCol w="1397000">
                  <a:extLst>
                    <a:ext uri="{9D8B030D-6E8A-4147-A177-3AD203B41FA5}">
                      <a16:colId xmlns:a16="http://schemas.microsoft.com/office/drawing/2014/main" val="20002"/>
                    </a:ext>
                  </a:extLst>
                </a:gridCol>
                <a:gridCol w="1397000">
                  <a:extLst>
                    <a:ext uri="{9D8B030D-6E8A-4147-A177-3AD203B41FA5}">
                      <a16:colId xmlns:a16="http://schemas.microsoft.com/office/drawing/2014/main" val="20003"/>
                    </a:ext>
                  </a:extLst>
                </a:gridCol>
                <a:gridCol w="1397000">
                  <a:extLst>
                    <a:ext uri="{9D8B030D-6E8A-4147-A177-3AD203B41FA5}">
                      <a16:colId xmlns:a16="http://schemas.microsoft.com/office/drawing/2014/main" val="20004"/>
                    </a:ext>
                  </a:extLst>
                </a:gridCol>
                <a:gridCol w="1397000">
                  <a:extLst>
                    <a:ext uri="{9D8B030D-6E8A-4147-A177-3AD203B41FA5}">
                      <a16:colId xmlns:a16="http://schemas.microsoft.com/office/drawing/2014/main" val="20005"/>
                    </a:ext>
                  </a:extLst>
                </a:gridCol>
              </a:tblGrid>
              <a:tr h="9449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400" b="1">
                          <a:solidFill>
                            <a:srgbClr val="064276"/>
                          </a:solidFill>
                        </a:rPr>
                        <a:t>Local health department</a:t>
                      </a:r>
                      <a:endParaRPr lang="en-US" altLang="en-US" sz="1400" b="1">
                        <a:solidFill>
                          <a:srgbClr val="064276"/>
                        </a:solidFill>
                        <a:latin typeface="Myriad Pro"/>
                      </a:endParaRPr>
                    </a:p>
                  </a:txBody>
                  <a:tcPr marT="45710" marB="4571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400" b="1">
                          <a:solidFill>
                            <a:srgbClr val="064276"/>
                          </a:solidFill>
                        </a:rPr>
                        <a:t>Human services department</a:t>
                      </a:r>
                      <a:endParaRPr lang="en-US" altLang="en-US" sz="1400" b="1">
                        <a:solidFill>
                          <a:srgbClr val="064276"/>
                        </a:solidFill>
                        <a:latin typeface="Myriad Pro"/>
                      </a:endParaRPr>
                    </a:p>
                  </a:txBody>
                  <a:tcPr marT="45710" marB="4571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400" b="1">
                          <a:solidFill>
                            <a:srgbClr val="064276"/>
                          </a:solidFill>
                        </a:rPr>
                        <a:t>Medication-assisted treatment provider (MAT) </a:t>
                      </a:r>
                      <a:endParaRPr lang="en-US" altLang="en-US" sz="1400" b="1">
                        <a:solidFill>
                          <a:srgbClr val="064276"/>
                        </a:solidFill>
                        <a:latin typeface="Myriad Pro"/>
                      </a:endParaRPr>
                    </a:p>
                  </a:txBody>
                  <a:tcPr marT="45710" marB="4571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400" b="1">
                          <a:solidFill>
                            <a:srgbClr val="064276"/>
                          </a:solidFill>
                        </a:rPr>
                        <a:t>Mental health worker</a:t>
                      </a:r>
                      <a:endParaRPr lang="en-US" altLang="en-US" sz="1400" b="1">
                        <a:solidFill>
                          <a:srgbClr val="064276"/>
                        </a:solidFill>
                        <a:latin typeface="Myriad Pro"/>
                      </a:endParaRPr>
                    </a:p>
                  </a:txBody>
                  <a:tcPr marT="45710" marB="4571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400" b="1">
                          <a:solidFill>
                            <a:srgbClr val="064276"/>
                          </a:solidFill>
                        </a:rPr>
                        <a:t>ED physician </a:t>
                      </a:r>
                      <a:endParaRPr lang="en-US" altLang="en-US" sz="1400" b="1">
                        <a:solidFill>
                          <a:srgbClr val="064276"/>
                        </a:solidFill>
                        <a:latin typeface="Myriad Pro"/>
                      </a:endParaRPr>
                    </a:p>
                  </a:txBody>
                  <a:tcPr marT="45710" marB="4571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400" b="1">
                          <a:solidFill>
                            <a:srgbClr val="064276"/>
                          </a:solidFill>
                        </a:rPr>
                        <a:t>Primary care provider</a:t>
                      </a:r>
                      <a:endParaRPr lang="en-US" altLang="en-US" sz="1400" b="1">
                        <a:solidFill>
                          <a:srgbClr val="064276"/>
                        </a:solidFill>
                        <a:latin typeface="Myriad Pro"/>
                      </a:endParaRPr>
                    </a:p>
                  </a:txBody>
                  <a:tcPr marT="45710" marB="45710" anchor="ctr"/>
                </a:tc>
                <a:extLst>
                  <a:ext uri="{0D108BD9-81ED-4DB2-BD59-A6C34878D82A}">
                    <a16:rowId xmlns:a16="http://schemas.microsoft.com/office/drawing/2014/main" val="10000"/>
                  </a:ext>
                </a:extLst>
              </a:tr>
              <a:tr h="9449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400" b="1">
                          <a:solidFill>
                            <a:srgbClr val="064276"/>
                          </a:solidFill>
                        </a:rPr>
                        <a:t>Law enforcement</a:t>
                      </a:r>
                      <a:endParaRPr lang="en-US" altLang="en-US" sz="1400" b="1">
                        <a:solidFill>
                          <a:srgbClr val="064276"/>
                        </a:solidFill>
                        <a:latin typeface="Myriad Pro"/>
                      </a:endParaRPr>
                    </a:p>
                  </a:txBody>
                  <a:tcPr marT="45710" marB="4571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400" b="1">
                          <a:solidFill>
                            <a:srgbClr val="064276"/>
                          </a:solidFill>
                        </a:rPr>
                        <a:t>Substance use treatment provider</a:t>
                      </a:r>
                      <a:endParaRPr lang="en-US" altLang="en-US" sz="1400" b="1">
                        <a:solidFill>
                          <a:srgbClr val="064276"/>
                        </a:solidFill>
                        <a:latin typeface="Myriad Pro"/>
                      </a:endParaRPr>
                    </a:p>
                  </a:txBody>
                  <a:tcPr marT="45710" marB="4571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400" b="1">
                          <a:solidFill>
                            <a:srgbClr val="064276"/>
                          </a:solidFill>
                        </a:rPr>
                        <a:t>Pain management clinician</a:t>
                      </a:r>
                      <a:endParaRPr lang="en-US" altLang="en-US" sz="1400" b="1">
                        <a:solidFill>
                          <a:srgbClr val="064276"/>
                        </a:solidFill>
                        <a:latin typeface="Myriad Pro"/>
                      </a:endParaRPr>
                    </a:p>
                  </a:txBody>
                  <a:tcPr marT="45710" marB="4571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400" b="1">
                          <a:solidFill>
                            <a:srgbClr val="064276"/>
                          </a:solidFill>
                        </a:rPr>
                        <a:t>Pharmacist/ toxicologist</a:t>
                      </a:r>
                      <a:endParaRPr lang="en-US" altLang="en-US" sz="1400" b="1">
                        <a:solidFill>
                          <a:srgbClr val="064276"/>
                        </a:solidFill>
                        <a:latin typeface="Myriad Pro"/>
                      </a:endParaRPr>
                    </a:p>
                  </a:txBody>
                  <a:tcPr marT="45710" marB="4571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400" b="1">
                          <a:solidFill>
                            <a:srgbClr val="064276"/>
                          </a:solidFill>
                        </a:rPr>
                        <a:t>High Intensity Drug Trafficking Area (HIDTA)</a:t>
                      </a:r>
                      <a:endParaRPr lang="en-US" altLang="en-US" sz="1400" b="1">
                        <a:solidFill>
                          <a:srgbClr val="064276"/>
                        </a:solidFill>
                        <a:latin typeface="Myriad Pro"/>
                      </a:endParaRPr>
                    </a:p>
                  </a:txBody>
                  <a:tcPr marT="45710" marB="4571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400" b="1">
                          <a:solidFill>
                            <a:srgbClr val="064276"/>
                          </a:solidFill>
                        </a:rPr>
                        <a:t>Sheriff</a:t>
                      </a:r>
                      <a:endParaRPr lang="en-US" altLang="en-US" sz="1400" b="1">
                        <a:solidFill>
                          <a:srgbClr val="064276"/>
                        </a:solidFill>
                        <a:latin typeface="Myriad Pro"/>
                      </a:endParaRPr>
                    </a:p>
                  </a:txBody>
                  <a:tcPr marT="45710" marB="45710" anchor="ctr"/>
                </a:tc>
                <a:extLst>
                  <a:ext uri="{0D108BD9-81ED-4DB2-BD59-A6C34878D82A}">
                    <a16:rowId xmlns:a16="http://schemas.microsoft.com/office/drawing/2014/main" val="10001"/>
                  </a:ext>
                </a:extLst>
              </a:tr>
              <a:tr h="115834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400" b="1">
                          <a:solidFill>
                            <a:srgbClr val="064276"/>
                          </a:solidFill>
                        </a:rPr>
                        <a:t>Medical examiner/ coroner </a:t>
                      </a:r>
                      <a:endParaRPr lang="en-US" altLang="en-US" sz="1400" b="1">
                        <a:solidFill>
                          <a:srgbClr val="064276"/>
                        </a:solidFill>
                        <a:latin typeface="Myriad Pro"/>
                      </a:endParaRPr>
                    </a:p>
                  </a:txBody>
                  <a:tcPr marT="45710" marB="4571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400" b="1">
                          <a:solidFill>
                            <a:srgbClr val="064276"/>
                          </a:solidFill>
                        </a:rPr>
                        <a:t>Culturally specific provider or peer recovery specialist</a:t>
                      </a:r>
                      <a:endParaRPr lang="en-US" altLang="en-US" sz="1400" b="1">
                        <a:solidFill>
                          <a:srgbClr val="064276"/>
                        </a:solidFill>
                        <a:latin typeface="Myriad Pro"/>
                      </a:endParaRPr>
                    </a:p>
                  </a:txBody>
                  <a:tcPr marT="45710" marB="4571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400" b="1">
                          <a:solidFill>
                            <a:srgbClr val="064276"/>
                          </a:solidFill>
                        </a:rPr>
                        <a:t>Probation and parole</a:t>
                      </a:r>
                      <a:endParaRPr lang="en-US" altLang="en-US" sz="1400" b="1">
                        <a:solidFill>
                          <a:srgbClr val="064276"/>
                        </a:solidFill>
                        <a:latin typeface="Myriad Pro"/>
                      </a:endParaRPr>
                    </a:p>
                  </a:txBody>
                  <a:tcPr marT="45710" marB="4571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400" b="1">
                          <a:solidFill>
                            <a:srgbClr val="064276"/>
                          </a:solidFill>
                        </a:rPr>
                        <a:t>Harm reduction outreach</a:t>
                      </a:r>
                      <a:endParaRPr lang="en-US" altLang="en-US" sz="1400" b="1">
                        <a:solidFill>
                          <a:srgbClr val="064276"/>
                        </a:solidFill>
                        <a:latin typeface="Myriad Pro"/>
                      </a:endParaRPr>
                    </a:p>
                  </a:txBody>
                  <a:tcPr marT="45710" marB="4571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400" b="1">
                          <a:solidFill>
                            <a:srgbClr val="064276"/>
                          </a:solidFill>
                        </a:rPr>
                        <a:t>Tribal elder, traditional leader</a:t>
                      </a:r>
                      <a:endParaRPr lang="en-US" altLang="en-US" sz="1400" b="1">
                        <a:solidFill>
                          <a:srgbClr val="064276"/>
                        </a:solidFill>
                        <a:latin typeface="Myriad Pro"/>
                      </a:endParaRPr>
                    </a:p>
                  </a:txBody>
                  <a:tcPr marT="45710" marB="4571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400" b="1">
                          <a:solidFill>
                            <a:srgbClr val="064276"/>
                          </a:solidFill>
                        </a:rPr>
                        <a:t>Housing authority</a:t>
                      </a:r>
                      <a:endParaRPr lang="en-US" altLang="en-US" sz="1400" b="1">
                        <a:solidFill>
                          <a:srgbClr val="064276"/>
                        </a:solidFill>
                        <a:latin typeface="Myriad Pro"/>
                      </a:endParaRPr>
                    </a:p>
                  </a:txBody>
                  <a:tcPr marT="45710" marB="45710" anchor="ctr"/>
                </a:tc>
                <a:extLst>
                  <a:ext uri="{0D108BD9-81ED-4DB2-BD59-A6C34878D82A}">
                    <a16:rowId xmlns:a16="http://schemas.microsoft.com/office/drawing/2014/main" val="10002"/>
                  </a:ext>
                </a:extLst>
              </a:tr>
              <a:tr h="7315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400" b="1">
                          <a:solidFill>
                            <a:srgbClr val="064276"/>
                          </a:solidFill>
                        </a:rPr>
                        <a:t>Emergency medical service</a:t>
                      </a:r>
                      <a:endParaRPr lang="en-US" altLang="en-US" sz="1400" b="1">
                        <a:solidFill>
                          <a:srgbClr val="064276"/>
                        </a:solidFill>
                        <a:latin typeface="Myriad Pro"/>
                      </a:endParaRPr>
                    </a:p>
                  </a:txBody>
                  <a:tcPr marT="45710" marB="4571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400" b="1">
                          <a:solidFill>
                            <a:srgbClr val="064276"/>
                          </a:solidFill>
                        </a:rPr>
                        <a:t>Community leader</a:t>
                      </a:r>
                      <a:endParaRPr lang="en-US" altLang="en-US" sz="1400" b="1">
                        <a:solidFill>
                          <a:srgbClr val="064276"/>
                        </a:solidFill>
                        <a:latin typeface="Myriad Pro"/>
                      </a:endParaRPr>
                    </a:p>
                  </a:txBody>
                  <a:tcPr marT="45710" marB="4571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400" b="1">
                          <a:solidFill>
                            <a:srgbClr val="064276"/>
                          </a:solidFill>
                        </a:rPr>
                        <a:t>Drug treatment court</a:t>
                      </a:r>
                      <a:endParaRPr lang="en-US" altLang="en-US" sz="1400" b="1">
                        <a:solidFill>
                          <a:srgbClr val="064276"/>
                        </a:solidFill>
                        <a:latin typeface="Myriad Pro"/>
                      </a:endParaRPr>
                    </a:p>
                  </a:txBody>
                  <a:tcPr marT="45710" marB="4571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400" b="1">
                          <a:solidFill>
                            <a:srgbClr val="064276"/>
                          </a:solidFill>
                        </a:rPr>
                        <a:t>Patient advocate</a:t>
                      </a:r>
                      <a:endParaRPr lang="en-US" altLang="en-US" sz="1400" b="1">
                        <a:solidFill>
                          <a:srgbClr val="064276"/>
                        </a:solidFill>
                        <a:latin typeface="Myriad Pro"/>
                      </a:endParaRPr>
                    </a:p>
                  </a:txBody>
                  <a:tcPr marT="45710" marB="4571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400" b="1">
                          <a:solidFill>
                            <a:srgbClr val="064276"/>
                          </a:solidFill>
                        </a:rPr>
                        <a:t>Substance use prevention</a:t>
                      </a:r>
                      <a:endParaRPr lang="en-US" altLang="en-US" sz="1400" b="1">
                        <a:solidFill>
                          <a:srgbClr val="064276"/>
                        </a:solidFill>
                        <a:latin typeface="Myriad Pro"/>
                      </a:endParaRPr>
                    </a:p>
                  </a:txBody>
                  <a:tcPr marT="45710" marB="4571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400" b="1">
                          <a:solidFill>
                            <a:srgbClr val="064276"/>
                          </a:solidFill>
                        </a:rPr>
                        <a:t>Child protective services</a:t>
                      </a:r>
                      <a:endParaRPr lang="en-US" altLang="en-US" sz="1400" b="1">
                        <a:solidFill>
                          <a:srgbClr val="064276"/>
                        </a:solidFill>
                        <a:latin typeface="Myriad Pro"/>
                      </a:endParaRPr>
                    </a:p>
                  </a:txBody>
                  <a:tcPr marT="45710" marB="45710" anchor="ctr"/>
                </a:tc>
                <a:extLst>
                  <a:ext uri="{0D108BD9-81ED-4DB2-BD59-A6C34878D82A}">
                    <a16:rowId xmlns:a16="http://schemas.microsoft.com/office/drawing/2014/main" val="10003"/>
                  </a:ext>
                </a:extLst>
              </a:tr>
            </a:tbl>
          </a:graphicData>
        </a:graphic>
      </p:graphicFrame>
      <p:sp>
        <p:nvSpPr>
          <p:cNvPr id="3" name="Rectangle 2">
            <a:extLst>
              <a:ext uri="{FF2B5EF4-FFF2-40B4-BE49-F238E27FC236}">
                <a16:creationId xmlns:a16="http://schemas.microsoft.com/office/drawing/2014/main" id="{526EE3F3-8252-D137-858A-203922BDD714}"/>
              </a:ext>
            </a:extLst>
          </p:cNvPr>
          <p:cNvSpPr/>
          <p:nvPr/>
        </p:nvSpPr>
        <p:spPr>
          <a:xfrm>
            <a:off x="0" y="6311900"/>
            <a:ext cx="12192000" cy="5461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Graphic 6" descr="Checkmark with solid fill">
            <a:extLst>
              <a:ext uri="{FF2B5EF4-FFF2-40B4-BE49-F238E27FC236}">
                <a16:creationId xmlns:a16="http://schemas.microsoft.com/office/drawing/2014/main" id="{9765BCB6-6825-86F9-86D8-D7A6F9670E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99935" y="3429000"/>
            <a:ext cx="550146" cy="550146"/>
          </a:xfrm>
          <a:prstGeom prst="rect">
            <a:avLst/>
          </a:prstGeom>
        </p:spPr>
      </p:pic>
      <p:pic>
        <p:nvPicPr>
          <p:cNvPr id="8" name="Graphic 7" descr="Checkmark with solid fill">
            <a:extLst>
              <a:ext uri="{FF2B5EF4-FFF2-40B4-BE49-F238E27FC236}">
                <a16:creationId xmlns:a16="http://schemas.microsoft.com/office/drawing/2014/main" id="{E8921180-F83A-810D-A4BD-30C0629062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53803" y="1434434"/>
            <a:ext cx="550146" cy="550146"/>
          </a:xfrm>
          <a:prstGeom prst="rect">
            <a:avLst/>
          </a:prstGeom>
        </p:spPr>
      </p:pic>
      <p:pic>
        <p:nvPicPr>
          <p:cNvPr id="9" name="Graphic 8" descr="Checkmark with solid fill">
            <a:extLst>
              <a:ext uri="{FF2B5EF4-FFF2-40B4-BE49-F238E27FC236}">
                <a16:creationId xmlns:a16="http://schemas.microsoft.com/office/drawing/2014/main" id="{BE430508-8711-67BF-47A6-CA25CC905E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39917" y="2464669"/>
            <a:ext cx="550146" cy="550146"/>
          </a:xfrm>
          <a:prstGeom prst="rect">
            <a:avLst/>
          </a:prstGeom>
        </p:spPr>
      </p:pic>
      <p:pic>
        <p:nvPicPr>
          <p:cNvPr id="10" name="Graphic 9" descr="Checkmark with solid fill">
            <a:extLst>
              <a:ext uri="{FF2B5EF4-FFF2-40B4-BE49-F238E27FC236}">
                <a16:creationId xmlns:a16="http://schemas.microsoft.com/office/drawing/2014/main" id="{3FD1D355-E76E-1CAB-B036-D282B3648D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53803" y="2345889"/>
            <a:ext cx="550146" cy="550146"/>
          </a:xfrm>
          <a:prstGeom prst="rect">
            <a:avLst/>
          </a:prstGeom>
        </p:spPr>
      </p:pic>
      <p:pic>
        <p:nvPicPr>
          <p:cNvPr id="11" name="Graphic 10" descr="Checkmark with solid fill">
            <a:extLst>
              <a:ext uri="{FF2B5EF4-FFF2-40B4-BE49-F238E27FC236}">
                <a16:creationId xmlns:a16="http://schemas.microsoft.com/office/drawing/2014/main" id="{96906683-5959-A187-38EC-B9AFDEA32A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32893" y="1501828"/>
            <a:ext cx="550146" cy="550146"/>
          </a:xfrm>
          <a:prstGeom prst="rect">
            <a:avLst/>
          </a:prstGeom>
        </p:spPr>
      </p:pic>
      <p:pic>
        <p:nvPicPr>
          <p:cNvPr id="12" name="Graphic 11" descr="Checkmark with solid fill">
            <a:extLst>
              <a:ext uri="{FF2B5EF4-FFF2-40B4-BE49-F238E27FC236}">
                <a16:creationId xmlns:a16="http://schemas.microsoft.com/office/drawing/2014/main" id="{2B03CA55-E12E-7250-72C6-0F2F290C4A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39917" y="3435391"/>
            <a:ext cx="550146" cy="550146"/>
          </a:xfrm>
          <a:prstGeom prst="rect">
            <a:avLst/>
          </a:prstGeom>
        </p:spPr>
      </p:pic>
      <p:pic>
        <p:nvPicPr>
          <p:cNvPr id="13" name="Graphic 12" descr="Checkmark with solid fill">
            <a:extLst>
              <a:ext uri="{FF2B5EF4-FFF2-40B4-BE49-F238E27FC236}">
                <a16:creationId xmlns:a16="http://schemas.microsoft.com/office/drawing/2014/main" id="{323505D1-C36D-812A-634B-8A411B5C89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4142" y="4487863"/>
            <a:ext cx="550146" cy="550146"/>
          </a:xfrm>
          <a:prstGeom prst="rect">
            <a:avLst/>
          </a:prstGeom>
        </p:spPr>
      </p:pic>
      <p:pic>
        <p:nvPicPr>
          <p:cNvPr id="14" name="Graphic 13" descr="Checkmark with solid fill">
            <a:extLst>
              <a:ext uri="{FF2B5EF4-FFF2-40B4-BE49-F238E27FC236}">
                <a16:creationId xmlns:a16="http://schemas.microsoft.com/office/drawing/2014/main" id="{7AB2C5CA-850F-3220-7C2E-2EADD3C7D638}"/>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5720862" y="4485478"/>
            <a:ext cx="550146" cy="550146"/>
          </a:xfrm>
          <a:prstGeom prst="rect">
            <a:avLst/>
          </a:prstGeom>
        </p:spPr>
      </p:pic>
      <p:pic>
        <p:nvPicPr>
          <p:cNvPr id="15" name="Graphic 14" descr="Checkmark with solid fill">
            <a:extLst>
              <a:ext uri="{FF2B5EF4-FFF2-40B4-BE49-F238E27FC236}">
                <a16:creationId xmlns:a16="http://schemas.microsoft.com/office/drawing/2014/main" id="{238CCF76-AA02-C920-4622-7EED455E03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15077" y="4485478"/>
            <a:ext cx="550146" cy="550146"/>
          </a:xfrm>
          <a:prstGeom prst="rect">
            <a:avLst/>
          </a:prstGeom>
        </p:spPr>
      </p:pic>
      <p:pic>
        <p:nvPicPr>
          <p:cNvPr id="16" name="Graphic 15" descr="Checkmark with solid fill">
            <a:extLst>
              <a:ext uri="{FF2B5EF4-FFF2-40B4-BE49-F238E27FC236}">
                <a16:creationId xmlns:a16="http://schemas.microsoft.com/office/drawing/2014/main" id="{2B29EF02-BCFF-7A7F-F713-0C6BDEAB1D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5626" y="3435391"/>
            <a:ext cx="550146" cy="550146"/>
          </a:xfrm>
          <a:prstGeom prst="rect">
            <a:avLst/>
          </a:prstGeom>
        </p:spPr>
      </p:pic>
      <p:pic>
        <p:nvPicPr>
          <p:cNvPr id="17" name="Graphic 16" descr="Checkmark with solid fill">
            <a:extLst>
              <a:ext uri="{FF2B5EF4-FFF2-40B4-BE49-F238E27FC236}">
                <a16:creationId xmlns:a16="http://schemas.microsoft.com/office/drawing/2014/main" id="{E5CB9585-5413-80F0-570E-2AEA6FCA5EAE}"/>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8501328" y="3435391"/>
            <a:ext cx="550146" cy="550146"/>
          </a:xfrm>
          <a:prstGeom prst="rect">
            <a:avLst/>
          </a:prstGeom>
        </p:spPr>
      </p:pic>
      <p:pic>
        <p:nvPicPr>
          <p:cNvPr id="6" name="Graphic 5" descr="Checkmark with solid fill">
            <a:extLst>
              <a:ext uri="{FF2B5EF4-FFF2-40B4-BE49-F238E27FC236}">
                <a16:creationId xmlns:a16="http://schemas.microsoft.com/office/drawing/2014/main" id="{0DB260D1-A076-2A81-0A84-A636E6B1F1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59800" y="1409182"/>
            <a:ext cx="550146" cy="550146"/>
          </a:xfrm>
          <a:prstGeom prst="rect">
            <a:avLst/>
          </a:prstGeom>
        </p:spPr>
      </p:pic>
      <p:pic>
        <p:nvPicPr>
          <p:cNvPr id="18" name="Graphic 17" descr="Checkmark with solid fill">
            <a:extLst>
              <a:ext uri="{FF2B5EF4-FFF2-40B4-BE49-F238E27FC236}">
                <a16:creationId xmlns:a16="http://schemas.microsoft.com/office/drawing/2014/main" id="{2E06C162-6231-25A9-4835-41C40B19AD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99935" y="1496529"/>
            <a:ext cx="550146" cy="550146"/>
          </a:xfrm>
          <a:prstGeom prst="rect">
            <a:avLst/>
          </a:prstGeom>
        </p:spPr>
      </p:pic>
      <p:pic>
        <p:nvPicPr>
          <p:cNvPr id="19" name="Graphic 18" descr="Checkmark with solid fill">
            <a:extLst>
              <a:ext uri="{FF2B5EF4-FFF2-40B4-BE49-F238E27FC236}">
                <a16:creationId xmlns:a16="http://schemas.microsoft.com/office/drawing/2014/main" id="{066C4192-073D-5B6D-B79F-9961D473E38A}"/>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9937823" y="1434434"/>
            <a:ext cx="550146" cy="550146"/>
          </a:xfrm>
          <a:prstGeom prst="rect">
            <a:avLst/>
          </a:prstGeom>
        </p:spPr>
      </p:pic>
      <p:pic>
        <p:nvPicPr>
          <p:cNvPr id="20" name="Graphic 19" descr="Checkmark with solid fill">
            <a:extLst>
              <a:ext uri="{FF2B5EF4-FFF2-40B4-BE49-F238E27FC236}">
                <a16:creationId xmlns:a16="http://schemas.microsoft.com/office/drawing/2014/main" id="{7B5CE6E3-2055-0743-FCF6-9A468B71DC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10600" y="2310287"/>
            <a:ext cx="550146" cy="550146"/>
          </a:xfrm>
          <a:prstGeom prst="rect">
            <a:avLst/>
          </a:prstGeom>
        </p:spPr>
      </p:pic>
      <p:pic>
        <p:nvPicPr>
          <p:cNvPr id="21" name="Graphic 20" descr="Checkmark with solid fill">
            <a:extLst>
              <a:ext uri="{FF2B5EF4-FFF2-40B4-BE49-F238E27FC236}">
                <a16:creationId xmlns:a16="http://schemas.microsoft.com/office/drawing/2014/main" id="{99F0052A-D560-87AE-598F-2C34744EDF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4142" y="3323021"/>
            <a:ext cx="550146" cy="550146"/>
          </a:xfrm>
          <a:prstGeom prst="rect">
            <a:avLst/>
          </a:prstGeom>
        </p:spPr>
      </p:pic>
      <p:pic>
        <p:nvPicPr>
          <p:cNvPr id="22" name="Graphic 21" descr="Checkmark with solid fill">
            <a:extLst>
              <a:ext uri="{FF2B5EF4-FFF2-40B4-BE49-F238E27FC236}">
                <a16:creationId xmlns:a16="http://schemas.microsoft.com/office/drawing/2014/main" id="{3D082531-BE3E-C583-634A-6AAC61499C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67689" y="2361586"/>
            <a:ext cx="550146" cy="550146"/>
          </a:xfrm>
          <a:prstGeom prst="rect">
            <a:avLst/>
          </a:prstGeom>
        </p:spPr>
      </p:pic>
      <p:pic>
        <p:nvPicPr>
          <p:cNvPr id="23" name="Graphic 22" descr="Checkmark with solid fill">
            <a:extLst>
              <a:ext uri="{FF2B5EF4-FFF2-40B4-BE49-F238E27FC236}">
                <a16:creationId xmlns:a16="http://schemas.microsoft.com/office/drawing/2014/main" id="{35D303E9-E25D-649B-459D-C96AB33713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74814" y="4485478"/>
            <a:ext cx="550146" cy="550146"/>
          </a:xfrm>
          <a:prstGeom prst="rect">
            <a:avLst/>
          </a:prstGeom>
        </p:spPr>
      </p:pic>
      <p:pic>
        <p:nvPicPr>
          <p:cNvPr id="24" name="Graphic 23" descr="Checkmark with solid fill">
            <a:extLst>
              <a:ext uri="{FF2B5EF4-FFF2-40B4-BE49-F238E27FC236}">
                <a16:creationId xmlns:a16="http://schemas.microsoft.com/office/drawing/2014/main" id="{94838B45-05C2-3D9F-30F0-D651CD2A0D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14377" y="2426587"/>
            <a:ext cx="550146" cy="550146"/>
          </a:xfrm>
          <a:prstGeom prst="rect">
            <a:avLst/>
          </a:prstGeom>
        </p:spPr>
      </p:pic>
      <p:pic>
        <p:nvPicPr>
          <p:cNvPr id="25" name="Graphic 24" descr="Checkmark with solid fill">
            <a:extLst>
              <a:ext uri="{FF2B5EF4-FFF2-40B4-BE49-F238E27FC236}">
                <a16:creationId xmlns:a16="http://schemas.microsoft.com/office/drawing/2014/main" id="{868582BF-EA72-2BA1-37D5-8E69037C47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00626" y="4485478"/>
            <a:ext cx="550146" cy="550146"/>
          </a:xfrm>
          <a:prstGeom prst="rect">
            <a:avLst/>
          </a:prstGeom>
        </p:spPr>
      </p:pic>
    </p:spTree>
    <p:extLst>
      <p:ext uri="{BB962C8B-B14F-4D97-AF65-F5344CB8AC3E}">
        <p14:creationId xmlns:p14="http://schemas.microsoft.com/office/powerpoint/2010/main" val="98276275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9F0A7-A7BE-E7DB-35C3-6B911227A069}"/>
              </a:ext>
            </a:extLst>
          </p:cNvPr>
          <p:cNvSpPr>
            <a:spLocks noGrp="1"/>
          </p:cNvSpPr>
          <p:nvPr>
            <p:ph type="title"/>
          </p:nvPr>
        </p:nvSpPr>
        <p:spPr/>
        <p:txBody>
          <a:bodyPr/>
          <a:lstStyle/>
          <a:p>
            <a:r>
              <a:rPr lang="en-US"/>
              <a:t>Case Reviews to Date</a:t>
            </a:r>
          </a:p>
        </p:txBody>
      </p:sp>
      <p:graphicFrame>
        <p:nvGraphicFramePr>
          <p:cNvPr id="7" name="Content Placeholder 6">
            <a:extLst>
              <a:ext uri="{FF2B5EF4-FFF2-40B4-BE49-F238E27FC236}">
                <a16:creationId xmlns:a16="http://schemas.microsoft.com/office/drawing/2014/main" id="{1447D975-12FC-E582-CFBF-85F3A36FEB84}"/>
              </a:ext>
            </a:extLst>
          </p:cNvPr>
          <p:cNvGraphicFramePr>
            <a:graphicFrameLocks noGrp="1"/>
          </p:cNvGraphicFramePr>
          <p:nvPr>
            <p:ph idx="1"/>
          </p:nvPr>
        </p:nvGraphicFramePr>
        <p:xfrm>
          <a:off x="635000" y="1328738"/>
          <a:ext cx="10922000" cy="4654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4BEC85FE-C389-04C0-14AF-372F1861DB31}"/>
              </a:ext>
            </a:extLst>
          </p:cNvPr>
          <p:cNvSpPr/>
          <p:nvPr/>
        </p:nvSpPr>
        <p:spPr>
          <a:xfrm>
            <a:off x="0" y="6311900"/>
            <a:ext cx="12192000" cy="5461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2298504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351D7-A8A0-4BA0-DF84-41ECF1473B42}"/>
              </a:ext>
            </a:extLst>
          </p:cNvPr>
          <p:cNvSpPr>
            <a:spLocks noGrp="1"/>
          </p:cNvSpPr>
          <p:nvPr>
            <p:ph type="title"/>
          </p:nvPr>
        </p:nvSpPr>
        <p:spPr/>
        <p:txBody>
          <a:bodyPr/>
          <a:lstStyle/>
          <a:p>
            <a:r>
              <a:rPr lang="en-US"/>
              <a:t>LADPC Prioritized Recommendations</a:t>
            </a:r>
          </a:p>
        </p:txBody>
      </p:sp>
      <p:sp>
        <p:nvSpPr>
          <p:cNvPr id="3" name="Content Placeholder 2">
            <a:extLst>
              <a:ext uri="{FF2B5EF4-FFF2-40B4-BE49-F238E27FC236}">
                <a16:creationId xmlns:a16="http://schemas.microsoft.com/office/drawing/2014/main" id="{F809E9DB-A3E4-8085-F5F4-AF0256C7A6B2}"/>
              </a:ext>
            </a:extLst>
          </p:cNvPr>
          <p:cNvSpPr>
            <a:spLocks noGrp="1"/>
          </p:cNvSpPr>
          <p:nvPr>
            <p:ph idx="1"/>
          </p:nvPr>
        </p:nvSpPr>
        <p:spPr/>
        <p:txBody>
          <a:bodyPr>
            <a:normAutofit lnSpcReduction="10000"/>
          </a:bodyPr>
          <a:lstStyle/>
          <a:p>
            <a:pPr lvl="0"/>
            <a:r>
              <a:rPr lang="en-US" dirty="0"/>
              <a:t>Offer more awareness/education trainings to community members and decision-makers to address stigma, misconceptions, and knowledge gaps related to substance use</a:t>
            </a:r>
          </a:p>
          <a:p>
            <a:pPr lvl="0"/>
            <a:r>
              <a:rPr lang="en-US" dirty="0"/>
              <a:t>Pivot county distribution of naloxone from 8 mg doses back to 4 mg naloxone based on feedback from public safety, first responders, and people who have been revived</a:t>
            </a:r>
          </a:p>
          <a:p>
            <a:pPr lvl="0"/>
            <a:r>
              <a:rPr lang="en-US" dirty="0"/>
              <a:t>Update Yamhill County Overdose Emergency Response plan to ensure a coordinated community response</a:t>
            </a:r>
          </a:p>
          <a:p>
            <a:pPr lvl="0"/>
            <a:r>
              <a:rPr lang="en-US" dirty="0"/>
              <a:t>Explore drug checking/testing and partner notification systems</a:t>
            </a:r>
          </a:p>
          <a:p>
            <a:r>
              <a:rPr lang="en-US" dirty="0"/>
              <a:t>Improve surveillance of overdoses and increase use of tools like ODMAP</a:t>
            </a:r>
          </a:p>
        </p:txBody>
      </p:sp>
      <p:sp>
        <p:nvSpPr>
          <p:cNvPr id="4" name="Rectangle 3">
            <a:extLst>
              <a:ext uri="{FF2B5EF4-FFF2-40B4-BE49-F238E27FC236}">
                <a16:creationId xmlns:a16="http://schemas.microsoft.com/office/drawing/2014/main" id="{F43CFF7E-CAAC-66CF-CC7F-EF592E45ABBC}"/>
              </a:ext>
            </a:extLst>
          </p:cNvPr>
          <p:cNvSpPr/>
          <p:nvPr/>
        </p:nvSpPr>
        <p:spPr>
          <a:xfrm>
            <a:off x="0" y="6311900"/>
            <a:ext cx="12192000" cy="5461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48808102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C0180-598B-FEC4-5207-AAF96AABBFAF}"/>
              </a:ext>
            </a:extLst>
          </p:cNvPr>
          <p:cNvSpPr>
            <a:spLocks noGrp="1"/>
          </p:cNvSpPr>
          <p:nvPr>
            <p:ph type="title"/>
          </p:nvPr>
        </p:nvSpPr>
        <p:spPr/>
        <p:txBody>
          <a:bodyPr/>
          <a:lstStyle/>
          <a:p>
            <a:r>
              <a:rPr lang="en-US"/>
              <a:t>Recommendations Started or Completed</a:t>
            </a:r>
          </a:p>
        </p:txBody>
      </p:sp>
      <p:sp>
        <p:nvSpPr>
          <p:cNvPr id="3" name="Content Placeholder 2">
            <a:extLst>
              <a:ext uri="{FF2B5EF4-FFF2-40B4-BE49-F238E27FC236}">
                <a16:creationId xmlns:a16="http://schemas.microsoft.com/office/drawing/2014/main" id="{7D33AE65-1BBF-EBA2-B030-6937F564A7AA}"/>
              </a:ext>
            </a:extLst>
          </p:cNvPr>
          <p:cNvSpPr>
            <a:spLocks noGrp="1"/>
          </p:cNvSpPr>
          <p:nvPr>
            <p:ph idx="1"/>
          </p:nvPr>
        </p:nvSpPr>
        <p:spPr/>
        <p:txBody>
          <a:bodyPr>
            <a:normAutofit/>
          </a:bodyPr>
          <a:lstStyle/>
          <a:p>
            <a:r>
              <a:rPr lang="en-US" dirty="0"/>
              <a:t>Adding Narcan to release kits as individuals leave prison and hygiene kits for officers</a:t>
            </a:r>
          </a:p>
          <a:p>
            <a:pPr lvl="0"/>
            <a:r>
              <a:rPr lang="en-US" dirty="0"/>
              <a:t>Pivoted county distribution of naloxone from 8 mg doses back to 4 mg naloxone based on feedback from public safety, first responders, and people who have been revived</a:t>
            </a:r>
          </a:p>
          <a:p>
            <a:pPr lvl="0"/>
            <a:r>
              <a:rPr lang="en-US" dirty="0"/>
              <a:t>Updating Yamhill County Overdose Emergency Response plan to ensure a coordinated community response </a:t>
            </a:r>
          </a:p>
          <a:p>
            <a:r>
              <a:rPr lang="en-US" dirty="0"/>
              <a:t>Offering more awareness/education trainings to community members and decision-makers to address stigma, misconceptions, and knowledge gaps related to substance use</a:t>
            </a:r>
          </a:p>
          <a:p>
            <a:pPr marL="0" lvl="0" indent="0">
              <a:buNone/>
            </a:pPr>
            <a:endParaRPr lang="en-US" dirty="0"/>
          </a:p>
          <a:p>
            <a:endParaRPr lang="en-US" dirty="0"/>
          </a:p>
          <a:p>
            <a:endParaRPr lang="en-US" dirty="0"/>
          </a:p>
        </p:txBody>
      </p:sp>
      <p:sp>
        <p:nvSpPr>
          <p:cNvPr id="4" name="Rectangle 3">
            <a:extLst>
              <a:ext uri="{FF2B5EF4-FFF2-40B4-BE49-F238E27FC236}">
                <a16:creationId xmlns:a16="http://schemas.microsoft.com/office/drawing/2014/main" id="{552EB505-D23C-DB55-457F-6ECD198540EB}"/>
              </a:ext>
            </a:extLst>
          </p:cNvPr>
          <p:cNvSpPr/>
          <p:nvPr/>
        </p:nvSpPr>
        <p:spPr>
          <a:xfrm>
            <a:off x="0" y="6311900"/>
            <a:ext cx="12192000" cy="5461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372020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791364">
            <a:off x="6492322" y="3429000"/>
            <a:ext cx="6976580" cy="0"/>
          </a:xfrm>
          <a:prstGeom prst="line">
            <a:avLst/>
          </a:prstGeom>
          <a:ln w="9525" cap="rnd">
            <a:solidFill>
              <a:srgbClr val="FFFFFF"/>
            </a:solidFill>
            <a:prstDash val="solid"/>
            <a:headEnd type="none" w="sm" len="sm"/>
            <a:tailEnd type="none" w="sm" len="sm"/>
          </a:ln>
        </p:spPr>
        <p:txBody>
          <a:bodyPr/>
          <a:lstStyle/>
          <a:p>
            <a:endParaRPr lang="en-US"/>
          </a:p>
        </p:txBody>
      </p:sp>
      <p:sp>
        <p:nvSpPr>
          <p:cNvPr id="3" name="AutoShape 3"/>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4" name="Group 4"/>
          <p:cNvGrpSpPr/>
          <p:nvPr/>
        </p:nvGrpSpPr>
        <p:grpSpPr>
          <a:xfrm>
            <a:off x="10898730" y="-8466"/>
            <a:ext cx="1290094" cy="6866467"/>
            <a:chOff x="0" y="0"/>
            <a:chExt cx="2580188" cy="13732934"/>
          </a:xfrm>
        </p:grpSpPr>
        <p:sp>
          <p:nvSpPr>
            <p:cNvPr id="5" name="Freeform 5"/>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6" name="Group 6"/>
          <p:cNvGrpSpPr/>
          <p:nvPr/>
        </p:nvGrpSpPr>
        <p:grpSpPr>
          <a:xfrm>
            <a:off x="10939000" y="-8466"/>
            <a:ext cx="1249825" cy="6866467"/>
            <a:chOff x="0" y="0"/>
            <a:chExt cx="2499650" cy="13732934"/>
          </a:xfrm>
        </p:grpSpPr>
        <p:sp>
          <p:nvSpPr>
            <p:cNvPr id="7" name="Freeform 7"/>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8" name="Group 8"/>
          <p:cNvGrpSpPr/>
          <p:nvPr/>
        </p:nvGrpSpPr>
        <p:grpSpPr>
          <a:xfrm>
            <a:off x="10371666" y="3589867"/>
            <a:ext cx="1817159" cy="3268133"/>
            <a:chOff x="0" y="0"/>
            <a:chExt cx="3634318" cy="6536266"/>
          </a:xfrm>
        </p:grpSpPr>
        <p:sp>
          <p:nvSpPr>
            <p:cNvPr id="9" name="Freeform 9"/>
            <p:cNvSpPr/>
            <p:nvPr/>
          </p:nvSpPr>
          <p:spPr>
            <a:xfrm>
              <a:off x="0" y="0"/>
              <a:ext cx="3634359" cy="6536309"/>
            </a:xfrm>
            <a:custGeom>
              <a:avLst/>
              <a:gdLst/>
              <a:ahLst/>
              <a:cxnLst/>
              <a:rect l="l" t="t" r="r" b="b"/>
              <a:pathLst>
                <a:path w="3634359" h="6536309">
                  <a:moveTo>
                    <a:pt x="0" y="6536309"/>
                  </a:moveTo>
                  <a:lnTo>
                    <a:pt x="3634359" y="0"/>
                  </a:lnTo>
                  <a:lnTo>
                    <a:pt x="3634359" y="6536309"/>
                  </a:lnTo>
                  <a:close/>
                </a:path>
              </a:pathLst>
            </a:custGeom>
            <a:solidFill>
              <a:srgbClr val="00AEEF">
                <a:alpha val="63922"/>
              </a:srgbClr>
            </a:solidFill>
          </p:spPr>
          <p:txBody>
            <a:bodyPr/>
            <a:lstStyle/>
            <a:p>
              <a:endParaRPr lang="en-US"/>
            </a:p>
          </p:txBody>
        </p:sp>
      </p:grpSp>
      <p:grpSp>
        <p:nvGrpSpPr>
          <p:cNvPr id="10" name="Group 10"/>
          <p:cNvGrpSpPr/>
          <p:nvPr/>
        </p:nvGrpSpPr>
        <p:grpSpPr>
          <a:xfrm>
            <a:off x="0" y="4013200"/>
            <a:ext cx="448733" cy="2844800"/>
            <a:chOff x="0" y="0"/>
            <a:chExt cx="897466" cy="5689600"/>
          </a:xfrm>
        </p:grpSpPr>
        <p:sp>
          <p:nvSpPr>
            <p:cNvPr id="11" name="Freeform 11"/>
            <p:cNvSpPr/>
            <p:nvPr/>
          </p:nvSpPr>
          <p:spPr>
            <a:xfrm>
              <a:off x="0" y="0"/>
              <a:ext cx="897509" cy="5689600"/>
            </a:xfrm>
            <a:custGeom>
              <a:avLst/>
              <a:gdLst/>
              <a:ahLst/>
              <a:cxnLst/>
              <a:rect l="l" t="t" r="r" b="b"/>
              <a:pathLst>
                <a:path w="897509" h="5689600">
                  <a:moveTo>
                    <a:pt x="0" y="5689600"/>
                  </a:moveTo>
                  <a:lnTo>
                    <a:pt x="0" y="0"/>
                  </a:lnTo>
                  <a:lnTo>
                    <a:pt x="897509" y="5689600"/>
                  </a:lnTo>
                  <a:close/>
                </a:path>
              </a:pathLst>
            </a:custGeom>
            <a:solidFill>
              <a:srgbClr val="00AEEF">
                <a:alpha val="72157"/>
              </a:srgbClr>
            </a:solidFill>
          </p:spPr>
          <p:txBody>
            <a:bodyPr/>
            <a:lstStyle/>
            <a:p>
              <a:endParaRPr lang="en-US"/>
            </a:p>
          </p:txBody>
        </p:sp>
      </p:grpSp>
      <p:sp>
        <p:nvSpPr>
          <p:cNvPr id="12" name="AutoShape 12"/>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13" name="Group 13"/>
          <p:cNvGrpSpPr/>
          <p:nvPr/>
        </p:nvGrpSpPr>
        <p:grpSpPr>
          <a:xfrm>
            <a:off x="10898730" y="-8466"/>
            <a:ext cx="1290094" cy="6866467"/>
            <a:chOff x="0" y="0"/>
            <a:chExt cx="2580188" cy="13732934"/>
          </a:xfrm>
        </p:grpSpPr>
        <p:sp>
          <p:nvSpPr>
            <p:cNvPr id="14" name="Freeform 14"/>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15" name="Group 15"/>
          <p:cNvGrpSpPr/>
          <p:nvPr/>
        </p:nvGrpSpPr>
        <p:grpSpPr>
          <a:xfrm>
            <a:off x="10943763" y="-8466"/>
            <a:ext cx="1249825" cy="6866467"/>
            <a:chOff x="0" y="0"/>
            <a:chExt cx="2499650" cy="13732934"/>
          </a:xfrm>
        </p:grpSpPr>
        <p:sp>
          <p:nvSpPr>
            <p:cNvPr id="16" name="Freeform 16"/>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17" name="Group 17"/>
          <p:cNvGrpSpPr/>
          <p:nvPr/>
        </p:nvGrpSpPr>
        <p:grpSpPr>
          <a:xfrm rot="-10800000">
            <a:off x="0" y="0"/>
            <a:ext cx="842596" cy="5666154"/>
            <a:chOff x="0" y="0"/>
            <a:chExt cx="1685192" cy="11332308"/>
          </a:xfrm>
        </p:grpSpPr>
        <p:sp>
          <p:nvSpPr>
            <p:cNvPr id="18" name="Freeform 18"/>
            <p:cNvSpPr/>
            <p:nvPr/>
          </p:nvSpPr>
          <p:spPr>
            <a:xfrm>
              <a:off x="0" y="0"/>
              <a:ext cx="1685163" cy="11332337"/>
            </a:xfrm>
            <a:custGeom>
              <a:avLst/>
              <a:gdLst/>
              <a:ahLst/>
              <a:cxnLst/>
              <a:rect l="l" t="t" r="r" b="b"/>
              <a:pathLst>
                <a:path w="1685163" h="11332337">
                  <a:moveTo>
                    <a:pt x="0" y="11332337"/>
                  </a:moveTo>
                  <a:lnTo>
                    <a:pt x="1685163" y="0"/>
                  </a:lnTo>
                  <a:lnTo>
                    <a:pt x="1685163" y="11332337"/>
                  </a:lnTo>
                  <a:close/>
                </a:path>
              </a:pathLst>
            </a:custGeom>
            <a:solidFill>
              <a:srgbClr val="00AEEF">
                <a:alpha val="72157"/>
              </a:srgbClr>
            </a:solidFill>
          </p:spPr>
          <p:txBody>
            <a:bodyPr/>
            <a:lstStyle/>
            <a:p>
              <a:endParaRPr lang="en-US"/>
            </a:p>
          </p:txBody>
        </p:sp>
      </p:grpSp>
      <p:sp>
        <p:nvSpPr>
          <p:cNvPr id="19" name="Freeform 19"/>
          <p:cNvSpPr/>
          <p:nvPr/>
        </p:nvSpPr>
        <p:spPr>
          <a:xfrm>
            <a:off x="829806" y="1050801"/>
            <a:ext cx="4901537" cy="5291807"/>
          </a:xfrm>
          <a:custGeom>
            <a:avLst/>
            <a:gdLst/>
            <a:ahLst/>
            <a:cxnLst/>
            <a:rect l="l" t="t" r="r" b="b"/>
            <a:pathLst>
              <a:path w="7352305" h="7937711">
                <a:moveTo>
                  <a:pt x="0" y="0"/>
                </a:moveTo>
                <a:lnTo>
                  <a:pt x="7352305" y="0"/>
                </a:lnTo>
                <a:lnTo>
                  <a:pt x="7352305" y="7937711"/>
                </a:lnTo>
                <a:lnTo>
                  <a:pt x="0" y="7937711"/>
                </a:lnTo>
                <a:lnTo>
                  <a:pt x="0" y="0"/>
                </a:lnTo>
                <a:close/>
              </a:path>
            </a:pathLst>
          </a:custGeom>
          <a:blipFill>
            <a:blip r:embed="rId3"/>
            <a:stretch>
              <a:fillRect/>
            </a:stretch>
          </a:blipFill>
        </p:spPr>
        <p:txBody>
          <a:bodyPr/>
          <a:lstStyle/>
          <a:p>
            <a:endParaRPr lang="en-US"/>
          </a:p>
        </p:txBody>
      </p:sp>
      <p:sp>
        <p:nvSpPr>
          <p:cNvPr id="20" name="Freeform 20"/>
          <p:cNvSpPr/>
          <p:nvPr/>
        </p:nvSpPr>
        <p:spPr>
          <a:xfrm>
            <a:off x="6125043" y="3961287"/>
            <a:ext cx="3288669" cy="2451432"/>
          </a:xfrm>
          <a:custGeom>
            <a:avLst/>
            <a:gdLst/>
            <a:ahLst/>
            <a:cxnLst/>
            <a:rect l="l" t="t" r="r" b="b"/>
            <a:pathLst>
              <a:path w="4933004" h="3677148">
                <a:moveTo>
                  <a:pt x="0" y="0"/>
                </a:moveTo>
                <a:lnTo>
                  <a:pt x="4933004" y="0"/>
                </a:lnTo>
                <a:lnTo>
                  <a:pt x="4933004" y="3677148"/>
                </a:lnTo>
                <a:lnTo>
                  <a:pt x="0" y="3677148"/>
                </a:lnTo>
                <a:lnTo>
                  <a:pt x="0" y="0"/>
                </a:lnTo>
                <a:close/>
              </a:path>
            </a:pathLst>
          </a:custGeom>
          <a:blipFill>
            <a:blip r:embed="rId4"/>
            <a:stretch>
              <a:fillRect/>
            </a:stretch>
          </a:blipFill>
        </p:spPr>
        <p:txBody>
          <a:bodyPr/>
          <a:lstStyle/>
          <a:p>
            <a:endParaRPr lang="en-US"/>
          </a:p>
        </p:txBody>
      </p:sp>
      <p:sp>
        <p:nvSpPr>
          <p:cNvPr id="21" name="Freeform 21"/>
          <p:cNvSpPr/>
          <p:nvPr/>
        </p:nvSpPr>
        <p:spPr>
          <a:xfrm rot="735809">
            <a:off x="8602488" y="3907132"/>
            <a:ext cx="1143292" cy="454459"/>
          </a:xfrm>
          <a:custGeom>
            <a:avLst/>
            <a:gdLst/>
            <a:ahLst/>
            <a:cxnLst/>
            <a:rect l="l" t="t" r="r" b="b"/>
            <a:pathLst>
              <a:path w="1714938" h="681688">
                <a:moveTo>
                  <a:pt x="0" y="0"/>
                </a:moveTo>
                <a:lnTo>
                  <a:pt x="1714938" y="0"/>
                </a:lnTo>
                <a:lnTo>
                  <a:pt x="1714938" y="681688"/>
                </a:lnTo>
                <a:lnTo>
                  <a:pt x="0" y="68168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2" name="Freeform 22"/>
          <p:cNvSpPr/>
          <p:nvPr/>
        </p:nvSpPr>
        <p:spPr>
          <a:xfrm rot="-5565015">
            <a:off x="8497162" y="4873273"/>
            <a:ext cx="1026159" cy="1174431"/>
          </a:xfrm>
          <a:custGeom>
            <a:avLst/>
            <a:gdLst/>
            <a:ahLst/>
            <a:cxnLst/>
            <a:rect l="l" t="t" r="r" b="b"/>
            <a:pathLst>
              <a:path w="1539238" h="1761646">
                <a:moveTo>
                  <a:pt x="0" y="0"/>
                </a:moveTo>
                <a:lnTo>
                  <a:pt x="1539238" y="0"/>
                </a:lnTo>
                <a:lnTo>
                  <a:pt x="1539238" y="1761647"/>
                </a:lnTo>
                <a:lnTo>
                  <a:pt x="0" y="17616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3" name="Freeform 23"/>
          <p:cNvSpPr/>
          <p:nvPr/>
        </p:nvSpPr>
        <p:spPr>
          <a:xfrm>
            <a:off x="1975130" y="36825"/>
            <a:ext cx="7646269" cy="823476"/>
          </a:xfrm>
          <a:custGeom>
            <a:avLst/>
            <a:gdLst/>
            <a:ahLst/>
            <a:cxnLst/>
            <a:rect l="l" t="t" r="r" b="b"/>
            <a:pathLst>
              <a:path w="11469404" h="1235214">
                <a:moveTo>
                  <a:pt x="0" y="0"/>
                </a:moveTo>
                <a:lnTo>
                  <a:pt x="11469404" y="0"/>
                </a:lnTo>
                <a:lnTo>
                  <a:pt x="11469404" y="1235213"/>
                </a:lnTo>
                <a:lnTo>
                  <a:pt x="0" y="1235213"/>
                </a:lnTo>
                <a:lnTo>
                  <a:pt x="0" y="0"/>
                </a:lnTo>
                <a:close/>
              </a:path>
            </a:pathLst>
          </a:custGeom>
          <a:blipFill>
            <a:blip r:embed="rId9">
              <a:alphaModFix amt="80000"/>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4" name="Freeform 24"/>
          <p:cNvSpPr/>
          <p:nvPr/>
        </p:nvSpPr>
        <p:spPr>
          <a:xfrm>
            <a:off x="6113006" y="930840"/>
            <a:ext cx="5584905" cy="2701895"/>
          </a:xfrm>
          <a:custGeom>
            <a:avLst/>
            <a:gdLst/>
            <a:ahLst/>
            <a:cxnLst/>
            <a:rect l="l" t="t" r="r" b="b"/>
            <a:pathLst>
              <a:path w="8377357" h="4052843">
                <a:moveTo>
                  <a:pt x="0" y="0"/>
                </a:moveTo>
                <a:lnTo>
                  <a:pt x="8377357" y="0"/>
                </a:lnTo>
                <a:lnTo>
                  <a:pt x="8377357" y="4052843"/>
                </a:lnTo>
                <a:lnTo>
                  <a:pt x="0" y="4052843"/>
                </a:lnTo>
                <a:lnTo>
                  <a:pt x="0" y="0"/>
                </a:lnTo>
                <a:close/>
              </a:path>
            </a:pathLst>
          </a:custGeom>
          <a:blipFill>
            <a:blip r:embed="rId11"/>
            <a:stretch>
              <a:fillRect t="-19465" b="-19465"/>
            </a:stretch>
          </a:blipFill>
        </p:spPr>
        <p:txBody>
          <a:bodyPr/>
          <a:lstStyle/>
          <a:p>
            <a:endParaRPr lang="en-US"/>
          </a:p>
        </p:txBody>
      </p:sp>
      <p:sp>
        <p:nvSpPr>
          <p:cNvPr id="25" name="TextBox 25"/>
          <p:cNvSpPr txBox="1"/>
          <p:nvPr/>
        </p:nvSpPr>
        <p:spPr>
          <a:xfrm>
            <a:off x="2068910" y="97296"/>
            <a:ext cx="7458710" cy="539828"/>
          </a:xfrm>
          <a:prstGeom prst="rect">
            <a:avLst/>
          </a:prstGeom>
        </p:spPr>
        <p:txBody>
          <a:bodyPr lIns="0" tIns="0" rIns="0" bIns="0" rtlCol="0" anchor="t">
            <a:spAutoFit/>
          </a:bodyPr>
          <a:lstStyle/>
          <a:p>
            <a:pPr>
              <a:lnSpc>
                <a:spcPts val="4666"/>
              </a:lnSpc>
            </a:pPr>
            <a:r>
              <a:rPr lang="en-US" sz="3333">
                <a:solidFill>
                  <a:srgbClr val="000000"/>
                </a:solidFill>
                <a:latin typeface="Tahoma"/>
                <a:ea typeface="Tahoma"/>
                <a:cs typeface="Tahoma"/>
                <a:sym typeface="Tahoma"/>
              </a:rPr>
              <a:t>Cannabis Plant Anatomy and Physiology</a:t>
            </a:r>
          </a:p>
        </p:txBody>
      </p:sp>
      <p:sp>
        <p:nvSpPr>
          <p:cNvPr id="26" name="TextBox 26"/>
          <p:cNvSpPr txBox="1"/>
          <p:nvPr/>
        </p:nvSpPr>
        <p:spPr>
          <a:xfrm>
            <a:off x="842597" y="6376898"/>
            <a:ext cx="2625923" cy="217880"/>
          </a:xfrm>
          <a:prstGeom prst="rect">
            <a:avLst/>
          </a:prstGeom>
        </p:spPr>
        <p:txBody>
          <a:bodyPr lIns="0" tIns="0" rIns="0" bIns="0" rtlCol="0" anchor="t">
            <a:spAutoFit/>
          </a:bodyPr>
          <a:lstStyle/>
          <a:p>
            <a:pPr>
              <a:lnSpc>
                <a:spcPts val="1867"/>
              </a:lnSpc>
            </a:pPr>
            <a:r>
              <a:rPr lang="en-US" sz="1333">
                <a:solidFill>
                  <a:srgbClr val="000000"/>
                </a:solidFill>
                <a:latin typeface="Tahoma"/>
                <a:ea typeface="Tahoma"/>
                <a:cs typeface="Tahoma"/>
                <a:sym typeface="Tahoma"/>
              </a:rPr>
              <a:t>Source: Dutch Passion, Amsterdam</a:t>
            </a:r>
          </a:p>
        </p:txBody>
      </p:sp>
      <p:sp>
        <p:nvSpPr>
          <p:cNvPr id="27" name="TextBox 27"/>
          <p:cNvSpPr txBox="1"/>
          <p:nvPr/>
        </p:nvSpPr>
        <p:spPr>
          <a:xfrm>
            <a:off x="10435166" y="3658816"/>
            <a:ext cx="1239143" cy="267894"/>
          </a:xfrm>
          <a:prstGeom prst="rect">
            <a:avLst/>
          </a:prstGeom>
        </p:spPr>
        <p:txBody>
          <a:bodyPr lIns="0" tIns="0" rIns="0" bIns="0" rtlCol="0" anchor="t">
            <a:spAutoFit/>
          </a:bodyPr>
          <a:lstStyle/>
          <a:p>
            <a:pPr>
              <a:lnSpc>
                <a:spcPts val="1120"/>
              </a:lnSpc>
            </a:pPr>
            <a:r>
              <a:rPr lang="en-US" sz="800">
                <a:solidFill>
                  <a:srgbClr val="000000"/>
                </a:solidFill>
                <a:latin typeface="Tahoma"/>
                <a:ea typeface="Tahoma"/>
                <a:cs typeface="Tahoma"/>
                <a:sym typeface="Tahoma"/>
              </a:rPr>
              <a:t>Source: Royal Queen Seeds</a:t>
            </a:r>
          </a:p>
        </p:txBody>
      </p:sp>
      <p:sp>
        <p:nvSpPr>
          <p:cNvPr id="28" name="TextBox 28"/>
          <p:cNvSpPr txBox="1"/>
          <p:nvPr/>
        </p:nvSpPr>
        <p:spPr>
          <a:xfrm>
            <a:off x="8349141" y="6430449"/>
            <a:ext cx="1026715" cy="267894"/>
          </a:xfrm>
          <a:prstGeom prst="rect">
            <a:avLst/>
          </a:prstGeom>
        </p:spPr>
        <p:txBody>
          <a:bodyPr lIns="0" tIns="0" rIns="0" bIns="0" rtlCol="0" anchor="t">
            <a:spAutoFit/>
          </a:bodyPr>
          <a:lstStyle/>
          <a:p>
            <a:pPr>
              <a:lnSpc>
                <a:spcPts val="1120"/>
              </a:lnSpc>
            </a:pPr>
            <a:r>
              <a:rPr lang="en-US" sz="800">
                <a:solidFill>
                  <a:srgbClr val="000000"/>
                </a:solidFill>
                <a:latin typeface="Tahoma"/>
                <a:ea typeface="Tahoma"/>
                <a:cs typeface="Tahoma"/>
                <a:sym typeface="Tahoma"/>
              </a:rPr>
              <a:t>Source: Livinston et al.</a:t>
            </a:r>
          </a:p>
        </p:txBody>
      </p:sp>
      <p:sp>
        <p:nvSpPr>
          <p:cNvPr id="29" name="TextBox 29"/>
          <p:cNvSpPr txBox="1"/>
          <p:nvPr/>
        </p:nvSpPr>
        <p:spPr>
          <a:xfrm>
            <a:off x="9781001" y="4236734"/>
            <a:ext cx="1782911" cy="1149995"/>
          </a:xfrm>
          <a:prstGeom prst="rect">
            <a:avLst/>
          </a:prstGeom>
        </p:spPr>
        <p:txBody>
          <a:bodyPr lIns="0" tIns="0" rIns="0" bIns="0" rtlCol="0" anchor="t">
            <a:spAutoFit/>
          </a:bodyPr>
          <a:lstStyle/>
          <a:p>
            <a:pPr>
              <a:lnSpc>
                <a:spcPts val="2333"/>
              </a:lnSpc>
            </a:pPr>
            <a:r>
              <a:rPr lang="en-US" sz="1667">
                <a:solidFill>
                  <a:srgbClr val="000000"/>
                </a:solidFill>
                <a:latin typeface="Tahoma"/>
                <a:ea typeface="Tahoma"/>
                <a:cs typeface="Tahoma"/>
                <a:sym typeface="Tahoma"/>
              </a:rPr>
              <a:t>(contains </a:t>
            </a:r>
            <a:r>
              <a:rPr lang="en-US" sz="1667" u="sng">
                <a:solidFill>
                  <a:srgbClr val="000000"/>
                </a:solidFill>
                <a:latin typeface="Tahoma"/>
                <a:ea typeface="Tahoma"/>
                <a:cs typeface="Tahoma"/>
                <a:sym typeface="Tahoma"/>
              </a:rPr>
              <a:t>cannabinoids</a:t>
            </a:r>
            <a:r>
              <a:rPr lang="en-US" sz="1667">
                <a:solidFill>
                  <a:srgbClr val="000000"/>
                </a:solidFill>
                <a:latin typeface="Tahoma"/>
                <a:ea typeface="Tahoma"/>
                <a:cs typeface="Tahoma"/>
                <a:sym typeface="Tahoma"/>
              </a:rPr>
              <a:t>  (THC and CBD) and </a:t>
            </a:r>
            <a:r>
              <a:rPr lang="en-US" sz="1667" u="sng">
                <a:solidFill>
                  <a:srgbClr val="000000"/>
                </a:solidFill>
                <a:latin typeface="Tahoma"/>
                <a:ea typeface="Tahoma"/>
                <a:cs typeface="Tahoma"/>
                <a:sym typeface="Tahoma"/>
              </a:rPr>
              <a:t>terpenes</a:t>
            </a:r>
            <a:r>
              <a:rPr lang="en-US" sz="1667">
                <a:solidFill>
                  <a:srgbClr val="000000"/>
                </a:solidFill>
                <a:latin typeface="Tahoma"/>
                <a:ea typeface="Tahoma"/>
                <a:cs typeface="Tahoma"/>
                <a:sym typeface="Tahoma"/>
              </a:rPr>
              <a:t>)</a:t>
            </a:r>
          </a:p>
        </p:txBody>
      </p:sp>
      <p:sp>
        <p:nvSpPr>
          <p:cNvPr id="30" name="TextBox 30"/>
          <p:cNvSpPr txBox="1"/>
          <p:nvPr/>
        </p:nvSpPr>
        <p:spPr>
          <a:xfrm>
            <a:off x="9828041" y="3859544"/>
            <a:ext cx="2141379" cy="390171"/>
          </a:xfrm>
          <a:prstGeom prst="rect">
            <a:avLst/>
          </a:prstGeom>
        </p:spPr>
        <p:txBody>
          <a:bodyPr lIns="0" tIns="0" rIns="0" bIns="0" rtlCol="0" anchor="t">
            <a:spAutoFit/>
          </a:bodyPr>
          <a:lstStyle/>
          <a:p>
            <a:pPr>
              <a:lnSpc>
                <a:spcPts val="3360"/>
              </a:lnSpc>
            </a:pPr>
            <a:r>
              <a:rPr lang="en-US" sz="2400">
                <a:solidFill>
                  <a:srgbClr val="000000"/>
                </a:solidFill>
                <a:latin typeface="Tahoma"/>
                <a:ea typeface="Tahoma"/>
                <a:cs typeface="Tahoma"/>
                <a:sym typeface="Tahoma"/>
              </a:rPr>
              <a:t>Secretory cavity</a:t>
            </a:r>
          </a:p>
        </p:txBody>
      </p:sp>
      <p:sp>
        <p:nvSpPr>
          <p:cNvPr id="31" name="TextBox 31"/>
          <p:cNvSpPr txBox="1"/>
          <p:nvPr/>
        </p:nvSpPr>
        <p:spPr>
          <a:xfrm>
            <a:off x="9681547" y="5623150"/>
            <a:ext cx="2016363" cy="826188"/>
          </a:xfrm>
          <a:prstGeom prst="rect">
            <a:avLst/>
          </a:prstGeom>
        </p:spPr>
        <p:txBody>
          <a:bodyPr lIns="0" tIns="0" rIns="0" bIns="0" rtlCol="0" anchor="t">
            <a:spAutoFit/>
          </a:bodyPr>
          <a:lstStyle/>
          <a:p>
            <a:pPr>
              <a:lnSpc>
                <a:spcPts val="3360"/>
              </a:lnSpc>
            </a:pPr>
            <a:r>
              <a:rPr lang="en-US" sz="2400">
                <a:solidFill>
                  <a:srgbClr val="000000"/>
                </a:solidFill>
                <a:latin typeface="Tahoma"/>
                <a:ea typeface="Tahoma"/>
                <a:cs typeface="Tahoma"/>
                <a:sym typeface="Tahoma"/>
              </a:rPr>
              <a:t>Secretory discs</a:t>
            </a:r>
          </a:p>
        </p:txBody>
      </p:sp>
      <p:sp>
        <p:nvSpPr>
          <p:cNvPr id="32" name="TextBox 32"/>
          <p:cNvSpPr txBox="1"/>
          <p:nvPr/>
        </p:nvSpPr>
        <p:spPr>
          <a:xfrm>
            <a:off x="6135354" y="3654426"/>
            <a:ext cx="879376" cy="217880"/>
          </a:xfrm>
          <a:prstGeom prst="rect">
            <a:avLst/>
          </a:prstGeom>
        </p:spPr>
        <p:txBody>
          <a:bodyPr lIns="0" tIns="0" rIns="0" bIns="0" rtlCol="0" anchor="t">
            <a:spAutoFit/>
          </a:bodyPr>
          <a:lstStyle/>
          <a:p>
            <a:pPr>
              <a:lnSpc>
                <a:spcPts val="1867"/>
              </a:lnSpc>
            </a:pPr>
            <a:r>
              <a:rPr lang="en-US" sz="1333" b="1">
                <a:solidFill>
                  <a:srgbClr val="000000"/>
                </a:solidFill>
                <a:latin typeface="Tahoma Bold"/>
                <a:ea typeface="Tahoma Bold"/>
                <a:cs typeface="Tahoma Bold"/>
                <a:sym typeface="Tahoma Bold"/>
              </a:rPr>
              <a:t>Trichomes</a:t>
            </a:r>
          </a:p>
        </p:txBody>
      </p:sp>
      <p:sp>
        <p:nvSpPr>
          <p:cNvPr id="33" name="TextBox 33"/>
          <p:cNvSpPr txBox="1"/>
          <p:nvPr/>
        </p:nvSpPr>
        <p:spPr>
          <a:xfrm>
            <a:off x="6125043" y="6450819"/>
            <a:ext cx="879376" cy="217880"/>
          </a:xfrm>
          <a:prstGeom prst="rect">
            <a:avLst/>
          </a:prstGeom>
        </p:spPr>
        <p:txBody>
          <a:bodyPr lIns="0" tIns="0" rIns="0" bIns="0" rtlCol="0" anchor="t">
            <a:spAutoFit/>
          </a:bodyPr>
          <a:lstStyle/>
          <a:p>
            <a:pPr>
              <a:lnSpc>
                <a:spcPts val="1867"/>
              </a:lnSpc>
            </a:pPr>
            <a:r>
              <a:rPr lang="en-US" sz="1333" b="1">
                <a:solidFill>
                  <a:srgbClr val="000000"/>
                </a:solidFill>
                <a:latin typeface="Tahoma Bold"/>
                <a:ea typeface="Tahoma Bold"/>
                <a:cs typeface="Tahoma Bold"/>
                <a:sym typeface="Tahoma Bold"/>
              </a:rPr>
              <a:t>Trichomes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73D5A-C968-7B4B-5F26-3C20BF9625B8}"/>
              </a:ext>
            </a:extLst>
          </p:cNvPr>
          <p:cNvSpPr>
            <a:spLocks noGrp="1"/>
          </p:cNvSpPr>
          <p:nvPr>
            <p:ph type="title"/>
          </p:nvPr>
        </p:nvSpPr>
        <p:spPr/>
        <p:txBody>
          <a:bodyPr>
            <a:normAutofit fontScale="90000"/>
          </a:bodyPr>
          <a:lstStyle/>
          <a:p>
            <a:r>
              <a:rPr lang="en-US"/>
              <a:t>System-wide &amp; Long-Term Recommendations</a:t>
            </a:r>
          </a:p>
        </p:txBody>
      </p:sp>
      <p:sp>
        <p:nvSpPr>
          <p:cNvPr id="3" name="Content Placeholder 2">
            <a:extLst>
              <a:ext uri="{FF2B5EF4-FFF2-40B4-BE49-F238E27FC236}">
                <a16:creationId xmlns:a16="http://schemas.microsoft.com/office/drawing/2014/main" id="{1E7ED6E8-C1C5-BB6B-F8C7-32AAABE09939}"/>
              </a:ext>
            </a:extLst>
          </p:cNvPr>
          <p:cNvSpPr>
            <a:spLocks noGrp="1"/>
          </p:cNvSpPr>
          <p:nvPr>
            <p:ph idx="1"/>
          </p:nvPr>
        </p:nvSpPr>
        <p:spPr/>
        <p:txBody>
          <a:bodyPr>
            <a:normAutofit/>
          </a:bodyPr>
          <a:lstStyle/>
          <a:p>
            <a:pPr lvl="0"/>
            <a:r>
              <a:rPr lang="en-US" dirty="0"/>
              <a:t>Emphasize that language matters and provide myth busting trainings</a:t>
            </a:r>
          </a:p>
          <a:p>
            <a:pPr lvl="0"/>
            <a:r>
              <a:rPr lang="en-US" dirty="0"/>
              <a:t>Post-overdose outreach and warm handoffs between CBOs</a:t>
            </a:r>
          </a:p>
          <a:p>
            <a:pPr lvl="0"/>
            <a:r>
              <a:rPr lang="en-US" dirty="0"/>
              <a:t>Better surveillance and agreements to LEAs &amp; other first responders to submit data to PH and/or use of ODMAP</a:t>
            </a:r>
          </a:p>
          <a:p>
            <a:pPr lvl="0"/>
            <a:r>
              <a:rPr lang="en-US" dirty="0"/>
              <a:t>Working with older adult services for overdose and upstream pain messaging</a:t>
            </a:r>
          </a:p>
          <a:p>
            <a:r>
              <a:rPr lang="en-US" dirty="0"/>
              <a:t>Explore drug checking/testing and partner notification systems</a:t>
            </a:r>
          </a:p>
          <a:p>
            <a:endParaRPr lang="en-US" dirty="0"/>
          </a:p>
        </p:txBody>
      </p:sp>
      <p:sp>
        <p:nvSpPr>
          <p:cNvPr id="4" name="Rectangle 3">
            <a:extLst>
              <a:ext uri="{FF2B5EF4-FFF2-40B4-BE49-F238E27FC236}">
                <a16:creationId xmlns:a16="http://schemas.microsoft.com/office/drawing/2014/main" id="{DD1A0E4F-0E0A-294B-838F-BDE2A3C60D15}"/>
              </a:ext>
            </a:extLst>
          </p:cNvPr>
          <p:cNvSpPr/>
          <p:nvPr/>
        </p:nvSpPr>
        <p:spPr>
          <a:xfrm>
            <a:off x="0" y="6311900"/>
            <a:ext cx="12192000" cy="5461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8996004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90171-90CA-A0F9-5AF7-58585BAB45F4}"/>
              </a:ext>
            </a:extLst>
          </p:cNvPr>
          <p:cNvSpPr>
            <a:spLocks noGrp="1"/>
          </p:cNvSpPr>
          <p:nvPr>
            <p:ph type="title"/>
          </p:nvPr>
        </p:nvSpPr>
        <p:spPr/>
        <p:txBody>
          <a:bodyPr/>
          <a:lstStyle/>
          <a:p>
            <a:r>
              <a:rPr lang="en-US"/>
              <a:t>Next Steps</a:t>
            </a:r>
          </a:p>
        </p:txBody>
      </p:sp>
      <p:sp>
        <p:nvSpPr>
          <p:cNvPr id="3" name="Content Placeholder 2">
            <a:extLst>
              <a:ext uri="{FF2B5EF4-FFF2-40B4-BE49-F238E27FC236}">
                <a16:creationId xmlns:a16="http://schemas.microsoft.com/office/drawing/2014/main" id="{4A35A491-7855-AAD7-EAF1-A445C2B17456}"/>
              </a:ext>
            </a:extLst>
          </p:cNvPr>
          <p:cNvSpPr>
            <a:spLocks noGrp="1"/>
          </p:cNvSpPr>
          <p:nvPr>
            <p:ph idx="1"/>
          </p:nvPr>
        </p:nvSpPr>
        <p:spPr/>
        <p:txBody>
          <a:bodyPr/>
          <a:lstStyle/>
          <a:p>
            <a:r>
              <a:rPr lang="en-US" dirty="0"/>
              <a:t>Continue meeting quarterly, as we are able</a:t>
            </a:r>
          </a:p>
          <a:p>
            <a:r>
              <a:rPr lang="en-US" dirty="0"/>
              <a:t>Finalize local OFR protocol</a:t>
            </a:r>
          </a:p>
          <a:p>
            <a:r>
              <a:rPr lang="en-US" dirty="0"/>
              <a:t>Review recommendations and prioritize </a:t>
            </a:r>
          </a:p>
          <a:p>
            <a:r>
              <a:rPr lang="en-US" dirty="0"/>
              <a:t>Revising administrative side of OFR process (note taker, data collection, ROI process)</a:t>
            </a:r>
          </a:p>
          <a:p>
            <a:r>
              <a:rPr lang="en-US" dirty="0"/>
              <a:t>Onboarding a new coordinator </a:t>
            </a:r>
          </a:p>
        </p:txBody>
      </p:sp>
      <p:sp>
        <p:nvSpPr>
          <p:cNvPr id="4" name="Rectangle 3">
            <a:extLst>
              <a:ext uri="{FF2B5EF4-FFF2-40B4-BE49-F238E27FC236}">
                <a16:creationId xmlns:a16="http://schemas.microsoft.com/office/drawing/2014/main" id="{5255F811-B72B-01F6-00EA-1AF3A1F86915}"/>
              </a:ext>
            </a:extLst>
          </p:cNvPr>
          <p:cNvSpPr/>
          <p:nvPr/>
        </p:nvSpPr>
        <p:spPr>
          <a:xfrm>
            <a:off x="0" y="6311900"/>
            <a:ext cx="12192000" cy="5461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50814852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9EA7A-2768-779A-6195-AA431A447F88}"/>
            </a:ext>
          </a:extLst>
        </p:cNvPr>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DFF6922F-ABD5-7B5D-CC6D-BE9FD469FF2F}"/>
              </a:ext>
            </a:extLst>
          </p:cNvPr>
          <p:cNvCxnSpPr>
            <a:cxnSpLocks/>
          </p:cNvCxnSpPr>
          <p:nvPr/>
        </p:nvCxnSpPr>
        <p:spPr>
          <a:xfrm>
            <a:off x="4222314" y="2409499"/>
            <a:ext cx="3860638" cy="0"/>
          </a:xfrm>
          <a:prstGeom prst="line">
            <a:avLst/>
          </a:prstGeom>
          <a:ln w="76200">
            <a:solidFill>
              <a:schemeClr val="accent6"/>
            </a:solidFill>
          </a:ln>
        </p:spPr>
        <p:style>
          <a:lnRef idx="2">
            <a:schemeClr val="accent1"/>
          </a:lnRef>
          <a:fillRef idx="0">
            <a:schemeClr val="accent1"/>
          </a:fillRef>
          <a:effectRef idx="1">
            <a:schemeClr val="accent1"/>
          </a:effectRef>
          <a:fontRef idx="minor">
            <a:schemeClr val="tx1"/>
          </a:fontRef>
        </p:style>
      </p:cxnSp>
      <p:grpSp>
        <p:nvGrpSpPr>
          <p:cNvPr id="3" name="Group 2">
            <a:extLst>
              <a:ext uri="{FF2B5EF4-FFF2-40B4-BE49-F238E27FC236}">
                <a16:creationId xmlns:a16="http://schemas.microsoft.com/office/drawing/2014/main" id="{74A3C7BB-D2FB-9EF9-3412-796ADA2DDB58}"/>
              </a:ext>
            </a:extLst>
          </p:cNvPr>
          <p:cNvGrpSpPr/>
          <p:nvPr/>
        </p:nvGrpSpPr>
        <p:grpSpPr>
          <a:xfrm>
            <a:off x="-1170176" y="2447170"/>
            <a:ext cx="7148283" cy="4410830"/>
            <a:chOff x="-1170176" y="2447170"/>
            <a:chExt cx="7148283" cy="4410830"/>
          </a:xfrm>
        </p:grpSpPr>
        <p:sp>
          <p:nvSpPr>
            <p:cNvPr id="5" name="Rectangle 4">
              <a:extLst>
                <a:ext uri="{FF2B5EF4-FFF2-40B4-BE49-F238E27FC236}">
                  <a16:creationId xmlns:a16="http://schemas.microsoft.com/office/drawing/2014/main" id="{5946855E-A533-4439-D30E-1B6704FF323B}"/>
                </a:ext>
              </a:extLst>
            </p:cNvPr>
            <p:cNvSpPr/>
            <p:nvPr/>
          </p:nvSpPr>
          <p:spPr>
            <a:xfrm rot="2672795">
              <a:off x="-1170176" y="2447170"/>
              <a:ext cx="4764373" cy="1224951"/>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Isosceles Triangle 5">
              <a:extLst>
                <a:ext uri="{FF2B5EF4-FFF2-40B4-BE49-F238E27FC236}">
                  <a16:creationId xmlns:a16="http://schemas.microsoft.com/office/drawing/2014/main" id="{53BA28AA-DF68-2612-F0BA-062041290EC3}"/>
                </a:ext>
              </a:extLst>
            </p:cNvPr>
            <p:cNvSpPr/>
            <p:nvPr/>
          </p:nvSpPr>
          <p:spPr>
            <a:xfrm>
              <a:off x="2613805" y="5167223"/>
              <a:ext cx="3364302" cy="1690777"/>
            </a:xfrm>
            <a:prstGeom prst="triangle">
              <a:avLst>
                <a:gd name="adj" fmla="val 4617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a:extLst>
                <a:ext uri="{FF2B5EF4-FFF2-40B4-BE49-F238E27FC236}">
                  <a16:creationId xmlns:a16="http://schemas.microsoft.com/office/drawing/2014/main" id="{4541ACA1-8C06-4303-D8AA-3D1C6AA7595E}"/>
                </a:ext>
              </a:extLst>
            </p:cNvPr>
            <p:cNvSpPr/>
            <p:nvPr/>
          </p:nvSpPr>
          <p:spPr>
            <a:xfrm>
              <a:off x="0" y="4416725"/>
              <a:ext cx="2424023" cy="2441275"/>
            </a:xfrm>
            <a:prstGeom prst="triangle">
              <a:avLst>
                <a:gd name="adj" fmla="val 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itle 1">
            <a:extLst>
              <a:ext uri="{FF2B5EF4-FFF2-40B4-BE49-F238E27FC236}">
                <a16:creationId xmlns:a16="http://schemas.microsoft.com/office/drawing/2014/main" id="{20321F41-E5CA-079C-016D-FAFE2120F503}"/>
              </a:ext>
            </a:extLst>
          </p:cNvPr>
          <p:cNvSpPr txBox="1">
            <a:spLocks/>
          </p:cNvSpPr>
          <p:nvPr/>
        </p:nvSpPr>
        <p:spPr>
          <a:xfrm>
            <a:off x="4080294" y="417806"/>
            <a:ext cx="6723972" cy="1788256"/>
          </a:xfrm>
          <a:prstGeom prst="rect">
            <a:avLst/>
          </a:prstGeom>
        </p:spPr>
        <p:txBody>
          <a:bodyPr vert="horz" lIns="0" tIns="0" rIns="0" bIns="0" rtlCol="0" anchor="b">
            <a:noAutofit/>
          </a:bodyPr>
          <a:lstStyle>
            <a:lvl1pPr algn="l" defTabSz="914400" rtl="0" eaLnBrk="1" latinLnBrk="0" hangingPunct="1">
              <a:lnSpc>
                <a:spcPct val="80000"/>
              </a:lnSpc>
              <a:spcBef>
                <a:spcPct val="0"/>
              </a:spcBef>
              <a:buNone/>
              <a:defRPr sz="60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6000" b="1" i="0" u="none" strike="noStrike" kern="1200" cap="none" spc="100" normalizeH="0" baseline="0" noProof="0" dirty="0">
                <a:ln>
                  <a:noFill/>
                </a:ln>
                <a:solidFill>
                  <a:srgbClr val="000000"/>
                </a:solidFill>
                <a:effectLst/>
                <a:uLnTx/>
                <a:uFillTx/>
                <a:latin typeface="Franklin Gothic Demi"/>
                <a:ea typeface="+mj-ea"/>
                <a:cs typeface="+mj-cs"/>
              </a:rPr>
              <a:t>Thank You for Coming!</a:t>
            </a:r>
          </a:p>
        </p:txBody>
      </p:sp>
      <p:sp>
        <p:nvSpPr>
          <p:cNvPr id="15" name="TextBox 14">
            <a:extLst>
              <a:ext uri="{FF2B5EF4-FFF2-40B4-BE49-F238E27FC236}">
                <a16:creationId xmlns:a16="http://schemas.microsoft.com/office/drawing/2014/main" id="{8390F805-C984-31C7-30B6-5013D2F9D1F7}"/>
              </a:ext>
            </a:extLst>
          </p:cNvPr>
          <p:cNvSpPr txBox="1"/>
          <p:nvPr/>
        </p:nvSpPr>
        <p:spPr>
          <a:xfrm>
            <a:off x="4222314" y="2782669"/>
            <a:ext cx="5913724" cy="1107996"/>
          </a:xfrm>
          <a:prstGeom prst="rect">
            <a:avLst/>
          </a:prstGeom>
          <a:noFill/>
        </p:spPr>
        <p:txBody>
          <a:bodyPr wrap="square" rtlCol="0">
            <a:spAutoFit/>
          </a:bodyPr>
          <a:lstStyle/>
          <a:p>
            <a:r>
              <a:rPr lang="en-US" sz="2400" dirty="0"/>
              <a:t>Please take a moment to fill out our feedback survey:</a:t>
            </a:r>
          </a:p>
          <a:p>
            <a:endParaRPr lang="en-US" dirty="0"/>
          </a:p>
        </p:txBody>
      </p:sp>
      <p:pic>
        <p:nvPicPr>
          <p:cNvPr id="4" name="Picture 3">
            <a:extLst>
              <a:ext uri="{FF2B5EF4-FFF2-40B4-BE49-F238E27FC236}">
                <a16:creationId xmlns:a16="http://schemas.microsoft.com/office/drawing/2014/main" id="{C6F59FA2-CF8B-CDB8-4901-034E5DB2A3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0322" y="3584277"/>
            <a:ext cx="2754700" cy="2754700"/>
          </a:xfrm>
          <a:prstGeom prst="rect">
            <a:avLst/>
          </a:prstGeom>
        </p:spPr>
      </p:pic>
    </p:spTree>
    <p:extLst>
      <p:ext uri="{BB962C8B-B14F-4D97-AF65-F5344CB8AC3E}">
        <p14:creationId xmlns:p14="http://schemas.microsoft.com/office/powerpoint/2010/main" val="25018429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59693" y="150316"/>
            <a:ext cx="5247023" cy="565085"/>
          </a:xfrm>
          <a:custGeom>
            <a:avLst/>
            <a:gdLst/>
            <a:ahLst/>
            <a:cxnLst/>
            <a:rect l="l" t="t" r="r" b="b"/>
            <a:pathLst>
              <a:path w="7870535" h="847628">
                <a:moveTo>
                  <a:pt x="0" y="0"/>
                </a:moveTo>
                <a:lnTo>
                  <a:pt x="7870535" y="0"/>
                </a:lnTo>
                <a:lnTo>
                  <a:pt x="7870535" y="847628"/>
                </a:lnTo>
                <a:lnTo>
                  <a:pt x="0" y="847628"/>
                </a:lnTo>
                <a:lnTo>
                  <a:pt x="0" y="0"/>
                </a:lnTo>
                <a:close/>
              </a:path>
            </a:pathLst>
          </a:custGeom>
          <a:blipFill>
            <a:blip r:embed="rId3">
              <a:alphaModFix amt="80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AutoShape 3"/>
          <p:cNvSpPr/>
          <p:nvPr/>
        </p:nvSpPr>
        <p:spPr>
          <a:xfrm rot="4791364">
            <a:off x="6492322" y="3429000"/>
            <a:ext cx="6976580" cy="0"/>
          </a:xfrm>
          <a:prstGeom prst="line">
            <a:avLst/>
          </a:prstGeom>
          <a:ln w="9525" cap="rnd">
            <a:solidFill>
              <a:srgbClr val="FFFFFF"/>
            </a:solidFill>
            <a:prstDash val="solid"/>
            <a:headEnd type="none" w="sm" len="sm"/>
            <a:tailEnd type="none" w="sm" len="sm"/>
          </a:ln>
        </p:spPr>
        <p:txBody>
          <a:bodyPr/>
          <a:lstStyle/>
          <a:p>
            <a:endParaRPr lang="en-US"/>
          </a:p>
        </p:txBody>
      </p:sp>
      <p:sp>
        <p:nvSpPr>
          <p:cNvPr id="4" name="AutoShape 4"/>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5" name="Group 5"/>
          <p:cNvGrpSpPr/>
          <p:nvPr/>
        </p:nvGrpSpPr>
        <p:grpSpPr>
          <a:xfrm>
            <a:off x="10898730" y="-8466"/>
            <a:ext cx="1290094" cy="6866467"/>
            <a:chOff x="0" y="0"/>
            <a:chExt cx="2580188" cy="13732934"/>
          </a:xfrm>
        </p:grpSpPr>
        <p:sp>
          <p:nvSpPr>
            <p:cNvPr id="6" name="Freeform 6"/>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7" name="Group 7"/>
          <p:cNvGrpSpPr/>
          <p:nvPr/>
        </p:nvGrpSpPr>
        <p:grpSpPr>
          <a:xfrm>
            <a:off x="10939000" y="-8466"/>
            <a:ext cx="1249825" cy="6866467"/>
            <a:chOff x="0" y="0"/>
            <a:chExt cx="2499650" cy="13732934"/>
          </a:xfrm>
        </p:grpSpPr>
        <p:sp>
          <p:nvSpPr>
            <p:cNvPr id="8" name="Freeform 8"/>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9" name="Group 9"/>
          <p:cNvGrpSpPr/>
          <p:nvPr/>
        </p:nvGrpSpPr>
        <p:grpSpPr>
          <a:xfrm>
            <a:off x="10371666" y="3589867"/>
            <a:ext cx="1817159" cy="3268133"/>
            <a:chOff x="0" y="0"/>
            <a:chExt cx="3634318" cy="6536266"/>
          </a:xfrm>
        </p:grpSpPr>
        <p:sp>
          <p:nvSpPr>
            <p:cNvPr id="10" name="Freeform 10"/>
            <p:cNvSpPr/>
            <p:nvPr/>
          </p:nvSpPr>
          <p:spPr>
            <a:xfrm>
              <a:off x="0" y="0"/>
              <a:ext cx="3634359" cy="6536309"/>
            </a:xfrm>
            <a:custGeom>
              <a:avLst/>
              <a:gdLst/>
              <a:ahLst/>
              <a:cxnLst/>
              <a:rect l="l" t="t" r="r" b="b"/>
              <a:pathLst>
                <a:path w="3634359" h="6536309">
                  <a:moveTo>
                    <a:pt x="0" y="6536309"/>
                  </a:moveTo>
                  <a:lnTo>
                    <a:pt x="3634359" y="0"/>
                  </a:lnTo>
                  <a:lnTo>
                    <a:pt x="3634359" y="6536309"/>
                  </a:lnTo>
                  <a:close/>
                </a:path>
              </a:pathLst>
            </a:custGeom>
            <a:solidFill>
              <a:srgbClr val="00AEEF">
                <a:alpha val="63922"/>
              </a:srgbClr>
            </a:solidFill>
          </p:spPr>
          <p:txBody>
            <a:bodyPr/>
            <a:lstStyle/>
            <a:p>
              <a:endParaRPr lang="en-US"/>
            </a:p>
          </p:txBody>
        </p:sp>
      </p:grpSp>
      <p:grpSp>
        <p:nvGrpSpPr>
          <p:cNvPr id="11" name="Group 11"/>
          <p:cNvGrpSpPr/>
          <p:nvPr/>
        </p:nvGrpSpPr>
        <p:grpSpPr>
          <a:xfrm>
            <a:off x="0" y="4013200"/>
            <a:ext cx="448733" cy="2844800"/>
            <a:chOff x="0" y="0"/>
            <a:chExt cx="897466" cy="5689600"/>
          </a:xfrm>
        </p:grpSpPr>
        <p:sp>
          <p:nvSpPr>
            <p:cNvPr id="12" name="Freeform 12"/>
            <p:cNvSpPr/>
            <p:nvPr/>
          </p:nvSpPr>
          <p:spPr>
            <a:xfrm>
              <a:off x="0" y="0"/>
              <a:ext cx="897509" cy="5689600"/>
            </a:xfrm>
            <a:custGeom>
              <a:avLst/>
              <a:gdLst/>
              <a:ahLst/>
              <a:cxnLst/>
              <a:rect l="l" t="t" r="r" b="b"/>
              <a:pathLst>
                <a:path w="897509" h="5689600">
                  <a:moveTo>
                    <a:pt x="0" y="5689600"/>
                  </a:moveTo>
                  <a:lnTo>
                    <a:pt x="0" y="0"/>
                  </a:lnTo>
                  <a:lnTo>
                    <a:pt x="897509" y="5689600"/>
                  </a:lnTo>
                  <a:close/>
                </a:path>
              </a:pathLst>
            </a:custGeom>
            <a:solidFill>
              <a:srgbClr val="00AEEF">
                <a:alpha val="72157"/>
              </a:srgbClr>
            </a:solidFill>
          </p:spPr>
          <p:txBody>
            <a:bodyPr/>
            <a:lstStyle/>
            <a:p>
              <a:endParaRPr lang="en-US"/>
            </a:p>
          </p:txBody>
        </p:sp>
      </p:grpSp>
      <p:sp>
        <p:nvSpPr>
          <p:cNvPr id="13" name="AutoShape 13"/>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14" name="Group 14"/>
          <p:cNvGrpSpPr/>
          <p:nvPr/>
        </p:nvGrpSpPr>
        <p:grpSpPr>
          <a:xfrm>
            <a:off x="10898730" y="-8466"/>
            <a:ext cx="1290094" cy="6866467"/>
            <a:chOff x="0" y="0"/>
            <a:chExt cx="2580188" cy="13732934"/>
          </a:xfrm>
        </p:grpSpPr>
        <p:sp>
          <p:nvSpPr>
            <p:cNvPr id="15" name="Freeform 15"/>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16" name="Group 16"/>
          <p:cNvGrpSpPr/>
          <p:nvPr/>
        </p:nvGrpSpPr>
        <p:grpSpPr>
          <a:xfrm>
            <a:off x="10943763" y="-8466"/>
            <a:ext cx="1249825" cy="6866467"/>
            <a:chOff x="0" y="0"/>
            <a:chExt cx="2499650" cy="13732934"/>
          </a:xfrm>
        </p:grpSpPr>
        <p:sp>
          <p:nvSpPr>
            <p:cNvPr id="17" name="Freeform 17"/>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18" name="Group 18"/>
          <p:cNvGrpSpPr/>
          <p:nvPr/>
        </p:nvGrpSpPr>
        <p:grpSpPr>
          <a:xfrm rot="-10800000">
            <a:off x="0" y="0"/>
            <a:ext cx="842596" cy="5666154"/>
            <a:chOff x="0" y="0"/>
            <a:chExt cx="1685192" cy="11332308"/>
          </a:xfrm>
        </p:grpSpPr>
        <p:sp>
          <p:nvSpPr>
            <p:cNvPr id="19" name="Freeform 19"/>
            <p:cNvSpPr/>
            <p:nvPr/>
          </p:nvSpPr>
          <p:spPr>
            <a:xfrm>
              <a:off x="0" y="0"/>
              <a:ext cx="1685163" cy="11332337"/>
            </a:xfrm>
            <a:custGeom>
              <a:avLst/>
              <a:gdLst/>
              <a:ahLst/>
              <a:cxnLst/>
              <a:rect l="l" t="t" r="r" b="b"/>
              <a:pathLst>
                <a:path w="1685163" h="11332337">
                  <a:moveTo>
                    <a:pt x="0" y="11332337"/>
                  </a:moveTo>
                  <a:lnTo>
                    <a:pt x="1685163" y="0"/>
                  </a:lnTo>
                  <a:lnTo>
                    <a:pt x="1685163" y="11332337"/>
                  </a:lnTo>
                  <a:close/>
                </a:path>
              </a:pathLst>
            </a:custGeom>
            <a:solidFill>
              <a:srgbClr val="00AEEF">
                <a:alpha val="72157"/>
              </a:srgbClr>
            </a:solidFill>
          </p:spPr>
          <p:txBody>
            <a:bodyPr/>
            <a:lstStyle/>
            <a:p>
              <a:endParaRPr lang="en-US"/>
            </a:p>
          </p:txBody>
        </p:sp>
      </p:grpSp>
      <p:sp>
        <p:nvSpPr>
          <p:cNvPr id="20" name="TextBox 20"/>
          <p:cNvSpPr txBox="1"/>
          <p:nvPr/>
        </p:nvSpPr>
        <p:spPr>
          <a:xfrm>
            <a:off x="1659544" y="3333750"/>
            <a:ext cx="2370296" cy="426079"/>
          </a:xfrm>
          <a:prstGeom prst="rect">
            <a:avLst/>
          </a:prstGeom>
        </p:spPr>
        <p:txBody>
          <a:bodyPr lIns="0" tIns="0" rIns="0" bIns="0" rtlCol="0" anchor="t">
            <a:spAutoFit/>
          </a:bodyPr>
          <a:lstStyle/>
          <a:p>
            <a:pPr marL="575763" lvl="1" indent="-287882">
              <a:lnSpc>
                <a:spcPts val="3734"/>
              </a:lnSpc>
              <a:buFont typeface="Arial"/>
              <a:buChar char="•"/>
            </a:pPr>
            <a:r>
              <a:rPr lang="en-US" sz="2667">
                <a:solidFill>
                  <a:srgbClr val="24851C"/>
                </a:solidFill>
                <a:latin typeface="Tahoma"/>
                <a:ea typeface="Tahoma"/>
                <a:cs typeface="Tahoma"/>
                <a:sym typeface="Tahoma"/>
              </a:rPr>
              <a:t>delta-8-THC</a:t>
            </a:r>
          </a:p>
        </p:txBody>
      </p:sp>
      <p:sp>
        <p:nvSpPr>
          <p:cNvPr id="21" name="AutoShape 21"/>
          <p:cNvSpPr/>
          <p:nvPr/>
        </p:nvSpPr>
        <p:spPr>
          <a:xfrm>
            <a:off x="3931920" y="3429000"/>
            <a:ext cx="4328160" cy="0"/>
          </a:xfrm>
          <a:prstGeom prst="line">
            <a:avLst/>
          </a:prstGeom>
          <a:ln w="38100" cap="flat">
            <a:solidFill>
              <a:srgbClr val="FFFFFF"/>
            </a:solidFill>
            <a:prstDash val="solid"/>
            <a:headEnd type="none" w="sm" len="sm"/>
            <a:tailEnd type="none" w="sm" len="sm"/>
          </a:ln>
        </p:spPr>
        <p:txBody>
          <a:bodyPr/>
          <a:lstStyle/>
          <a:p>
            <a:endParaRPr lang="en-US"/>
          </a:p>
        </p:txBody>
      </p:sp>
      <p:sp>
        <p:nvSpPr>
          <p:cNvPr id="22" name="Freeform 22"/>
          <p:cNvSpPr/>
          <p:nvPr/>
        </p:nvSpPr>
        <p:spPr>
          <a:xfrm>
            <a:off x="7158351" y="1368431"/>
            <a:ext cx="1841121" cy="911849"/>
          </a:xfrm>
          <a:custGeom>
            <a:avLst/>
            <a:gdLst/>
            <a:ahLst/>
            <a:cxnLst/>
            <a:rect l="l" t="t" r="r" b="b"/>
            <a:pathLst>
              <a:path w="2761682" h="1367773">
                <a:moveTo>
                  <a:pt x="0" y="0"/>
                </a:moveTo>
                <a:lnTo>
                  <a:pt x="2761682" y="0"/>
                </a:lnTo>
                <a:lnTo>
                  <a:pt x="2761682" y="1367773"/>
                </a:lnTo>
                <a:lnTo>
                  <a:pt x="0" y="1367773"/>
                </a:lnTo>
                <a:lnTo>
                  <a:pt x="0" y="0"/>
                </a:lnTo>
                <a:close/>
              </a:path>
            </a:pathLst>
          </a:custGeom>
          <a:blipFill>
            <a:blip r:embed="rId5"/>
            <a:stretch>
              <a:fillRect/>
            </a:stretch>
          </a:blipFill>
        </p:spPr>
        <p:txBody>
          <a:bodyPr/>
          <a:lstStyle/>
          <a:p>
            <a:endParaRPr lang="en-US"/>
          </a:p>
        </p:txBody>
      </p:sp>
      <p:sp>
        <p:nvSpPr>
          <p:cNvPr id="23" name="Freeform 23"/>
          <p:cNvSpPr/>
          <p:nvPr/>
        </p:nvSpPr>
        <p:spPr>
          <a:xfrm>
            <a:off x="9266172" y="1368431"/>
            <a:ext cx="1816415" cy="953618"/>
          </a:xfrm>
          <a:custGeom>
            <a:avLst/>
            <a:gdLst/>
            <a:ahLst/>
            <a:cxnLst/>
            <a:rect l="l" t="t" r="r" b="b"/>
            <a:pathLst>
              <a:path w="2724622" h="1430427">
                <a:moveTo>
                  <a:pt x="0" y="0"/>
                </a:moveTo>
                <a:lnTo>
                  <a:pt x="2724622" y="0"/>
                </a:lnTo>
                <a:lnTo>
                  <a:pt x="2724622" y="1430427"/>
                </a:lnTo>
                <a:lnTo>
                  <a:pt x="0" y="1430427"/>
                </a:lnTo>
                <a:lnTo>
                  <a:pt x="0" y="0"/>
                </a:lnTo>
                <a:close/>
              </a:path>
            </a:pathLst>
          </a:custGeom>
          <a:blipFill>
            <a:blip r:embed="rId6"/>
            <a:stretch>
              <a:fillRect/>
            </a:stretch>
          </a:blipFill>
        </p:spPr>
        <p:txBody>
          <a:bodyPr/>
          <a:lstStyle/>
          <a:p>
            <a:endParaRPr lang="en-US"/>
          </a:p>
        </p:txBody>
      </p:sp>
      <p:sp>
        <p:nvSpPr>
          <p:cNvPr id="24" name="Freeform 24"/>
          <p:cNvSpPr/>
          <p:nvPr/>
        </p:nvSpPr>
        <p:spPr>
          <a:xfrm>
            <a:off x="7443094" y="5581650"/>
            <a:ext cx="1923156" cy="1124653"/>
          </a:xfrm>
          <a:custGeom>
            <a:avLst/>
            <a:gdLst/>
            <a:ahLst/>
            <a:cxnLst/>
            <a:rect l="l" t="t" r="r" b="b"/>
            <a:pathLst>
              <a:path w="2884734" h="1686979">
                <a:moveTo>
                  <a:pt x="0" y="0"/>
                </a:moveTo>
                <a:lnTo>
                  <a:pt x="2884733" y="0"/>
                </a:lnTo>
                <a:lnTo>
                  <a:pt x="2884733" y="1686979"/>
                </a:lnTo>
                <a:lnTo>
                  <a:pt x="0" y="1686979"/>
                </a:lnTo>
                <a:lnTo>
                  <a:pt x="0" y="0"/>
                </a:lnTo>
                <a:close/>
              </a:path>
            </a:pathLst>
          </a:custGeom>
          <a:blipFill>
            <a:blip r:embed="rId7"/>
            <a:stretch>
              <a:fillRect/>
            </a:stretch>
          </a:blipFill>
        </p:spPr>
        <p:txBody>
          <a:bodyPr/>
          <a:lstStyle/>
          <a:p>
            <a:endParaRPr lang="en-US"/>
          </a:p>
        </p:txBody>
      </p:sp>
      <p:sp>
        <p:nvSpPr>
          <p:cNvPr id="25" name="Freeform 25"/>
          <p:cNvSpPr/>
          <p:nvPr/>
        </p:nvSpPr>
        <p:spPr>
          <a:xfrm>
            <a:off x="8306716" y="5537199"/>
            <a:ext cx="1385512" cy="579120"/>
          </a:xfrm>
          <a:custGeom>
            <a:avLst/>
            <a:gdLst/>
            <a:ahLst/>
            <a:cxnLst/>
            <a:rect l="l" t="t" r="r" b="b"/>
            <a:pathLst>
              <a:path w="2078268" h="868680">
                <a:moveTo>
                  <a:pt x="0" y="0"/>
                </a:moveTo>
                <a:lnTo>
                  <a:pt x="2078268" y="0"/>
                </a:lnTo>
                <a:lnTo>
                  <a:pt x="2078268" y="868680"/>
                </a:lnTo>
                <a:lnTo>
                  <a:pt x="0" y="868680"/>
                </a:lnTo>
                <a:lnTo>
                  <a:pt x="0" y="0"/>
                </a:lnTo>
                <a:close/>
              </a:path>
            </a:pathLst>
          </a:custGeom>
          <a:blipFill>
            <a:blip r:embed="rId8"/>
            <a:stretch>
              <a:fillRect t="-69622" b="-69622"/>
            </a:stretch>
          </a:blipFill>
        </p:spPr>
        <p:txBody>
          <a:bodyPr/>
          <a:lstStyle/>
          <a:p>
            <a:endParaRPr lang="en-US"/>
          </a:p>
        </p:txBody>
      </p:sp>
      <p:sp>
        <p:nvSpPr>
          <p:cNvPr id="26" name="Freeform 26"/>
          <p:cNvSpPr/>
          <p:nvPr/>
        </p:nvSpPr>
        <p:spPr>
          <a:xfrm>
            <a:off x="6996362" y="1295189"/>
            <a:ext cx="334010" cy="334010"/>
          </a:xfrm>
          <a:custGeom>
            <a:avLst/>
            <a:gdLst/>
            <a:ahLst/>
            <a:cxnLst/>
            <a:rect l="l" t="t" r="r" b="b"/>
            <a:pathLst>
              <a:path w="501015" h="501015">
                <a:moveTo>
                  <a:pt x="0" y="0"/>
                </a:moveTo>
                <a:lnTo>
                  <a:pt x="501015" y="0"/>
                </a:lnTo>
                <a:lnTo>
                  <a:pt x="501015" y="501015"/>
                </a:lnTo>
                <a:lnTo>
                  <a:pt x="0" y="501015"/>
                </a:lnTo>
                <a:lnTo>
                  <a:pt x="0" y="0"/>
                </a:lnTo>
                <a:close/>
              </a:path>
            </a:pathLst>
          </a:custGeom>
          <a:blipFill>
            <a:blip r:embed="rId8"/>
            <a:stretch>
              <a:fillRect/>
            </a:stretch>
          </a:blipFill>
        </p:spPr>
        <p:txBody>
          <a:bodyPr/>
          <a:lstStyle/>
          <a:p>
            <a:endParaRPr lang="en-US"/>
          </a:p>
        </p:txBody>
      </p:sp>
      <p:sp>
        <p:nvSpPr>
          <p:cNvPr id="27" name="Freeform 27"/>
          <p:cNvSpPr/>
          <p:nvPr/>
        </p:nvSpPr>
        <p:spPr>
          <a:xfrm>
            <a:off x="7303152" y="2753149"/>
            <a:ext cx="1551519" cy="904383"/>
          </a:xfrm>
          <a:custGeom>
            <a:avLst/>
            <a:gdLst/>
            <a:ahLst/>
            <a:cxnLst/>
            <a:rect l="l" t="t" r="r" b="b"/>
            <a:pathLst>
              <a:path w="2327279" h="1356575">
                <a:moveTo>
                  <a:pt x="0" y="0"/>
                </a:moveTo>
                <a:lnTo>
                  <a:pt x="2327280" y="0"/>
                </a:lnTo>
                <a:lnTo>
                  <a:pt x="2327280" y="1356574"/>
                </a:lnTo>
                <a:lnTo>
                  <a:pt x="0" y="1356574"/>
                </a:lnTo>
                <a:lnTo>
                  <a:pt x="0" y="0"/>
                </a:lnTo>
                <a:close/>
              </a:path>
            </a:pathLst>
          </a:custGeom>
          <a:blipFill>
            <a:blip r:embed="rId9"/>
            <a:stretch>
              <a:fillRect/>
            </a:stretch>
          </a:blipFill>
        </p:spPr>
        <p:txBody>
          <a:bodyPr/>
          <a:lstStyle/>
          <a:p>
            <a:endParaRPr lang="en-US"/>
          </a:p>
        </p:txBody>
      </p:sp>
      <p:sp>
        <p:nvSpPr>
          <p:cNvPr id="28" name="Freeform 28"/>
          <p:cNvSpPr/>
          <p:nvPr/>
        </p:nvSpPr>
        <p:spPr>
          <a:xfrm>
            <a:off x="9266172" y="2675257"/>
            <a:ext cx="1572749" cy="927519"/>
          </a:xfrm>
          <a:custGeom>
            <a:avLst/>
            <a:gdLst/>
            <a:ahLst/>
            <a:cxnLst/>
            <a:rect l="l" t="t" r="r" b="b"/>
            <a:pathLst>
              <a:path w="2359124" h="1391278">
                <a:moveTo>
                  <a:pt x="0" y="0"/>
                </a:moveTo>
                <a:lnTo>
                  <a:pt x="2359124" y="0"/>
                </a:lnTo>
                <a:lnTo>
                  <a:pt x="2359124" y="1391278"/>
                </a:lnTo>
                <a:lnTo>
                  <a:pt x="0" y="1391278"/>
                </a:lnTo>
                <a:lnTo>
                  <a:pt x="0" y="0"/>
                </a:lnTo>
                <a:close/>
              </a:path>
            </a:pathLst>
          </a:custGeom>
          <a:blipFill>
            <a:blip r:embed="rId10"/>
            <a:stretch>
              <a:fillRect/>
            </a:stretch>
          </a:blipFill>
        </p:spPr>
        <p:txBody>
          <a:bodyPr/>
          <a:lstStyle/>
          <a:p>
            <a:endParaRPr lang="en-US"/>
          </a:p>
        </p:txBody>
      </p:sp>
      <p:sp>
        <p:nvSpPr>
          <p:cNvPr id="29" name="Freeform 29"/>
          <p:cNvSpPr/>
          <p:nvPr/>
        </p:nvSpPr>
        <p:spPr>
          <a:xfrm>
            <a:off x="7356871" y="4271434"/>
            <a:ext cx="1529251" cy="863851"/>
          </a:xfrm>
          <a:custGeom>
            <a:avLst/>
            <a:gdLst/>
            <a:ahLst/>
            <a:cxnLst/>
            <a:rect l="l" t="t" r="r" b="b"/>
            <a:pathLst>
              <a:path w="2293876" h="1295777">
                <a:moveTo>
                  <a:pt x="0" y="0"/>
                </a:moveTo>
                <a:lnTo>
                  <a:pt x="2293876" y="0"/>
                </a:lnTo>
                <a:lnTo>
                  <a:pt x="2293876" y="1295777"/>
                </a:lnTo>
                <a:lnTo>
                  <a:pt x="0" y="1295777"/>
                </a:lnTo>
                <a:lnTo>
                  <a:pt x="0" y="0"/>
                </a:lnTo>
                <a:close/>
              </a:path>
            </a:pathLst>
          </a:custGeom>
          <a:blipFill>
            <a:blip r:embed="rId11"/>
            <a:stretch>
              <a:fillRect/>
            </a:stretch>
          </a:blipFill>
        </p:spPr>
        <p:txBody>
          <a:bodyPr/>
          <a:lstStyle/>
          <a:p>
            <a:endParaRPr lang="en-US"/>
          </a:p>
        </p:txBody>
      </p:sp>
      <p:sp>
        <p:nvSpPr>
          <p:cNvPr id="30" name="Freeform 30"/>
          <p:cNvSpPr/>
          <p:nvPr/>
        </p:nvSpPr>
        <p:spPr>
          <a:xfrm>
            <a:off x="9366249" y="4256616"/>
            <a:ext cx="1447840" cy="817864"/>
          </a:xfrm>
          <a:custGeom>
            <a:avLst/>
            <a:gdLst/>
            <a:ahLst/>
            <a:cxnLst/>
            <a:rect l="l" t="t" r="r" b="b"/>
            <a:pathLst>
              <a:path w="2171760" h="1226796">
                <a:moveTo>
                  <a:pt x="0" y="0"/>
                </a:moveTo>
                <a:lnTo>
                  <a:pt x="2171760" y="0"/>
                </a:lnTo>
                <a:lnTo>
                  <a:pt x="2171760" y="1226796"/>
                </a:lnTo>
                <a:lnTo>
                  <a:pt x="0" y="1226796"/>
                </a:lnTo>
                <a:lnTo>
                  <a:pt x="0" y="0"/>
                </a:lnTo>
                <a:close/>
              </a:path>
            </a:pathLst>
          </a:custGeom>
          <a:blipFill>
            <a:blip r:embed="rId12"/>
            <a:stretch>
              <a:fillRect/>
            </a:stretch>
          </a:blipFill>
        </p:spPr>
        <p:txBody>
          <a:bodyPr/>
          <a:lstStyle/>
          <a:p>
            <a:endParaRPr lang="en-US"/>
          </a:p>
        </p:txBody>
      </p:sp>
      <p:sp>
        <p:nvSpPr>
          <p:cNvPr id="31" name="Freeform 31"/>
          <p:cNvSpPr/>
          <p:nvPr/>
        </p:nvSpPr>
        <p:spPr>
          <a:xfrm>
            <a:off x="7337202" y="2833078"/>
            <a:ext cx="124949" cy="124325"/>
          </a:xfrm>
          <a:custGeom>
            <a:avLst/>
            <a:gdLst/>
            <a:ahLst/>
            <a:cxnLst/>
            <a:rect l="l" t="t" r="r" b="b"/>
            <a:pathLst>
              <a:path w="187424" h="186487">
                <a:moveTo>
                  <a:pt x="0" y="0"/>
                </a:moveTo>
                <a:lnTo>
                  <a:pt x="187424" y="0"/>
                </a:lnTo>
                <a:lnTo>
                  <a:pt x="187424" y="186486"/>
                </a:lnTo>
                <a:lnTo>
                  <a:pt x="0" y="1864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2" name="Freeform 32"/>
          <p:cNvSpPr/>
          <p:nvPr/>
        </p:nvSpPr>
        <p:spPr>
          <a:xfrm>
            <a:off x="7399676" y="4310871"/>
            <a:ext cx="124949" cy="124325"/>
          </a:xfrm>
          <a:custGeom>
            <a:avLst/>
            <a:gdLst/>
            <a:ahLst/>
            <a:cxnLst/>
            <a:rect l="l" t="t" r="r" b="b"/>
            <a:pathLst>
              <a:path w="187424" h="186487">
                <a:moveTo>
                  <a:pt x="0" y="0"/>
                </a:moveTo>
                <a:lnTo>
                  <a:pt x="187424" y="0"/>
                </a:lnTo>
                <a:lnTo>
                  <a:pt x="187424" y="186487"/>
                </a:lnTo>
                <a:lnTo>
                  <a:pt x="0" y="18648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33" name="Freeform 33"/>
          <p:cNvSpPr/>
          <p:nvPr/>
        </p:nvSpPr>
        <p:spPr>
          <a:xfrm>
            <a:off x="9640388" y="2970102"/>
            <a:ext cx="124949" cy="124325"/>
          </a:xfrm>
          <a:custGeom>
            <a:avLst/>
            <a:gdLst/>
            <a:ahLst/>
            <a:cxnLst/>
            <a:rect l="l" t="t" r="r" b="b"/>
            <a:pathLst>
              <a:path w="187424" h="186487">
                <a:moveTo>
                  <a:pt x="0" y="0"/>
                </a:moveTo>
                <a:lnTo>
                  <a:pt x="187424" y="0"/>
                </a:lnTo>
                <a:lnTo>
                  <a:pt x="187424" y="186487"/>
                </a:lnTo>
                <a:lnTo>
                  <a:pt x="0" y="18648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4" name="Freeform 34"/>
          <p:cNvSpPr/>
          <p:nvPr/>
        </p:nvSpPr>
        <p:spPr>
          <a:xfrm>
            <a:off x="9394355" y="4277784"/>
            <a:ext cx="124949" cy="124325"/>
          </a:xfrm>
          <a:custGeom>
            <a:avLst/>
            <a:gdLst/>
            <a:ahLst/>
            <a:cxnLst/>
            <a:rect l="l" t="t" r="r" b="b"/>
            <a:pathLst>
              <a:path w="187424" h="186487">
                <a:moveTo>
                  <a:pt x="0" y="0"/>
                </a:moveTo>
                <a:lnTo>
                  <a:pt x="187424" y="0"/>
                </a:lnTo>
                <a:lnTo>
                  <a:pt x="187424" y="186487"/>
                </a:lnTo>
                <a:lnTo>
                  <a:pt x="0" y="18648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35" name="Freeform 35"/>
          <p:cNvSpPr/>
          <p:nvPr/>
        </p:nvSpPr>
        <p:spPr>
          <a:xfrm>
            <a:off x="7549424" y="1497610"/>
            <a:ext cx="124949" cy="124325"/>
          </a:xfrm>
          <a:custGeom>
            <a:avLst/>
            <a:gdLst/>
            <a:ahLst/>
            <a:cxnLst/>
            <a:rect l="l" t="t" r="r" b="b"/>
            <a:pathLst>
              <a:path w="187424" h="186487">
                <a:moveTo>
                  <a:pt x="0" y="0"/>
                </a:moveTo>
                <a:lnTo>
                  <a:pt x="187424" y="0"/>
                </a:lnTo>
                <a:lnTo>
                  <a:pt x="187424" y="186487"/>
                </a:lnTo>
                <a:lnTo>
                  <a:pt x="0" y="18648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6" name="Freeform 36"/>
          <p:cNvSpPr/>
          <p:nvPr/>
        </p:nvSpPr>
        <p:spPr>
          <a:xfrm>
            <a:off x="10577485" y="5067300"/>
            <a:ext cx="236605" cy="245533"/>
          </a:xfrm>
          <a:custGeom>
            <a:avLst/>
            <a:gdLst/>
            <a:ahLst/>
            <a:cxnLst/>
            <a:rect l="l" t="t" r="r" b="b"/>
            <a:pathLst>
              <a:path w="354908" h="368300">
                <a:moveTo>
                  <a:pt x="0" y="0"/>
                </a:moveTo>
                <a:lnTo>
                  <a:pt x="354907" y="0"/>
                </a:lnTo>
                <a:lnTo>
                  <a:pt x="354907" y="368301"/>
                </a:lnTo>
                <a:lnTo>
                  <a:pt x="0" y="36830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37" name="Freeform 37"/>
          <p:cNvSpPr/>
          <p:nvPr/>
        </p:nvSpPr>
        <p:spPr>
          <a:xfrm>
            <a:off x="10594975" y="150674"/>
            <a:ext cx="1435775" cy="1070252"/>
          </a:xfrm>
          <a:custGeom>
            <a:avLst/>
            <a:gdLst/>
            <a:ahLst/>
            <a:cxnLst/>
            <a:rect l="l" t="t" r="r" b="b"/>
            <a:pathLst>
              <a:path w="2153662" h="1605378">
                <a:moveTo>
                  <a:pt x="0" y="0"/>
                </a:moveTo>
                <a:lnTo>
                  <a:pt x="2153662" y="0"/>
                </a:lnTo>
                <a:lnTo>
                  <a:pt x="2153662" y="1605378"/>
                </a:lnTo>
                <a:lnTo>
                  <a:pt x="0" y="1605378"/>
                </a:lnTo>
                <a:lnTo>
                  <a:pt x="0" y="0"/>
                </a:lnTo>
                <a:close/>
              </a:path>
            </a:pathLst>
          </a:custGeom>
          <a:blipFill>
            <a:blip r:embed="rId21"/>
            <a:stretch>
              <a:fillRect/>
            </a:stretch>
          </a:blipFill>
        </p:spPr>
        <p:txBody>
          <a:bodyPr/>
          <a:lstStyle/>
          <a:p>
            <a:endParaRPr lang="en-US"/>
          </a:p>
        </p:txBody>
      </p:sp>
      <p:sp>
        <p:nvSpPr>
          <p:cNvPr id="38" name="Freeform 38"/>
          <p:cNvSpPr/>
          <p:nvPr/>
        </p:nvSpPr>
        <p:spPr>
          <a:xfrm>
            <a:off x="4718831" y="3365501"/>
            <a:ext cx="1928747" cy="988483"/>
          </a:xfrm>
          <a:custGeom>
            <a:avLst/>
            <a:gdLst/>
            <a:ahLst/>
            <a:cxnLst/>
            <a:rect l="l" t="t" r="r" b="b"/>
            <a:pathLst>
              <a:path w="2893121" h="1482725">
                <a:moveTo>
                  <a:pt x="0" y="0"/>
                </a:moveTo>
                <a:lnTo>
                  <a:pt x="2893121" y="0"/>
                </a:lnTo>
                <a:lnTo>
                  <a:pt x="2893121" y="1482725"/>
                </a:lnTo>
                <a:lnTo>
                  <a:pt x="0" y="1482725"/>
                </a:lnTo>
                <a:lnTo>
                  <a:pt x="0" y="0"/>
                </a:lnTo>
                <a:close/>
              </a:path>
            </a:pathLst>
          </a:custGeom>
          <a:blipFill>
            <a:blip r:embed="rId22"/>
            <a:stretch>
              <a:fillRect/>
            </a:stretch>
          </a:blipFill>
        </p:spPr>
        <p:txBody>
          <a:bodyPr/>
          <a:lstStyle/>
          <a:p>
            <a:endParaRPr lang="en-US"/>
          </a:p>
        </p:txBody>
      </p:sp>
      <p:sp>
        <p:nvSpPr>
          <p:cNvPr id="39" name="TextBox 39"/>
          <p:cNvSpPr txBox="1"/>
          <p:nvPr/>
        </p:nvSpPr>
        <p:spPr>
          <a:xfrm>
            <a:off x="4044314" y="122766"/>
            <a:ext cx="3312557" cy="1142557"/>
          </a:xfrm>
          <a:prstGeom prst="rect">
            <a:avLst/>
          </a:prstGeom>
        </p:spPr>
        <p:txBody>
          <a:bodyPr lIns="0" tIns="0" rIns="0" bIns="0" rtlCol="0" anchor="t">
            <a:spAutoFit/>
          </a:bodyPr>
          <a:lstStyle/>
          <a:p>
            <a:pPr algn="ctr">
              <a:lnSpc>
                <a:spcPts val="4666"/>
              </a:lnSpc>
            </a:pPr>
            <a:r>
              <a:rPr lang="en-US" sz="3333">
                <a:solidFill>
                  <a:srgbClr val="000000"/>
                </a:solidFill>
                <a:latin typeface="Tahoma"/>
                <a:ea typeface="Tahoma"/>
                <a:cs typeface="Tahoma"/>
                <a:sym typeface="Tahoma"/>
              </a:rPr>
              <a:t>Cannabinoids 101</a:t>
            </a:r>
          </a:p>
        </p:txBody>
      </p:sp>
      <p:sp>
        <p:nvSpPr>
          <p:cNvPr id="40" name="TextBox 40"/>
          <p:cNvSpPr txBox="1"/>
          <p:nvPr/>
        </p:nvSpPr>
        <p:spPr>
          <a:xfrm>
            <a:off x="823357" y="842222"/>
            <a:ext cx="9614615" cy="900568"/>
          </a:xfrm>
          <a:prstGeom prst="rect">
            <a:avLst/>
          </a:prstGeom>
        </p:spPr>
        <p:txBody>
          <a:bodyPr lIns="0" tIns="0" rIns="0" bIns="0" rtlCol="0" anchor="t">
            <a:spAutoFit/>
          </a:bodyPr>
          <a:lstStyle/>
          <a:p>
            <a:pPr>
              <a:lnSpc>
                <a:spcPts val="3734"/>
              </a:lnSpc>
            </a:pPr>
            <a:r>
              <a:rPr lang="en-US" sz="2667" u="sng">
                <a:solidFill>
                  <a:srgbClr val="000000"/>
                </a:solidFill>
                <a:latin typeface="Tahoma"/>
                <a:ea typeface="Tahoma"/>
                <a:cs typeface="Tahoma"/>
                <a:sym typeface="Tahoma"/>
              </a:rPr>
              <a:t>Cannabinoids</a:t>
            </a:r>
            <a:r>
              <a:rPr lang="en-US" sz="2667">
                <a:solidFill>
                  <a:srgbClr val="000000"/>
                </a:solidFill>
                <a:latin typeface="Tahoma"/>
                <a:ea typeface="Tahoma"/>
                <a:cs typeface="Tahoma"/>
                <a:sym typeface="Tahoma"/>
              </a:rPr>
              <a:t> (naturally occuring compounds in cannabis plants)</a:t>
            </a:r>
          </a:p>
        </p:txBody>
      </p:sp>
      <p:sp>
        <p:nvSpPr>
          <p:cNvPr id="41" name="TextBox 41"/>
          <p:cNvSpPr txBox="1"/>
          <p:nvPr/>
        </p:nvSpPr>
        <p:spPr>
          <a:xfrm>
            <a:off x="1112280" y="1288839"/>
            <a:ext cx="5864067" cy="426079"/>
          </a:xfrm>
          <a:prstGeom prst="rect">
            <a:avLst/>
          </a:prstGeom>
        </p:spPr>
        <p:txBody>
          <a:bodyPr lIns="0" tIns="0" rIns="0" bIns="0" rtlCol="0" anchor="t">
            <a:spAutoFit/>
          </a:bodyPr>
          <a:lstStyle/>
          <a:p>
            <a:pPr marL="575763" lvl="1" indent="-287882">
              <a:lnSpc>
                <a:spcPts val="3734"/>
              </a:lnSpc>
              <a:buFont typeface="Arial"/>
              <a:buChar char="•"/>
            </a:pPr>
            <a:r>
              <a:rPr lang="en-US" sz="2667">
                <a:solidFill>
                  <a:srgbClr val="24851C"/>
                </a:solidFill>
                <a:latin typeface="Tahoma"/>
                <a:ea typeface="Tahoma"/>
                <a:cs typeface="Tahoma"/>
                <a:sym typeface="Tahoma"/>
              </a:rPr>
              <a:t>THC</a:t>
            </a:r>
            <a:r>
              <a:rPr lang="en-US" sz="2667">
                <a:solidFill>
                  <a:srgbClr val="000000"/>
                </a:solidFill>
                <a:latin typeface="Tahoma"/>
                <a:ea typeface="Tahoma"/>
                <a:cs typeface="Tahoma"/>
                <a:sym typeface="Tahoma"/>
              </a:rPr>
              <a:t> - delta-9-tetrahydrocannabinol</a:t>
            </a:r>
          </a:p>
        </p:txBody>
      </p:sp>
      <p:sp>
        <p:nvSpPr>
          <p:cNvPr id="42" name="TextBox 42"/>
          <p:cNvSpPr txBox="1"/>
          <p:nvPr/>
        </p:nvSpPr>
        <p:spPr>
          <a:xfrm>
            <a:off x="1112281" y="1773556"/>
            <a:ext cx="3222863" cy="900568"/>
          </a:xfrm>
          <a:prstGeom prst="rect">
            <a:avLst/>
          </a:prstGeom>
        </p:spPr>
        <p:txBody>
          <a:bodyPr lIns="0" tIns="0" rIns="0" bIns="0" rtlCol="0" anchor="t">
            <a:spAutoFit/>
          </a:bodyPr>
          <a:lstStyle/>
          <a:p>
            <a:pPr marL="575763" lvl="1" indent="-287882">
              <a:lnSpc>
                <a:spcPts val="3734"/>
              </a:lnSpc>
              <a:buFont typeface="Arial"/>
              <a:buChar char="•"/>
            </a:pPr>
            <a:r>
              <a:rPr lang="en-US" sz="2667">
                <a:solidFill>
                  <a:srgbClr val="24851C"/>
                </a:solidFill>
                <a:latin typeface="Tahoma"/>
                <a:ea typeface="Tahoma"/>
                <a:cs typeface="Tahoma"/>
                <a:sym typeface="Tahoma"/>
              </a:rPr>
              <a:t>CBD</a:t>
            </a:r>
            <a:r>
              <a:rPr lang="en-US" sz="2667">
                <a:solidFill>
                  <a:srgbClr val="000000"/>
                </a:solidFill>
                <a:latin typeface="Tahoma"/>
                <a:ea typeface="Tahoma"/>
                <a:cs typeface="Tahoma"/>
                <a:sym typeface="Tahoma"/>
              </a:rPr>
              <a:t> - cannabidiol</a:t>
            </a:r>
          </a:p>
        </p:txBody>
      </p:sp>
      <p:sp>
        <p:nvSpPr>
          <p:cNvPr id="43" name="TextBox 43"/>
          <p:cNvSpPr txBox="1"/>
          <p:nvPr/>
        </p:nvSpPr>
        <p:spPr>
          <a:xfrm>
            <a:off x="823357" y="2440517"/>
            <a:ext cx="4235767" cy="900568"/>
          </a:xfrm>
          <a:prstGeom prst="rect">
            <a:avLst/>
          </a:prstGeom>
        </p:spPr>
        <p:txBody>
          <a:bodyPr lIns="0" tIns="0" rIns="0" bIns="0" rtlCol="0" anchor="t">
            <a:spAutoFit/>
          </a:bodyPr>
          <a:lstStyle/>
          <a:p>
            <a:pPr>
              <a:lnSpc>
                <a:spcPts val="3734"/>
              </a:lnSpc>
            </a:pPr>
            <a:r>
              <a:rPr lang="en-US" sz="2667" u="sng">
                <a:solidFill>
                  <a:srgbClr val="000000"/>
                </a:solidFill>
                <a:latin typeface="Tahoma"/>
                <a:ea typeface="Tahoma"/>
                <a:cs typeface="Tahoma"/>
                <a:sym typeface="Tahoma"/>
              </a:rPr>
              <a:t>Semi-synthetic cannabinoids</a:t>
            </a:r>
          </a:p>
        </p:txBody>
      </p:sp>
      <p:sp>
        <p:nvSpPr>
          <p:cNvPr id="44" name="TextBox 44"/>
          <p:cNvSpPr txBox="1"/>
          <p:nvPr/>
        </p:nvSpPr>
        <p:spPr>
          <a:xfrm>
            <a:off x="1105110" y="2887134"/>
            <a:ext cx="5925185" cy="426079"/>
          </a:xfrm>
          <a:prstGeom prst="rect">
            <a:avLst/>
          </a:prstGeom>
        </p:spPr>
        <p:txBody>
          <a:bodyPr lIns="0" tIns="0" rIns="0" bIns="0" rtlCol="0" anchor="t">
            <a:spAutoFit/>
          </a:bodyPr>
          <a:lstStyle/>
          <a:p>
            <a:pPr>
              <a:lnSpc>
                <a:spcPts val="3734"/>
              </a:lnSpc>
            </a:pPr>
            <a:r>
              <a:rPr lang="en-US" sz="2667">
                <a:solidFill>
                  <a:srgbClr val="000000"/>
                </a:solidFill>
                <a:latin typeface="Tahoma"/>
                <a:ea typeface="Tahoma"/>
                <a:cs typeface="Tahoma"/>
                <a:sym typeface="Tahoma"/>
              </a:rPr>
              <a:t>(Made from </a:t>
            </a:r>
            <a:r>
              <a:rPr lang="en-US" sz="2667">
                <a:solidFill>
                  <a:srgbClr val="D51C1C"/>
                </a:solidFill>
                <a:latin typeface="Tahoma"/>
                <a:ea typeface="Tahoma"/>
                <a:cs typeface="Tahoma"/>
                <a:sym typeface="Tahoma"/>
              </a:rPr>
              <a:t>hemp-derived</a:t>
            </a:r>
            <a:r>
              <a:rPr lang="en-US" sz="2667">
                <a:solidFill>
                  <a:srgbClr val="000000"/>
                </a:solidFill>
                <a:latin typeface="Tahoma"/>
                <a:ea typeface="Tahoma"/>
                <a:cs typeface="Tahoma"/>
                <a:sym typeface="Tahoma"/>
              </a:rPr>
              <a:t> cannabidiol) </a:t>
            </a:r>
          </a:p>
        </p:txBody>
      </p:sp>
      <p:sp>
        <p:nvSpPr>
          <p:cNvPr id="45" name="TextBox 45"/>
          <p:cNvSpPr txBox="1"/>
          <p:nvPr/>
        </p:nvSpPr>
        <p:spPr>
          <a:xfrm>
            <a:off x="1659544" y="3818467"/>
            <a:ext cx="2555161" cy="426079"/>
          </a:xfrm>
          <a:prstGeom prst="rect">
            <a:avLst/>
          </a:prstGeom>
        </p:spPr>
        <p:txBody>
          <a:bodyPr lIns="0" tIns="0" rIns="0" bIns="0" rtlCol="0" anchor="t">
            <a:spAutoFit/>
          </a:bodyPr>
          <a:lstStyle/>
          <a:p>
            <a:pPr marL="575763" lvl="1" indent="-287882">
              <a:lnSpc>
                <a:spcPts val="3734"/>
              </a:lnSpc>
              <a:buFont typeface="Arial"/>
              <a:buChar char="•"/>
            </a:pPr>
            <a:r>
              <a:rPr lang="en-US" sz="2667">
                <a:solidFill>
                  <a:srgbClr val="24851C"/>
                </a:solidFill>
                <a:latin typeface="Tahoma"/>
                <a:ea typeface="Tahoma"/>
                <a:cs typeface="Tahoma"/>
                <a:sym typeface="Tahoma"/>
              </a:rPr>
              <a:t>delta-10-THC</a:t>
            </a:r>
          </a:p>
        </p:txBody>
      </p:sp>
      <p:sp>
        <p:nvSpPr>
          <p:cNvPr id="46" name="TextBox 46"/>
          <p:cNvSpPr txBox="1"/>
          <p:nvPr/>
        </p:nvSpPr>
        <p:spPr>
          <a:xfrm>
            <a:off x="823357" y="4914900"/>
            <a:ext cx="4178697" cy="900568"/>
          </a:xfrm>
          <a:prstGeom prst="rect">
            <a:avLst/>
          </a:prstGeom>
        </p:spPr>
        <p:txBody>
          <a:bodyPr lIns="0" tIns="0" rIns="0" bIns="0" rtlCol="0" anchor="t">
            <a:spAutoFit/>
          </a:bodyPr>
          <a:lstStyle/>
          <a:p>
            <a:pPr>
              <a:lnSpc>
                <a:spcPts val="3734"/>
              </a:lnSpc>
            </a:pPr>
            <a:r>
              <a:rPr lang="en-US" sz="2667" u="sng">
                <a:solidFill>
                  <a:srgbClr val="000000"/>
                </a:solidFill>
                <a:latin typeface="Tahoma"/>
                <a:ea typeface="Tahoma"/>
                <a:cs typeface="Tahoma"/>
                <a:sym typeface="Tahoma"/>
              </a:rPr>
              <a:t>Fully synthetic cannabinoids</a:t>
            </a:r>
          </a:p>
        </p:txBody>
      </p:sp>
      <p:sp>
        <p:nvSpPr>
          <p:cNvPr id="47" name="TextBox 47"/>
          <p:cNvSpPr txBox="1"/>
          <p:nvPr/>
        </p:nvSpPr>
        <p:spPr>
          <a:xfrm>
            <a:off x="1659544" y="5833534"/>
            <a:ext cx="1955721" cy="900568"/>
          </a:xfrm>
          <a:prstGeom prst="rect">
            <a:avLst/>
          </a:prstGeom>
        </p:spPr>
        <p:txBody>
          <a:bodyPr lIns="0" tIns="0" rIns="0" bIns="0" rtlCol="0" anchor="t">
            <a:spAutoFit/>
          </a:bodyPr>
          <a:lstStyle/>
          <a:p>
            <a:pPr marL="575763" lvl="1" indent="-287882">
              <a:lnSpc>
                <a:spcPts val="3734"/>
              </a:lnSpc>
              <a:buFont typeface="Arial"/>
              <a:buChar char="•"/>
            </a:pPr>
            <a:r>
              <a:rPr lang="en-US" sz="2667">
                <a:solidFill>
                  <a:srgbClr val="24851C"/>
                </a:solidFill>
                <a:latin typeface="Tahoma"/>
                <a:ea typeface="Tahoma"/>
                <a:cs typeface="Tahoma"/>
                <a:sym typeface="Tahoma"/>
              </a:rPr>
              <a:t>K2, Spice</a:t>
            </a:r>
          </a:p>
        </p:txBody>
      </p:sp>
      <p:sp>
        <p:nvSpPr>
          <p:cNvPr id="48" name="TextBox 48"/>
          <p:cNvSpPr txBox="1"/>
          <p:nvPr/>
        </p:nvSpPr>
        <p:spPr>
          <a:xfrm>
            <a:off x="1659544" y="4303184"/>
            <a:ext cx="4738291" cy="426079"/>
          </a:xfrm>
          <a:prstGeom prst="rect">
            <a:avLst/>
          </a:prstGeom>
        </p:spPr>
        <p:txBody>
          <a:bodyPr lIns="0" tIns="0" rIns="0" bIns="0" rtlCol="0" anchor="t">
            <a:spAutoFit/>
          </a:bodyPr>
          <a:lstStyle/>
          <a:p>
            <a:pPr marL="575763" lvl="1" indent="-287882">
              <a:lnSpc>
                <a:spcPts val="3734"/>
              </a:lnSpc>
              <a:buFont typeface="Arial"/>
              <a:buChar char="•"/>
            </a:pPr>
            <a:r>
              <a:rPr lang="en-US" sz="2667">
                <a:solidFill>
                  <a:srgbClr val="24851C"/>
                </a:solidFill>
                <a:latin typeface="Tahoma"/>
                <a:ea typeface="Tahoma"/>
                <a:cs typeface="Tahoma"/>
                <a:sym typeface="Tahoma"/>
              </a:rPr>
              <a:t>HHC</a:t>
            </a:r>
            <a:r>
              <a:rPr lang="en-US" sz="2667">
                <a:solidFill>
                  <a:srgbClr val="000000"/>
                </a:solidFill>
                <a:latin typeface="Tahoma"/>
                <a:ea typeface="Tahoma"/>
                <a:cs typeface="Tahoma"/>
                <a:sym typeface="Tahoma"/>
              </a:rPr>
              <a:t> - hexahydrocannabinol</a:t>
            </a:r>
          </a:p>
        </p:txBody>
      </p:sp>
      <p:sp>
        <p:nvSpPr>
          <p:cNvPr id="49" name="TextBox 49"/>
          <p:cNvSpPr txBox="1"/>
          <p:nvPr/>
        </p:nvSpPr>
        <p:spPr>
          <a:xfrm>
            <a:off x="1421460" y="5401734"/>
            <a:ext cx="5574903" cy="900568"/>
          </a:xfrm>
          <a:prstGeom prst="rect">
            <a:avLst/>
          </a:prstGeom>
        </p:spPr>
        <p:txBody>
          <a:bodyPr lIns="0" tIns="0" rIns="0" bIns="0" rtlCol="0" anchor="t">
            <a:spAutoFit/>
          </a:bodyPr>
          <a:lstStyle/>
          <a:p>
            <a:pPr>
              <a:lnSpc>
                <a:spcPts val="3734"/>
              </a:lnSpc>
            </a:pPr>
            <a:r>
              <a:rPr lang="en-US" sz="2667">
                <a:solidFill>
                  <a:srgbClr val="000000"/>
                </a:solidFill>
                <a:latin typeface="Tahoma"/>
                <a:ea typeface="Tahoma"/>
                <a:cs typeface="Tahoma"/>
                <a:sym typeface="Tahoma"/>
              </a:rPr>
              <a:t>(Not made from plant, banned in US)</a:t>
            </a:r>
          </a:p>
        </p:txBody>
      </p:sp>
      <p:sp>
        <p:nvSpPr>
          <p:cNvPr id="50" name="TextBox 50"/>
          <p:cNvSpPr txBox="1"/>
          <p:nvPr/>
        </p:nvSpPr>
        <p:spPr>
          <a:xfrm>
            <a:off x="9456830" y="3526367"/>
            <a:ext cx="1572749" cy="321948"/>
          </a:xfrm>
          <a:prstGeom prst="rect">
            <a:avLst/>
          </a:prstGeom>
        </p:spPr>
        <p:txBody>
          <a:bodyPr lIns="0" tIns="0" rIns="0" bIns="0" rtlCol="0" anchor="t">
            <a:spAutoFit/>
          </a:bodyPr>
          <a:lstStyle/>
          <a:p>
            <a:pPr algn="ctr">
              <a:lnSpc>
                <a:spcPts val="2800"/>
              </a:lnSpc>
            </a:pPr>
            <a:r>
              <a:rPr lang="en-US" sz="2000">
                <a:solidFill>
                  <a:srgbClr val="000000"/>
                </a:solidFill>
                <a:latin typeface="Tahoma"/>
                <a:ea typeface="Tahoma"/>
                <a:cs typeface="Tahoma"/>
                <a:sym typeface="Tahoma"/>
              </a:rPr>
              <a:t>delta-10-THC</a:t>
            </a:r>
          </a:p>
        </p:txBody>
      </p:sp>
      <p:sp>
        <p:nvSpPr>
          <p:cNvPr id="51" name="TextBox 51"/>
          <p:cNvSpPr txBox="1"/>
          <p:nvPr/>
        </p:nvSpPr>
        <p:spPr>
          <a:xfrm>
            <a:off x="7812550" y="6459220"/>
            <a:ext cx="1572749" cy="321948"/>
          </a:xfrm>
          <a:prstGeom prst="rect">
            <a:avLst/>
          </a:prstGeom>
        </p:spPr>
        <p:txBody>
          <a:bodyPr lIns="0" tIns="0" rIns="0" bIns="0" rtlCol="0" anchor="t">
            <a:spAutoFit/>
          </a:bodyPr>
          <a:lstStyle/>
          <a:p>
            <a:pPr algn="ctr">
              <a:lnSpc>
                <a:spcPts val="2800"/>
              </a:lnSpc>
            </a:pPr>
            <a:r>
              <a:rPr lang="en-US" sz="2000">
                <a:solidFill>
                  <a:srgbClr val="000000"/>
                </a:solidFill>
                <a:latin typeface="Tahoma"/>
                <a:ea typeface="Tahoma"/>
                <a:cs typeface="Tahoma"/>
                <a:sym typeface="Tahoma"/>
              </a:rPr>
              <a:t>Spice</a:t>
            </a:r>
          </a:p>
        </p:txBody>
      </p:sp>
      <p:sp>
        <p:nvSpPr>
          <p:cNvPr id="52" name="TextBox 52"/>
          <p:cNvSpPr txBox="1"/>
          <p:nvPr/>
        </p:nvSpPr>
        <p:spPr>
          <a:xfrm>
            <a:off x="7313372" y="3564676"/>
            <a:ext cx="1572749" cy="321948"/>
          </a:xfrm>
          <a:prstGeom prst="rect">
            <a:avLst/>
          </a:prstGeom>
        </p:spPr>
        <p:txBody>
          <a:bodyPr lIns="0" tIns="0" rIns="0" bIns="0" rtlCol="0" anchor="t">
            <a:spAutoFit/>
          </a:bodyPr>
          <a:lstStyle/>
          <a:p>
            <a:pPr algn="ctr">
              <a:lnSpc>
                <a:spcPts val="2800"/>
              </a:lnSpc>
            </a:pPr>
            <a:r>
              <a:rPr lang="en-US" sz="2000">
                <a:solidFill>
                  <a:srgbClr val="000000"/>
                </a:solidFill>
                <a:latin typeface="Tahoma"/>
                <a:ea typeface="Tahoma"/>
                <a:cs typeface="Tahoma"/>
                <a:sym typeface="Tahoma"/>
              </a:rPr>
              <a:t>delta-8-THC</a:t>
            </a:r>
          </a:p>
        </p:txBody>
      </p:sp>
      <p:sp>
        <p:nvSpPr>
          <p:cNvPr id="53" name="TextBox 53"/>
          <p:cNvSpPr txBox="1"/>
          <p:nvPr/>
        </p:nvSpPr>
        <p:spPr>
          <a:xfrm>
            <a:off x="7249691" y="2226099"/>
            <a:ext cx="1572749" cy="321948"/>
          </a:xfrm>
          <a:prstGeom prst="rect">
            <a:avLst/>
          </a:prstGeom>
        </p:spPr>
        <p:txBody>
          <a:bodyPr lIns="0" tIns="0" rIns="0" bIns="0" rtlCol="0" anchor="t">
            <a:spAutoFit/>
          </a:bodyPr>
          <a:lstStyle/>
          <a:p>
            <a:pPr algn="ctr">
              <a:lnSpc>
                <a:spcPts val="2800"/>
              </a:lnSpc>
            </a:pPr>
            <a:r>
              <a:rPr lang="en-US" sz="2000">
                <a:solidFill>
                  <a:srgbClr val="000000"/>
                </a:solidFill>
                <a:latin typeface="Tahoma"/>
                <a:ea typeface="Tahoma"/>
                <a:cs typeface="Tahoma"/>
                <a:sym typeface="Tahoma"/>
              </a:rPr>
              <a:t>delta-9-THC</a:t>
            </a:r>
          </a:p>
        </p:txBody>
      </p:sp>
      <p:sp>
        <p:nvSpPr>
          <p:cNvPr id="54" name="TextBox 54"/>
          <p:cNvSpPr txBox="1"/>
          <p:nvPr/>
        </p:nvSpPr>
        <p:spPr>
          <a:xfrm>
            <a:off x="7313372" y="5060950"/>
            <a:ext cx="1572749" cy="321948"/>
          </a:xfrm>
          <a:prstGeom prst="rect">
            <a:avLst/>
          </a:prstGeom>
        </p:spPr>
        <p:txBody>
          <a:bodyPr lIns="0" tIns="0" rIns="0" bIns="0" rtlCol="0" anchor="t">
            <a:spAutoFit/>
          </a:bodyPr>
          <a:lstStyle/>
          <a:p>
            <a:pPr algn="ctr">
              <a:lnSpc>
                <a:spcPts val="2800"/>
              </a:lnSpc>
            </a:pPr>
            <a:r>
              <a:rPr lang="en-US" sz="2000">
                <a:solidFill>
                  <a:srgbClr val="000000"/>
                </a:solidFill>
                <a:latin typeface="Tahoma"/>
                <a:ea typeface="Tahoma"/>
                <a:cs typeface="Tahoma"/>
                <a:sym typeface="Tahoma"/>
              </a:rPr>
              <a:t>9S-HHC</a:t>
            </a:r>
          </a:p>
        </p:txBody>
      </p:sp>
      <p:sp>
        <p:nvSpPr>
          <p:cNvPr id="55" name="TextBox 55"/>
          <p:cNvSpPr txBox="1"/>
          <p:nvPr/>
        </p:nvSpPr>
        <p:spPr>
          <a:xfrm>
            <a:off x="9488818" y="4999567"/>
            <a:ext cx="1206970" cy="321948"/>
          </a:xfrm>
          <a:prstGeom prst="rect">
            <a:avLst/>
          </a:prstGeom>
        </p:spPr>
        <p:txBody>
          <a:bodyPr lIns="0" tIns="0" rIns="0" bIns="0" rtlCol="0" anchor="t">
            <a:spAutoFit/>
          </a:bodyPr>
          <a:lstStyle/>
          <a:p>
            <a:pPr algn="ctr">
              <a:lnSpc>
                <a:spcPts val="2800"/>
              </a:lnSpc>
            </a:pPr>
            <a:r>
              <a:rPr lang="en-US" sz="2000">
                <a:solidFill>
                  <a:srgbClr val="000000"/>
                </a:solidFill>
                <a:latin typeface="Tahoma"/>
                <a:ea typeface="Tahoma"/>
                <a:cs typeface="Tahoma"/>
                <a:sym typeface="Tahoma"/>
              </a:rPr>
              <a:t>9R-HHC</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28201" y="246888"/>
            <a:ext cx="4876800" cy="438912"/>
          </a:xfrm>
          <a:custGeom>
            <a:avLst/>
            <a:gdLst/>
            <a:ahLst/>
            <a:cxnLst/>
            <a:rect l="l" t="t" r="r" b="b"/>
            <a:pathLst>
              <a:path w="7315200" h="658368">
                <a:moveTo>
                  <a:pt x="0" y="0"/>
                </a:moveTo>
                <a:lnTo>
                  <a:pt x="7315200" y="0"/>
                </a:lnTo>
                <a:lnTo>
                  <a:pt x="7315200" y="658368"/>
                </a:lnTo>
                <a:lnTo>
                  <a:pt x="0" y="658368"/>
                </a:lnTo>
                <a:lnTo>
                  <a:pt x="0" y="0"/>
                </a:lnTo>
                <a:close/>
              </a:path>
            </a:pathLst>
          </a:custGeom>
          <a:blipFill>
            <a:blip r:embed="rId3">
              <a:alphaModFix amt="80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5497263" y="246888"/>
            <a:ext cx="4876800" cy="438912"/>
          </a:xfrm>
          <a:custGeom>
            <a:avLst/>
            <a:gdLst/>
            <a:ahLst/>
            <a:cxnLst/>
            <a:rect l="l" t="t" r="r" b="b"/>
            <a:pathLst>
              <a:path w="7315200" h="658368">
                <a:moveTo>
                  <a:pt x="0" y="0"/>
                </a:moveTo>
                <a:lnTo>
                  <a:pt x="7315200" y="0"/>
                </a:lnTo>
                <a:lnTo>
                  <a:pt x="7315200" y="658368"/>
                </a:lnTo>
                <a:lnTo>
                  <a:pt x="0" y="658368"/>
                </a:lnTo>
                <a:lnTo>
                  <a:pt x="0" y="0"/>
                </a:lnTo>
                <a:close/>
              </a:path>
            </a:pathLst>
          </a:custGeom>
          <a:blipFill>
            <a:blip r:embed="rId3">
              <a:alphaModFix amt="80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AutoShape 4"/>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5" name="Group 5"/>
          <p:cNvGrpSpPr/>
          <p:nvPr/>
        </p:nvGrpSpPr>
        <p:grpSpPr>
          <a:xfrm>
            <a:off x="10898730" y="-8466"/>
            <a:ext cx="1290094" cy="6866467"/>
            <a:chOff x="0" y="0"/>
            <a:chExt cx="2580188" cy="13732934"/>
          </a:xfrm>
        </p:grpSpPr>
        <p:sp>
          <p:nvSpPr>
            <p:cNvPr id="6" name="Freeform 6"/>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7" name="Group 7"/>
          <p:cNvGrpSpPr/>
          <p:nvPr/>
        </p:nvGrpSpPr>
        <p:grpSpPr>
          <a:xfrm>
            <a:off x="10939000" y="-8466"/>
            <a:ext cx="1249825" cy="6866467"/>
            <a:chOff x="0" y="0"/>
            <a:chExt cx="2499650" cy="13732934"/>
          </a:xfrm>
        </p:grpSpPr>
        <p:sp>
          <p:nvSpPr>
            <p:cNvPr id="8" name="Freeform 8"/>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9" name="Group 9"/>
          <p:cNvGrpSpPr/>
          <p:nvPr/>
        </p:nvGrpSpPr>
        <p:grpSpPr>
          <a:xfrm>
            <a:off x="10371666" y="3589867"/>
            <a:ext cx="1817159" cy="3268133"/>
            <a:chOff x="0" y="0"/>
            <a:chExt cx="3634318" cy="6536266"/>
          </a:xfrm>
        </p:grpSpPr>
        <p:sp>
          <p:nvSpPr>
            <p:cNvPr id="10" name="Freeform 10"/>
            <p:cNvSpPr/>
            <p:nvPr/>
          </p:nvSpPr>
          <p:spPr>
            <a:xfrm>
              <a:off x="0" y="0"/>
              <a:ext cx="3634359" cy="6536309"/>
            </a:xfrm>
            <a:custGeom>
              <a:avLst/>
              <a:gdLst/>
              <a:ahLst/>
              <a:cxnLst/>
              <a:rect l="l" t="t" r="r" b="b"/>
              <a:pathLst>
                <a:path w="3634359" h="6536309">
                  <a:moveTo>
                    <a:pt x="0" y="6536309"/>
                  </a:moveTo>
                  <a:lnTo>
                    <a:pt x="3634359" y="0"/>
                  </a:lnTo>
                  <a:lnTo>
                    <a:pt x="3634359" y="6536309"/>
                  </a:lnTo>
                  <a:close/>
                </a:path>
              </a:pathLst>
            </a:custGeom>
            <a:solidFill>
              <a:srgbClr val="00AEEF">
                <a:alpha val="63922"/>
              </a:srgbClr>
            </a:solidFill>
          </p:spPr>
          <p:txBody>
            <a:bodyPr/>
            <a:lstStyle/>
            <a:p>
              <a:endParaRPr lang="en-US"/>
            </a:p>
          </p:txBody>
        </p:sp>
      </p:grpSp>
      <p:sp>
        <p:nvSpPr>
          <p:cNvPr id="11" name="Freeform 11"/>
          <p:cNvSpPr/>
          <p:nvPr/>
        </p:nvSpPr>
        <p:spPr>
          <a:xfrm>
            <a:off x="283413" y="3309408"/>
            <a:ext cx="6226121" cy="3002492"/>
          </a:xfrm>
          <a:custGeom>
            <a:avLst/>
            <a:gdLst/>
            <a:ahLst/>
            <a:cxnLst/>
            <a:rect l="l" t="t" r="r" b="b"/>
            <a:pathLst>
              <a:path w="9339181" h="4503738">
                <a:moveTo>
                  <a:pt x="0" y="0"/>
                </a:moveTo>
                <a:lnTo>
                  <a:pt x="9339180" y="0"/>
                </a:lnTo>
                <a:lnTo>
                  <a:pt x="9339180" y="4503738"/>
                </a:lnTo>
                <a:lnTo>
                  <a:pt x="0" y="4503738"/>
                </a:lnTo>
                <a:lnTo>
                  <a:pt x="0" y="0"/>
                </a:lnTo>
                <a:close/>
              </a:path>
            </a:pathLst>
          </a:custGeom>
          <a:blipFill>
            <a:blip r:embed="rId5"/>
            <a:stretch>
              <a:fillRect b="-8607"/>
            </a:stretch>
          </a:blipFill>
        </p:spPr>
        <p:txBody>
          <a:bodyPr/>
          <a:lstStyle/>
          <a:p>
            <a:endParaRPr lang="en-US"/>
          </a:p>
        </p:txBody>
      </p:sp>
      <p:grpSp>
        <p:nvGrpSpPr>
          <p:cNvPr id="12" name="Group 12"/>
          <p:cNvGrpSpPr/>
          <p:nvPr/>
        </p:nvGrpSpPr>
        <p:grpSpPr>
          <a:xfrm>
            <a:off x="0" y="4013200"/>
            <a:ext cx="448733" cy="2844800"/>
            <a:chOff x="0" y="0"/>
            <a:chExt cx="897466" cy="5689600"/>
          </a:xfrm>
        </p:grpSpPr>
        <p:sp>
          <p:nvSpPr>
            <p:cNvPr id="13" name="Freeform 13"/>
            <p:cNvSpPr/>
            <p:nvPr/>
          </p:nvSpPr>
          <p:spPr>
            <a:xfrm>
              <a:off x="0" y="0"/>
              <a:ext cx="897509" cy="5689600"/>
            </a:xfrm>
            <a:custGeom>
              <a:avLst/>
              <a:gdLst/>
              <a:ahLst/>
              <a:cxnLst/>
              <a:rect l="l" t="t" r="r" b="b"/>
              <a:pathLst>
                <a:path w="897509" h="5689600">
                  <a:moveTo>
                    <a:pt x="0" y="5689600"/>
                  </a:moveTo>
                  <a:lnTo>
                    <a:pt x="0" y="0"/>
                  </a:lnTo>
                  <a:lnTo>
                    <a:pt x="897509" y="5689600"/>
                  </a:lnTo>
                  <a:close/>
                </a:path>
              </a:pathLst>
            </a:custGeom>
            <a:solidFill>
              <a:srgbClr val="00AEEF">
                <a:alpha val="72157"/>
              </a:srgbClr>
            </a:solidFill>
          </p:spPr>
          <p:txBody>
            <a:bodyPr/>
            <a:lstStyle/>
            <a:p>
              <a:endParaRPr lang="en-US"/>
            </a:p>
          </p:txBody>
        </p:sp>
      </p:grpSp>
      <p:sp>
        <p:nvSpPr>
          <p:cNvPr id="14" name="AutoShape 14"/>
          <p:cNvSpPr/>
          <p:nvPr/>
        </p:nvSpPr>
        <p:spPr>
          <a:xfrm flipH="1">
            <a:off x="7119009" y="3975516"/>
            <a:ext cx="4773083" cy="3186112"/>
          </a:xfrm>
          <a:prstGeom prst="line">
            <a:avLst/>
          </a:prstGeom>
          <a:ln w="9525" cap="rnd">
            <a:solidFill>
              <a:srgbClr val="FFFFFF"/>
            </a:solidFill>
            <a:prstDash val="solid"/>
            <a:headEnd type="none" w="sm" len="sm"/>
            <a:tailEnd type="none" w="sm" len="sm"/>
          </a:ln>
        </p:spPr>
        <p:txBody>
          <a:bodyPr/>
          <a:lstStyle/>
          <a:p>
            <a:endParaRPr lang="en-US"/>
          </a:p>
        </p:txBody>
      </p:sp>
      <p:grpSp>
        <p:nvGrpSpPr>
          <p:cNvPr id="15" name="Group 15"/>
          <p:cNvGrpSpPr/>
          <p:nvPr/>
        </p:nvGrpSpPr>
        <p:grpSpPr>
          <a:xfrm>
            <a:off x="10898730" y="-8466"/>
            <a:ext cx="1290094" cy="6866467"/>
            <a:chOff x="0" y="0"/>
            <a:chExt cx="2580188" cy="13732934"/>
          </a:xfrm>
        </p:grpSpPr>
        <p:sp>
          <p:nvSpPr>
            <p:cNvPr id="16" name="Freeform 16"/>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17" name="Group 17"/>
          <p:cNvGrpSpPr/>
          <p:nvPr/>
        </p:nvGrpSpPr>
        <p:grpSpPr>
          <a:xfrm>
            <a:off x="10943763" y="-8466"/>
            <a:ext cx="1249825" cy="6866467"/>
            <a:chOff x="0" y="0"/>
            <a:chExt cx="2499650" cy="13732934"/>
          </a:xfrm>
        </p:grpSpPr>
        <p:sp>
          <p:nvSpPr>
            <p:cNvPr id="18" name="Freeform 18"/>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sp>
        <p:nvSpPr>
          <p:cNvPr id="19" name="Freeform 19"/>
          <p:cNvSpPr/>
          <p:nvPr/>
        </p:nvSpPr>
        <p:spPr>
          <a:xfrm>
            <a:off x="421298" y="822790"/>
            <a:ext cx="6329361" cy="1795956"/>
          </a:xfrm>
          <a:custGeom>
            <a:avLst/>
            <a:gdLst/>
            <a:ahLst/>
            <a:cxnLst/>
            <a:rect l="l" t="t" r="r" b="b"/>
            <a:pathLst>
              <a:path w="9494042" h="2693934">
                <a:moveTo>
                  <a:pt x="0" y="0"/>
                </a:moveTo>
                <a:lnTo>
                  <a:pt x="9494042" y="0"/>
                </a:lnTo>
                <a:lnTo>
                  <a:pt x="9494042" y="2693935"/>
                </a:lnTo>
                <a:lnTo>
                  <a:pt x="0" y="2693935"/>
                </a:lnTo>
                <a:lnTo>
                  <a:pt x="0" y="0"/>
                </a:lnTo>
                <a:close/>
              </a:path>
            </a:pathLst>
          </a:custGeom>
          <a:blipFill>
            <a:blip r:embed="rId6"/>
            <a:stretch>
              <a:fillRect/>
            </a:stretch>
          </a:blipFill>
        </p:spPr>
        <p:txBody>
          <a:bodyPr/>
          <a:lstStyle/>
          <a:p>
            <a:endParaRPr lang="en-US"/>
          </a:p>
        </p:txBody>
      </p:sp>
      <p:grpSp>
        <p:nvGrpSpPr>
          <p:cNvPr id="20" name="Group 20"/>
          <p:cNvGrpSpPr/>
          <p:nvPr/>
        </p:nvGrpSpPr>
        <p:grpSpPr>
          <a:xfrm rot="-10800000">
            <a:off x="0" y="0"/>
            <a:ext cx="842596" cy="5666154"/>
            <a:chOff x="0" y="0"/>
            <a:chExt cx="1685192" cy="11332308"/>
          </a:xfrm>
        </p:grpSpPr>
        <p:sp>
          <p:nvSpPr>
            <p:cNvPr id="21" name="Freeform 21"/>
            <p:cNvSpPr/>
            <p:nvPr/>
          </p:nvSpPr>
          <p:spPr>
            <a:xfrm>
              <a:off x="0" y="0"/>
              <a:ext cx="1685163" cy="11332337"/>
            </a:xfrm>
            <a:custGeom>
              <a:avLst/>
              <a:gdLst/>
              <a:ahLst/>
              <a:cxnLst/>
              <a:rect l="l" t="t" r="r" b="b"/>
              <a:pathLst>
                <a:path w="1685163" h="11332337">
                  <a:moveTo>
                    <a:pt x="0" y="11332337"/>
                  </a:moveTo>
                  <a:lnTo>
                    <a:pt x="1685163" y="0"/>
                  </a:lnTo>
                  <a:lnTo>
                    <a:pt x="1685163" y="11332337"/>
                  </a:lnTo>
                  <a:close/>
                </a:path>
              </a:pathLst>
            </a:custGeom>
            <a:solidFill>
              <a:srgbClr val="00AEEF">
                <a:alpha val="72157"/>
              </a:srgbClr>
            </a:solidFill>
          </p:spPr>
          <p:txBody>
            <a:bodyPr/>
            <a:lstStyle/>
            <a:p>
              <a:endParaRPr lang="en-US"/>
            </a:p>
          </p:txBody>
        </p:sp>
      </p:grpSp>
      <p:sp>
        <p:nvSpPr>
          <p:cNvPr id="22" name="Freeform 22"/>
          <p:cNvSpPr/>
          <p:nvPr/>
        </p:nvSpPr>
        <p:spPr>
          <a:xfrm>
            <a:off x="10503696" y="111966"/>
            <a:ext cx="1553101" cy="1705103"/>
          </a:xfrm>
          <a:custGeom>
            <a:avLst/>
            <a:gdLst/>
            <a:ahLst/>
            <a:cxnLst/>
            <a:rect l="l" t="t" r="r" b="b"/>
            <a:pathLst>
              <a:path w="2329651" h="2557654">
                <a:moveTo>
                  <a:pt x="0" y="0"/>
                </a:moveTo>
                <a:lnTo>
                  <a:pt x="2329651" y="0"/>
                </a:lnTo>
                <a:lnTo>
                  <a:pt x="2329651" y="2557653"/>
                </a:lnTo>
                <a:lnTo>
                  <a:pt x="0" y="2557653"/>
                </a:lnTo>
                <a:lnTo>
                  <a:pt x="0" y="0"/>
                </a:lnTo>
                <a:close/>
              </a:path>
            </a:pathLst>
          </a:custGeom>
          <a:blipFill>
            <a:blip r:embed="rId7"/>
            <a:stretch>
              <a:fillRect l="-1298" r="-1298"/>
            </a:stretch>
          </a:blipFill>
        </p:spPr>
        <p:txBody>
          <a:bodyPr/>
          <a:lstStyle/>
          <a:p>
            <a:endParaRPr lang="en-US"/>
          </a:p>
        </p:txBody>
      </p:sp>
      <p:sp>
        <p:nvSpPr>
          <p:cNvPr id="23" name="Freeform 23"/>
          <p:cNvSpPr/>
          <p:nvPr/>
        </p:nvSpPr>
        <p:spPr>
          <a:xfrm rot="-1327612">
            <a:off x="8093201" y="2597851"/>
            <a:ext cx="1154635" cy="1225689"/>
          </a:xfrm>
          <a:custGeom>
            <a:avLst/>
            <a:gdLst/>
            <a:ahLst/>
            <a:cxnLst/>
            <a:rect l="l" t="t" r="r" b="b"/>
            <a:pathLst>
              <a:path w="1731952" h="1838533">
                <a:moveTo>
                  <a:pt x="0" y="0"/>
                </a:moveTo>
                <a:lnTo>
                  <a:pt x="1731951" y="0"/>
                </a:lnTo>
                <a:lnTo>
                  <a:pt x="1731951" y="1838534"/>
                </a:lnTo>
                <a:lnTo>
                  <a:pt x="0" y="1838534"/>
                </a:lnTo>
                <a:lnTo>
                  <a:pt x="0" y="0"/>
                </a:lnTo>
                <a:close/>
              </a:path>
            </a:pathLst>
          </a:custGeom>
          <a:blipFill>
            <a:blip r:embed="rId8"/>
            <a:stretch>
              <a:fillRect/>
            </a:stretch>
          </a:blipFill>
        </p:spPr>
        <p:txBody>
          <a:bodyPr/>
          <a:lstStyle/>
          <a:p>
            <a:endParaRPr lang="en-US"/>
          </a:p>
        </p:txBody>
      </p:sp>
      <p:sp>
        <p:nvSpPr>
          <p:cNvPr id="24" name="Freeform 24"/>
          <p:cNvSpPr/>
          <p:nvPr/>
        </p:nvSpPr>
        <p:spPr>
          <a:xfrm>
            <a:off x="9662324" y="2485147"/>
            <a:ext cx="1617921" cy="1098315"/>
          </a:xfrm>
          <a:custGeom>
            <a:avLst/>
            <a:gdLst/>
            <a:ahLst/>
            <a:cxnLst/>
            <a:rect l="l" t="t" r="r" b="b"/>
            <a:pathLst>
              <a:path w="2426882" h="1647472">
                <a:moveTo>
                  <a:pt x="0" y="0"/>
                </a:moveTo>
                <a:lnTo>
                  <a:pt x="2426882" y="0"/>
                </a:lnTo>
                <a:lnTo>
                  <a:pt x="2426882" y="1647473"/>
                </a:lnTo>
                <a:lnTo>
                  <a:pt x="0" y="1647473"/>
                </a:lnTo>
                <a:lnTo>
                  <a:pt x="0" y="0"/>
                </a:lnTo>
                <a:close/>
              </a:path>
            </a:pathLst>
          </a:custGeom>
          <a:blipFill>
            <a:blip r:embed="rId9"/>
            <a:stretch>
              <a:fillRect/>
            </a:stretch>
          </a:blipFill>
        </p:spPr>
        <p:txBody>
          <a:bodyPr/>
          <a:lstStyle/>
          <a:p>
            <a:endParaRPr lang="en-US"/>
          </a:p>
        </p:txBody>
      </p:sp>
      <p:sp>
        <p:nvSpPr>
          <p:cNvPr id="25" name="TextBox 25"/>
          <p:cNvSpPr txBox="1"/>
          <p:nvPr/>
        </p:nvSpPr>
        <p:spPr>
          <a:xfrm>
            <a:off x="1182580" y="152400"/>
            <a:ext cx="9189086" cy="539828"/>
          </a:xfrm>
          <a:prstGeom prst="rect">
            <a:avLst/>
          </a:prstGeom>
        </p:spPr>
        <p:txBody>
          <a:bodyPr lIns="0" tIns="0" rIns="0" bIns="0" rtlCol="0" anchor="t">
            <a:spAutoFit/>
          </a:bodyPr>
          <a:lstStyle/>
          <a:p>
            <a:pPr>
              <a:lnSpc>
                <a:spcPts val="4666"/>
              </a:lnSpc>
            </a:pPr>
            <a:r>
              <a:rPr lang="en-US" sz="3333">
                <a:solidFill>
                  <a:srgbClr val="000000"/>
                </a:solidFill>
                <a:latin typeface="Tahoma"/>
                <a:ea typeface="Tahoma"/>
                <a:cs typeface="Tahoma"/>
                <a:sym typeface="Tahoma"/>
              </a:rPr>
              <a:t>Extraction Techniques for High Potency Products</a:t>
            </a:r>
          </a:p>
        </p:txBody>
      </p:sp>
      <p:sp>
        <p:nvSpPr>
          <p:cNvPr id="26" name="TextBox 26"/>
          <p:cNvSpPr txBox="1"/>
          <p:nvPr/>
        </p:nvSpPr>
        <p:spPr>
          <a:xfrm>
            <a:off x="1411620" y="2707647"/>
            <a:ext cx="4348718" cy="426079"/>
          </a:xfrm>
          <a:prstGeom prst="rect">
            <a:avLst/>
          </a:prstGeom>
        </p:spPr>
        <p:txBody>
          <a:bodyPr lIns="0" tIns="0" rIns="0" bIns="0" rtlCol="0" anchor="t">
            <a:spAutoFit/>
          </a:bodyPr>
          <a:lstStyle/>
          <a:p>
            <a:pPr>
              <a:lnSpc>
                <a:spcPts val="3734"/>
              </a:lnSpc>
            </a:pPr>
            <a:r>
              <a:rPr lang="en-US" sz="2667">
                <a:solidFill>
                  <a:srgbClr val="D51C1C"/>
                </a:solidFill>
                <a:latin typeface="Tahoma"/>
                <a:ea typeface="Tahoma"/>
                <a:cs typeface="Tahoma"/>
                <a:sym typeface="Tahoma"/>
              </a:rPr>
              <a:t>Pressure, Heat, Friction, Cold</a:t>
            </a:r>
          </a:p>
        </p:txBody>
      </p:sp>
      <p:sp>
        <p:nvSpPr>
          <p:cNvPr id="27" name="TextBox 27"/>
          <p:cNvSpPr txBox="1"/>
          <p:nvPr/>
        </p:nvSpPr>
        <p:spPr>
          <a:xfrm>
            <a:off x="10665010" y="1869253"/>
            <a:ext cx="1427124" cy="229230"/>
          </a:xfrm>
          <a:prstGeom prst="rect">
            <a:avLst/>
          </a:prstGeom>
        </p:spPr>
        <p:txBody>
          <a:bodyPr lIns="0" tIns="0" rIns="0" bIns="0" rtlCol="0" anchor="t">
            <a:spAutoFit/>
          </a:bodyPr>
          <a:lstStyle/>
          <a:p>
            <a:pPr>
              <a:lnSpc>
                <a:spcPts val="1960"/>
              </a:lnSpc>
            </a:pPr>
            <a:r>
              <a:rPr lang="en-US" sz="1400">
                <a:solidFill>
                  <a:srgbClr val="000000"/>
                </a:solidFill>
                <a:latin typeface="Tahoma"/>
                <a:ea typeface="Tahoma"/>
                <a:cs typeface="Tahoma"/>
                <a:sym typeface="Tahoma"/>
              </a:rPr>
              <a:t>Rosin Heat Press </a:t>
            </a:r>
          </a:p>
        </p:txBody>
      </p:sp>
      <p:sp>
        <p:nvSpPr>
          <p:cNvPr id="28" name="TextBox 28"/>
          <p:cNvSpPr txBox="1"/>
          <p:nvPr/>
        </p:nvSpPr>
        <p:spPr>
          <a:xfrm>
            <a:off x="9916857" y="3634223"/>
            <a:ext cx="1438420" cy="229230"/>
          </a:xfrm>
          <a:prstGeom prst="rect">
            <a:avLst/>
          </a:prstGeom>
        </p:spPr>
        <p:txBody>
          <a:bodyPr lIns="0" tIns="0" rIns="0" bIns="0" rtlCol="0" anchor="t">
            <a:spAutoFit/>
          </a:bodyPr>
          <a:lstStyle/>
          <a:p>
            <a:pPr>
              <a:lnSpc>
                <a:spcPts val="1960"/>
              </a:lnSpc>
            </a:pPr>
            <a:r>
              <a:rPr lang="en-US" sz="1400">
                <a:solidFill>
                  <a:srgbClr val="000000"/>
                </a:solidFill>
                <a:latin typeface="Tahoma"/>
                <a:ea typeface="Tahoma"/>
                <a:cs typeface="Tahoma"/>
                <a:sym typeface="Tahoma"/>
              </a:rPr>
              <a:t>Bubble machine </a:t>
            </a:r>
          </a:p>
        </p:txBody>
      </p:sp>
      <p:sp>
        <p:nvSpPr>
          <p:cNvPr id="29" name="Freeform 29"/>
          <p:cNvSpPr/>
          <p:nvPr/>
        </p:nvSpPr>
        <p:spPr>
          <a:xfrm>
            <a:off x="7093733" y="823087"/>
            <a:ext cx="2342417" cy="1315914"/>
          </a:xfrm>
          <a:custGeom>
            <a:avLst/>
            <a:gdLst/>
            <a:ahLst/>
            <a:cxnLst/>
            <a:rect l="l" t="t" r="r" b="b"/>
            <a:pathLst>
              <a:path w="3513625" h="1973871">
                <a:moveTo>
                  <a:pt x="0" y="0"/>
                </a:moveTo>
                <a:lnTo>
                  <a:pt x="3513626" y="0"/>
                </a:lnTo>
                <a:lnTo>
                  <a:pt x="3513626" y="1973870"/>
                </a:lnTo>
                <a:lnTo>
                  <a:pt x="0" y="1973870"/>
                </a:lnTo>
                <a:lnTo>
                  <a:pt x="0" y="0"/>
                </a:lnTo>
                <a:close/>
              </a:path>
            </a:pathLst>
          </a:custGeom>
          <a:blipFill>
            <a:blip r:embed="rId10"/>
            <a:stretch>
              <a:fillRect/>
            </a:stretch>
          </a:blipFill>
        </p:spPr>
        <p:txBody>
          <a:bodyPr/>
          <a:lstStyle/>
          <a:p>
            <a:endParaRPr lang="en-US"/>
          </a:p>
        </p:txBody>
      </p:sp>
      <p:sp>
        <p:nvSpPr>
          <p:cNvPr id="30" name="TextBox 30"/>
          <p:cNvSpPr txBox="1"/>
          <p:nvPr/>
        </p:nvSpPr>
        <p:spPr>
          <a:xfrm>
            <a:off x="7093733" y="2192044"/>
            <a:ext cx="2481218" cy="388889"/>
          </a:xfrm>
          <a:prstGeom prst="rect">
            <a:avLst/>
          </a:prstGeom>
        </p:spPr>
        <p:txBody>
          <a:bodyPr lIns="0" tIns="0" rIns="0" bIns="0" rtlCol="0" anchor="t">
            <a:spAutoFit/>
          </a:bodyPr>
          <a:lstStyle/>
          <a:p>
            <a:pPr>
              <a:lnSpc>
                <a:spcPts val="1587"/>
              </a:lnSpc>
            </a:pPr>
            <a:r>
              <a:rPr lang="en-US" sz="1133">
                <a:solidFill>
                  <a:srgbClr val="000000"/>
                </a:solidFill>
                <a:latin typeface="Tahoma"/>
                <a:ea typeface="Tahoma"/>
                <a:cs typeface="Tahoma"/>
                <a:sym typeface="Tahoma"/>
              </a:rPr>
              <a:t>Industrial - Advanced Extraction Labs (Santa Rosa)</a:t>
            </a:r>
          </a:p>
        </p:txBody>
      </p:sp>
      <p:sp>
        <p:nvSpPr>
          <p:cNvPr id="31" name="TextBox 31"/>
          <p:cNvSpPr txBox="1"/>
          <p:nvPr/>
        </p:nvSpPr>
        <p:spPr>
          <a:xfrm>
            <a:off x="586397" y="6261100"/>
            <a:ext cx="5999163" cy="426079"/>
          </a:xfrm>
          <a:prstGeom prst="rect">
            <a:avLst/>
          </a:prstGeom>
        </p:spPr>
        <p:txBody>
          <a:bodyPr lIns="0" tIns="0" rIns="0" bIns="0" rtlCol="0" anchor="t">
            <a:spAutoFit/>
          </a:bodyPr>
          <a:lstStyle/>
          <a:p>
            <a:pPr algn="ctr">
              <a:lnSpc>
                <a:spcPts val="3734"/>
              </a:lnSpc>
              <a:spcBef>
                <a:spcPct val="0"/>
              </a:spcBef>
            </a:pPr>
            <a:r>
              <a:rPr lang="en-US" sz="2667">
                <a:solidFill>
                  <a:srgbClr val="D51C1C"/>
                </a:solidFill>
                <a:latin typeface="Tahoma"/>
                <a:ea typeface="Tahoma"/>
                <a:cs typeface="Tahoma"/>
                <a:sym typeface="Tahoma"/>
              </a:rPr>
              <a:t>Supercritical CO2, Ethanol, Hydrocarbon</a:t>
            </a:r>
          </a:p>
        </p:txBody>
      </p:sp>
      <p:sp>
        <p:nvSpPr>
          <p:cNvPr id="32" name="Freeform 32"/>
          <p:cNvSpPr/>
          <p:nvPr/>
        </p:nvSpPr>
        <p:spPr>
          <a:xfrm>
            <a:off x="7093733" y="4282390"/>
            <a:ext cx="2411817" cy="1401638"/>
          </a:xfrm>
          <a:custGeom>
            <a:avLst/>
            <a:gdLst/>
            <a:ahLst/>
            <a:cxnLst/>
            <a:rect l="l" t="t" r="r" b="b"/>
            <a:pathLst>
              <a:path w="3617726" h="2102457">
                <a:moveTo>
                  <a:pt x="0" y="0"/>
                </a:moveTo>
                <a:lnTo>
                  <a:pt x="3617727" y="0"/>
                </a:lnTo>
                <a:lnTo>
                  <a:pt x="3617727" y="2102457"/>
                </a:lnTo>
                <a:lnTo>
                  <a:pt x="0" y="2102457"/>
                </a:lnTo>
                <a:lnTo>
                  <a:pt x="0" y="0"/>
                </a:lnTo>
                <a:close/>
              </a:path>
            </a:pathLst>
          </a:custGeom>
          <a:blipFill>
            <a:blip r:embed="rId11"/>
            <a:stretch>
              <a:fillRect b="-56098"/>
            </a:stretch>
          </a:blipFill>
        </p:spPr>
        <p:txBody>
          <a:bodyPr/>
          <a:lstStyle/>
          <a:p>
            <a:endParaRPr lang="en-US"/>
          </a:p>
        </p:txBody>
      </p:sp>
      <p:sp>
        <p:nvSpPr>
          <p:cNvPr id="33" name="Freeform 33"/>
          <p:cNvSpPr/>
          <p:nvPr/>
        </p:nvSpPr>
        <p:spPr>
          <a:xfrm>
            <a:off x="9574952" y="5765918"/>
            <a:ext cx="978027" cy="948149"/>
          </a:xfrm>
          <a:custGeom>
            <a:avLst/>
            <a:gdLst/>
            <a:ahLst/>
            <a:cxnLst/>
            <a:rect l="l" t="t" r="r" b="b"/>
            <a:pathLst>
              <a:path w="1467041" h="1422223">
                <a:moveTo>
                  <a:pt x="0" y="0"/>
                </a:moveTo>
                <a:lnTo>
                  <a:pt x="1467041" y="0"/>
                </a:lnTo>
                <a:lnTo>
                  <a:pt x="1467041" y="1422223"/>
                </a:lnTo>
                <a:lnTo>
                  <a:pt x="0" y="1422223"/>
                </a:lnTo>
                <a:lnTo>
                  <a:pt x="0" y="0"/>
                </a:lnTo>
                <a:close/>
              </a:path>
            </a:pathLst>
          </a:custGeom>
          <a:blipFill>
            <a:blip r:embed="rId12"/>
            <a:stretch>
              <a:fillRect/>
            </a:stretch>
          </a:blipFill>
        </p:spPr>
        <p:txBody>
          <a:bodyPr/>
          <a:lstStyle/>
          <a:p>
            <a:endParaRPr lang="en-US"/>
          </a:p>
        </p:txBody>
      </p:sp>
      <p:sp>
        <p:nvSpPr>
          <p:cNvPr id="34" name="Freeform 34"/>
          <p:cNvSpPr/>
          <p:nvPr/>
        </p:nvSpPr>
        <p:spPr>
          <a:xfrm>
            <a:off x="11213594" y="5609644"/>
            <a:ext cx="710161" cy="1114066"/>
          </a:xfrm>
          <a:custGeom>
            <a:avLst/>
            <a:gdLst/>
            <a:ahLst/>
            <a:cxnLst/>
            <a:rect l="l" t="t" r="r" b="b"/>
            <a:pathLst>
              <a:path w="1065242" h="1671099">
                <a:moveTo>
                  <a:pt x="0" y="0"/>
                </a:moveTo>
                <a:lnTo>
                  <a:pt x="1065243" y="0"/>
                </a:lnTo>
                <a:lnTo>
                  <a:pt x="1065243" y="1671099"/>
                </a:lnTo>
                <a:lnTo>
                  <a:pt x="0" y="1671099"/>
                </a:lnTo>
                <a:lnTo>
                  <a:pt x="0" y="0"/>
                </a:lnTo>
                <a:close/>
              </a:path>
            </a:pathLst>
          </a:custGeom>
          <a:blipFill>
            <a:blip r:embed="rId13"/>
            <a:stretch>
              <a:fillRect/>
            </a:stretch>
          </a:blipFill>
        </p:spPr>
        <p:txBody>
          <a:bodyPr/>
          <a:lstStyle/>
          <a:p>
            <a:endParaRPr lang="en-US"/>
          </a:p>
        </p:txBody>
      </p:sp>
      <p:sp>
        <p:nvSpPr>
          <p:cNvPr id="35" name="TextBox 35"/>
          <p:cNvSpPr txBox="1"/>
          <p:nvPr/>
        </p:nvSpPr>
        <p:spPr>
          <a:xfrm>
            <a:off x="7059033" y="5734828"/>
            <a:ext cx="2481218" cy="388889"/>
          </a:xfrm>
          <a:prstGeom prst="rect">
            <a:avLst/>
          </a:prstGeom>
        </p:spPr>
        <p:txBody>
          <a:bodyPr lIns="0" tIns="0" rIns="0" bIns="0" rtlCol="0" anchor="t">
            <a:spAutoFit/>
          </a:bodyPr>
          <a:lstStyle/>
          <a:p>
            <a:pPr>
              <a:lnSpc>
                <a:spcPts val="1587"/>
              </a:lnSpc>
            </a:pPr>
            <a:r>
              <a:rPr lang="en-US" sz="1133">
                <a:solidFill>
                  <a:srgbClr val="000000"/>
                </a:solidFill>
                <a:latin typeface="Tahoma"/>
                <a:ea typeface="Tahoma"/>
                <a:cs typeface="Tahoma"/>
                <a:sym typeface="Tahoma"/>
              </a:rPr>
              <a:t>Industrial - Golden Leaf Holdings (Portland) </a:t>
            </a:r>
          </a:p>
        </p:txBody>
      </p:sp>
      <p:sp>
        <p:nvSpPr>
          <p:cNvPr id="36" name="Freeform 36"/>
          <p:cNvSpPr/>
          <p:nvPr/>
        </p:nvSpPr>
        <p:spPr>
          <a:xfrm>
            <a:off x="10275727" y="4282390"/>
            <a:ext cx="1004519" cy="1327254"/>
          </a:xfrm>
          <a:custGeom>
            <a:avLst/>
            <a:gdLst/>
            <a:ahLst/>
            <a:cxnLst/>
            <a:rect l="l" t="t" r="r" b="b"/>
            <a:pathLst>
              <a:path w="1506778" h="1990881">
                <a:moveTo>
                  <a:pt x="0" y="0"/>
                </a:moveTo>
                <a:lnTo>
                  <a:pt x="1506778" y="0"/>
                </a:lnTo>
                <a:lnTo>
                  <a:pt x="1506778" y="1990881"/>
                </a:lnTo>
                <a:lnTo>
                  <a:pt x="0" y="1990881"/>
                </a:lnTo>
                <a:lnTo>
                  <a:pt x="0" y="0"/>
                </a:lnTo>
                <a:close/>
              </a:path>
            </a:pathLst>
          </a:custGeom>
          <a:blipFill>
            <a:blip r:embed="rId14"/>
            <a:stretch>
              <a:fillRect l="-30898"/>
            </a:stretch>
          </a:blipFill>
        </p:spPr>
        <p:txBody>
          <a:bodyPr/>
          <a:lstStyle/>
          <a:p>
            <a:endParaRPr lang="en-US"/>
          </a:p>
        </p:txBody>
      </p:sp>
      <p:sp>
        <p:nvSpPr>
          <p:cNvPr id="37" name="Freeform 37"/>
          <p:cNvSpPr/>
          <p:nvPr/>
        </p:nvSpPr>
        <p:spPr>
          <a:xfrm>
            <a:off x="6096000" y="2832773"/>
            <a:ext cx="1435775" cy="1070252"/>
          </a:xfrm>
          <a:custGeom>
            <a:avLst/>
            <a:gdLst/>
            <a:ahLst/>
            <a:cxnLst/>
            <a:rect l="l" t="t" r="r" b="b"/>
            <a:pathLst>
              <a:path w="2153662" h="1605378">
                <a:moveTo>
                  <a:pt x="0" y="0"/>
                </a:moveTo>
                <a:lnTo>
                  <a:pt x="2153662" y="0"/>
                </a:lnTo>
                <a:lnTo>
                  <a:pt x="2153662" y="1605377"/>
                </a:lnTo>
                <a:lnTo>
                  <a:pt x="0" y="1605377"/>
                </a:lnTo>
                <a:lnTo>
                  <a:pt x="0" y="0"/>
                </a:lnTo>
                <a:close/>
              </a:path>
            </a:pathLst>
          </a:custGeom>
          <a:blipFill>
            <a:blip r:embed="rId15"/>
            <a:stretch>
              <a:fillRect/>
            </a:stretch>
          </a:blipFill>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45240" y="246888"/>
            <a:ext cx="4876800" cy="438912"/>
          </a:xfrm>
          <a:custGeom>
            <a:avLst/>
            <a:gdLst/>
            <a:ahLst/>
            <a:cxnLst/>
            <a:rect l="l" t="t" r="r" b="b"/>
            <a:pathLst>
              <a:path w="7315200" h="658368">
                <a:moveTo>
                  <a:pt x="0" y="0"/>
                </a:moveTo>
                <a:lnTo>
                  <a:pt x="7315200" y="0"/>
                </a:lnTo>
                <a:lnTo>
                  <a:pt x="7315200" y="658368"/>
                </a:lnTo>
                <a:lnTo>
                  <a:pt x="0" y="658368"/>
                </a:lnTo>
                <a:lnTo>
                  <a:pt x="0" y="0"/>
                </a:lnTo>
                <a:close/>
              </a:path>
            </a:pathLst>
          </a:custGeom>
          <a:blipFill>
            <a:blip r:embed="rId3">
              <a:alphaModFix amt="80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AutoShape 3"/>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4" name="Group 4"/>
          <p:cNvGrpSpPr/>
          <p:nvPr/>
        </p:nvGrpSpPr>
        <p:grpSpPr>
          <a:xfrm>
            <a:off x="10898730" y="-8466"/>
            <a:ext cx="1290094" cy="6866467"/>
            <a:chOff x="0" y="0"/>
            <a:chExt cx="2580188" cy="13732934"/>
          </a:xfrm>
        </p:grpSpPr>
        <p:sp>
          <p:nvSpPr>
            <p:cNvPr id="5" name="Freeform 5"/>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6" name="Group 6"/>
          <p:cNvGrpSpPr/>
          <p:nvPr/>
        </p:nvGrpSpPr>
        <p:grpSpPr>
          <a:xfrm>
            <a:off x="10939000" y="-8466"/>
            <a:ext cx="1249825" cy="6866467"/>
            <a:chOff x="0" y="0"/>
            <a:chExt cx="2499650" cy="13732934"/>
          </a:xfrm>
        </p:grpSpPr>
        <p:sp>
          <p:nvSpPr>
            <p:cNvPr id="7" name="Freeform 7"/>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8" name="Group 8"/>
          <p:cNvGrpSpPr/>
          <p:nvPr/>
        </p:nvGrpSpPr>
        <p:grpSpPr>
          <a:xfrm>
            <a:off x="10371666" y="3589867"/>
            <a:ext cx="1817159" cy="3268133"/>
            <a:chOff x="0" y="0"/>
            <a:chExt cx="3634318" cy="6536266"/>
          </a:xfrm>
        </p:grpSpPr>
        <p:sp>
          <p:nvSpPr>
            <p:cNvPr id="9" name="Freeform 9"/>
            <p:cNvSpPr/>
            <p:nvPr/>
          </p:nvSpPr>
          <p:spPr>
            <a:xfrm>
              <a:off x="0" y="0"/>
              <a:ext cx="3634359" cy="6536309"/>
            </a:xfrm>
            <a:custGeom>
              <a:avLst/>
              <a:gdLst/>
              <a:ahLst/>
              <a:cxnLst/>
              <a:rect l="l" t="t" r="r" b="b"/>
              <a:pathLst>
                <a:path w="3634359" h="6536309">
                  <a:moveTo>
                    <a:pt x="0" y="6536309"/>
                  </a:moveTo>
                  <a:lnTo>
                    <a:pt x="3634359" y="0"/>
                  </a:lnTo>
                  <a:lnTo>
                    <a:pt x="3634359" y="6536309"/>
                  </a:lnTo>
                  <a:close/>
                </a:path>
              </a:pathLst>
            </a:custGeom>
            <a:solidFill>
              <a:srgbClr val="00AEEF">
                <a:alpha val="63922"/>
              </a:srgbClr>
            </a:solidFill>
          </p:spPr>
          <p:txBody>
            <a:bodyPr/>
            <a:lstStyle/>
            <a:p>
              <a:endParaRPr lang="en-US"/>
            </a:p>
          </p:txBody>
        </p:sp>
      </p:grpSp>
      <p:sp>
        <p:nvSpPr>
          <p:cNvPr id="10" name="Freeform 10"/>
          <p:cNvSpPr/>
          <p:nvPr/>
        </p:nvSpPr>
        <p:spPr>
          <a:xfrm>
            <a:off x="300218" y="3265770"/>
            <a:ext cx="6295505" cy="3297271"/>
          </a:xfrm>
          <a:custGeom>
            <a:avLst/>
            <a:gdLst/>
            <a:ahLst/>
            <a:cxnLst/>
            <a:rect l="l" t="t" r="r" b="b"/>
            <a:pathLst>
              <a:path w="9443258" h="4945906">
                <a:moveTo>
                  <a:pt x="0" y="0"/>
                </a:moveTo>
                <a:lnTo>
                  <a:pt x="9443257" y="0"/>
                </a:lnTo>
                <a:lnTo>
                  <a:pt x="9443257" y="4945906"/>
                </a:lnTo>
                <a:lnTo>
                  <a:pt x="0" y="4945906"/>
                </a:lnTo>
                <a:lnTo>
                  <a:pt x="0" y="0"/>
                </a:lnTo>
                <a:close/>
              </a:path>
            </a:pathLst>
          </a:custGeom>
          <a:blipFill>
            <a:blip r:embed="rId5"/>
            <a:stretch>
              <a:fillRect/>
            </a:stretch>
          </a:blipFill>
        </p:spPr>
        <p:txBody>
          <a:bodyPr/>
          <a:lstStyle/>
          <a:p>
            <a:endParaRPr lang="en-US"/>
          </a:p>
        </p:txBody>
      </p:sp>
      <p:grpSp>
        <p:nvGrpSpPr>
          <p:cNvPr id="11" name="Group 11"/>
          <p:cNvGrpSpPr/>
          <p:nvPr/>
        </p:nvGrpSpPr>
        <p:grpSpPr>
          <a:xfrm>
            <a:off x="0" y="4013200"/>
            <a:ext cx="448733" cy="2844800"/>
            <a:chOff x="0" y="0"/>
            <a:chExt cx="897466" cy="5689600"/>
          </a:xfrm>
        </p:grpSpPr>
        <p:sp>
          <p:nvSpPr>
            <p:cNvPr id="12" name="Freeform 12"/>
            <p:cNvSpPr/>
            <p:nvPr/>
          </p:nvSpPr>
          <p:spPr>
            <a:xfrm>
              <a:off x="0" y="0"/>
              <a:ext cx="897509" cy="5689600"/>
            </a:xfrm>
            <a:custGeom>
              <a:avLst/>
              <a:gdLst/>
              <a:ahLst/>
              <a:cxnLst/>
              <a:rect l="l" t="t" r="r" b="b"/>
              <a:pathLst>
                <a:path w="897509" h="5689600">
                  <a:moveTo>
                    <a:pt x="0" y="5689600"/>
                  </a:moveTo>
                  <a:lnTo>
                    <a:pt x="0" y="0"/>
                  </a:lnTo>
                  <a:lnTo>
                    <a:pt x="897509" y="5689600"/>
                  </a:lnTo>
                  <a:close/>
                </a:path>
              </a:pathLst>
            </a:custGeom>
            <a:solidFill>
              <a:srgbClr val="00AEEF">
                <a:alpha val="72157"/>
              </a:srgbClr>
            </a:solidFill>
          </p:spPr>
          <p:txBody>
            <a:bodyPr/>
            <a:lstStyle/>
            <a:p>
              <a:endParaRPr lang="en-US"/>
            </a:p>
          </p:txBody>
        </p:sp>
      </p:grpSp>
      <p:sp>
        <p:nvSpPr>
          <p:cNvPr id="13" name="AutoShape 13"/>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14" name="Group 14"/>
          <p:cNvGrpSpPr/>
          <p:nvPr/>
        </p:nvGrpSpPr>
        <p:grpSpPr>
          <a:xfrm>
            <a:off x="10898730" y="-8466"/>
            <a:ext cx="1290094" cy="6866467"/>
            <a:chOff x="0" y="0"/>
            <a:chExt cx="2580188" cy="13732934"/>
          </a:xfrm>
        </p:grpSpPr>
        <p:sp>
          <p:nvSpPr>
            <p:cNvPr id="15" name="Freeform 15"/>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16" name="Group 16"/>
          <p:cNvGrpSpPr/>
          <p:nvPr/>
        </p:nvGrpSpPr>
        <p:grpSpPr>
          <a:xfrm>
            <a:off x="10943763" y="-8466"/>
            <a:ext cx="1249825" cy="6866467"/>
            <a:chOff x="0" y="0"/>
            <a:chExt cx="2499650" cy="13732934"/>
          </a:xfrm>
        </p:grpSpPr>
        <p:sp>
          <p:nvSpPr>
            <p:cNvPr id="17" name="Freeform 17"/>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sp>
        <p:nvSpPr>
          <p:cNvPr id="18" name="Freeform 18"/>
          <p:cNvSpPr/>
          <p:nvPr/>
        </p:nvSpPr>
        <p:spPr>
          <a:xfrm>
            <a:off x="448733" y="922036"/>
            <a:ext cx="6262868" cy="1777089"/>
          </a:xfrm>
          <a:custGeom>
            <a:avLst/>
            <a:gdLst/>
            <a:ahLst/>
            <a:cxnLst/>
            <a:rect l="l" t="t" r="r" b="b"/>
            <a:pathLst>
              <a:path w="9394302" h="2665633">
                <a:moveTo>
                  <a:pt x="0" y="0"/>
                </a:moveTo>
                <a:lnTo>
                  <a:pt x="9394301" y="0"/>
                </a:lnTo>
                <a:lnTo>
                  <a:pt x="9394301" y="2665633"/>
                </a:lnTo>
                <a:lnTo>
                  <a:pt x="0" y="2665633"/>
                </a:lnTo>
                <a:lnTo>
                  <a:pt x="0" y="0"/>
                </a:lnTo>
                <a:close/>
              </a:path>
            </a:pathLst>
          </a:custGeom>
          <a:blipFill>
            <a:blip r:embed="rId6"/>
            <a:stretch>
              <a:fillRect/>
            </a:stretch>
          </a:blipFill>
        </p:spPr>
        <p:txBody>
          <a:bodyPr/>
          <a:lstStyle/>
          <a:p>
            <a:endParaRPr lang="en-US"/>
          </a:p>
        </p:txBody>
      </p:sp>
      <p:grpSp>
        <p:nvGrpSpPr>
          <p:cNvPr id="19" name="Group 19"/>
          <p:cNvGrpSpPr/>
          <p:nvPr/>
        </p:nvGrpSpPr>
        <p:grpSpPr>
          <a:xfrm rot="-10800000">
            <a:off x="0" y="0"/>
            <a:ext cx="842596" cy="5666154"/>
            <a:chOff x="0" y="0"/>
            <a:chExt cx="1685192" cy="11332308"/>
          </a:xfrm>
        </p:grpSpPr>
        <p:sp>
          <p:nvSpPr>
            <p:cNvPr id="20" name="Freeform 20"/>
            <p:cNvSpPr/>
            <p:nvPr/>
          </p:nvSpPr>
          <p:spPr>
            <a:xfrm>
              <a:off x="0" y="0"/>
              <a:ext cx="1685163" cy="11332337"/>
            </a:xfrm>
            <a:custGeom>
              <a:avLst/>
              <a:gdLst/>
              <a:ahLst/>
              <a:cxnLst/>
              <a:rect l="l" t="t" r="r" b="b"/>
              <a:pathLst>
                <a:path w="1685163" h="11332337">
                  <a:moveTo>
                    <a:pt x="0" y="11332337"/>
                  </a:moveTo>
                  <a:lnTo>
                    <a:pt x="1685163" y="0"/>
                  </a:lnTo>
                  <a:lnTo>
                    <a:pt x="1685163" y="11332337"/>
                  </a:lnTo>
                  <a:close/>
                </a:path>
              </a:pathLst>
            </a:custGeom>
            <a:solidFill>
              <a:srgbClr val="00AEEF">
                <a:alpha val="72157"/>
              </a:srgbClr>
            </a:solidFill>
          </p:spPr>
          <p:txBody>
            <a:bodyPr/>
            <a:lstStyle/>
            <a:p>
              <a:endParaRPr lang="en-US"/>
            </a:p>
          </p:txBody>
        </p:sp>
      </p:grpSp>
      <p:sp>
        <p:nvSpPr>
          <p:cNvPr id="21" name="Freeform 21"/>
          <p:cNvSpPr/>
          <p:nvPr/>
        </p:nvSpPr>
        <p:spPr>
          <a:xfrm>
            <a:off x="6865050" y="1356965"/>
            <a:ext cx="5009605" cy="1337643"/>
          </a:xfrm>
          <a:custGeom>
            <a:avLst/>
            <a:gdLst/>
            <a:ahLst/>
            <a:cxnLst/>
            <a:rect l="l" t="t" r="r" b="b"/>
            <a:pathLst>
              <a:path w="7514408" h="2006465">
                <a:moveTo>
                  <a:pt x="0" y="0"/>
                </a:moveTo>
                <a:lnTo>
                  <a:pt x="7514409" y="0"/>
                </a:lnTo>
                <a:lnTo>
                  <a:pt x="7514409" y="2006465"/>
                </a:lnTo>
                <a:lnTo>
                  <a:pt x="0" y="2006465"/>
                </a:lnTo>
                <a:lnTo>
                  <a:pt x="0" y="0"/>
                </a:lnTo>
                <a:close/>
              </a:path>
            </a:pathLst>
          </a:custGeom>
          <a:blipFill>
            <a:blip r:embed="rId7"/>
            <a:stretch>
              <a:fillRect/>
            </a:stretch>
          </a:blipFill>
        </p:spPr>
        <p:txBody>
          <a:bodyPr/>
          <a:lstStyle/>
          <a:p>
            <a:endParaRPr lang="en-US"/>
          </a:p>
        </p:txBody>
      </p:sp>
      <p:sp>
        <p:nvSpPr>
          <p:cNvPr id="22" name="Freeform 22"/>
          <p:cNvSpPr/>
          <p:nvPr/>
        </p:nvSpPr>
        <p:spPr>
          <a:xfrm>
            <a:off x="6865049" y="3424767"/>
            <a:ext cx="5109816" cy="3063283"/>
          </a:xfrm>
          <a:custGeom>
            <a:avLst/>
            <a:gdLst/>
            <a:ahLst/>
            <a:cxnLst/>
            <a:rect l="l" t="t" r="r" b="b"/>
            <a:pathLst>
              <a:path w="7664724" h="4594924">
                <a:moveTo>
                  <a:pt x="0" y="0"/>
                </a:moveTo>
                <a:lnTo>
                  <a:pt x="7664724" y="0"/>
                </a:lnTo>
                <a:lnTo>
                  <a:pt x="7664724" y="4594923"/>
                </a:lnTo>
                <a:lnTo>
                  <a:pt x="0" y="4594923"/>
                </a:lnTo>
                <a:lnTo>
                  <a:pt x="0" y="0"/>
                </a:lnTo>
                <a:close/>
              </a:path>
            </a:pathLst>
          </a:custGeom>
          <a:blipFill>
            <a:blip r:embed="rId8"/>
            <a:stretch>
              <a:fillRect/>
            </a:stretch>
          </a:blipFill>
        </p:spPr>
        <p:txBody>
          <a:bodyPr/>
          <a:lstStyle/>
          <a:p>
            <a:endParaRPr lang="en-US"/>
          </a:p>
        </p:txBody>
      </p:sp>
      <p:sp>
        <p:nvSpPr>
          <p:cNvPr id="23" name="TextBox 23"/>
          <p:cNvSpPr txBox="1"/>
          <p:nvPr/>
        </p:nvSpPr>
        <p:spPr>
          <a:xfrm>
            <a:off x="1266160" y="156252"/>
            <a:ext cx="4829841" cy="539828"/>
          </a:xfrm>
          <a:prstGeom prst="rect">
            <a:avLst/>
          </a:prstGeom>
        </p:spPr>
        <p:txBody>
          <a:bodyPr lIns="0" tIns="0" rIns="0" bIns="0" rtlCol="0" anchor="t">
            <a:spAutoFit/>
          </a:bodyPr>
          <a:lstStyle/>
          <a:p>
            <a:pPr>
              <a:lnSpc>
                <a:spcPts val="4666"/>
              </a:lnSpc>
            </a:pPr>
            <a:r>
              <a:rPr lang="en-US" sz="3333">
                <a:solidFill>
                  <a:srgbClr val="000000"/>
                </a:solidFill>
                <a:latin typeface="Tahoma"/>
                <a:ea typeface="Tahoma"/>
                <a:cs typeface="Tahoma"/>
                <a:sym typeface="Tahoma"/>
              </a:rPr>
              <a:t>High Potency Products</a:t>
            </a:r>
          </a:p>
        </p:txBody>
      </p:sp>
      <p:sp>
        <p:nvSpPr>
          <p:cNvPr id="24" name="TextBox 24"/>
          <p:cNvSpPr txBox="1"/>
          <p:nvPr/>
        </p:nvSpPr>
        <p:spPr>
          <a:xfrm>
            <a:off x="6328190" y="94488"/>
            <a:ext cx="5546465" cy="660950"/>
          </a:xfrm>
          <a:prstGeom prst="rect">
            <a:avLst/>
          </a:prstGeom>
        </p:spPr>
        <p:txBody>
          <a:bodyPr lIns="0" tIns="0" rIns="0" bIns="0" rtlCol="0" anchor="t">
            <a:spAutoFit/>
          </a:bodyPr>
          <a:lstStyle/>
          <a:p>
            <a:pPr algn="ctr">
              <a:lnSpc>
                <a:spcPts val="5458"/>
              </a:lnSpc>
            </a:pPr>
            <a:r>
              <a:rPr lang="en-US" sz="3898">
                <a:solidFill>
                  <a:srgbClr val="FF751F"/>
                </a:solidFill>
                <a:latin typeface="Comica"/>
                <a:ea typeface="Comica"/>
                <a:cs typeface="Comica"/>
                <a:sym typeface="Comica"/>
              </a:rPr>
              <a:t>far from natural</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291973" y="200491"/>
            <a:ext cx="4823641" cy="434128"/>
          </a:xfrm>
          <a:custGeom>
            <a:avLst/>
            <a:gdLst/>
            <a:ahLst/>
            <a:cxnLst/>
            <a:rect l="l" t="t" r="r" b="b"/>
            <a:pathLst>
              <a:path w="7235462" h="651192">
                <a:moveTo>
                  <a:pt x="0" y="0"/>
                </a:moveTo>
                <a:lnTo>
                  <a:pt x="7235463" y="0"/>
                </a:lnTo>
                <a:lnTo>
                  <a:pt x="7235463" y="651192"/>
                </a:lnTo>
                <a:lnTo>
                  <a:pt x="0" y="651192"/>
                </a:lnTo>
                <a:lnTo>
                  <a:pt x="0" y="0"/>
                </a:lnTo>
                <a:close/>
              </a:path>
            </a:pathLst>
          </a:custGeom>
          <a:blipFill>
            <a:blip r:embed="rId3">
              <a:alphaModFix amt="80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AutoShape 3"/>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4" name="Group 4"/>
          <p:cNvGrpSpPr/>
          <p:nvPr/>
        </p:nvGrpSpPr>
        <p:grpSpPr>
          <a:xfrm>
            <a:off x="10898730" y="-8466"/>
            <a:ext cx="1290094" cy="6866467"/>
            <a:chOff x="0" y="0"/>
            <a:chExt cx="2580188" cy="13732934"/>
          </a:xfrm>
        </p:grpSpPr>
        <p:sp>
          <p:nvSpPr>
            <p:cNvPr id="5" name="Freeform 5"/>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6" name="Group 6"/>
          <p:cNvGrpSpPr/>
          <p:nvPr/>
        </p:nvGrpSpPr>
        <p:grpSpPr>
          <a:xfrm>
            <a:off x="10939000" y="-8466"/>
            <a:ext cx="1249825" cy="6866467"/>
            <a:chOff x="0" y="0"/>
            <a:chExt cx="2499650" cy="13732934"/>
          </a:xfrm>
        </p:grpSpPr>
        <p:sp>
          <p:nvSpPr>
            <p:cNvPr id="7" name="Freeform 7"/>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8" name="Group 8"/>
          <p:cNvGrpSpPr/>
          <p:nvPr/>
        </p:nvGrpSpPr>
        <p:grpSpPr>
          <a:xfrm>
            <a:off x="10371666" y="3589867"/>
            <a:ext cx="1817159" cy="3268133"/>
            <a:chOff x="0" y="0"/>
            <a:chExt cx="3634318" cy="6536266"/>
          </a:xfrm>
        </p:grpSpPr>
        <p:sp>
          <p:nvSpPr>
            <p:cNvPr id="9" name="Freeform 9"/>
            <p:cNvSpPr/>
            <p:nvPr/>
          </p:nvSpPr>
          <p:spPr>
            <a:xfrm>
              <a:off x="0" y="0"/>
              <a:ext cx="3634359" cy="6536309"/>
            </a:xfrm>
            <a:custGeom>
              <a:avLst/>
              <a:gdLst/>
              <a:ahLst/>
              <a:cxnLst/>
              <a:rect l="l" t="t" r="r" b="b"/>
              <a:pathLst>
                <a:path w="3634359" h="6536309">
                  <a:moveTo>
                    <a:pt x="0" y="6536309"/>
                  </a:moveTo>
                  <a:lnTo>
                    <a:pt x="3634359" y="0"/>
                  </a:lnTo>
                  <a:lnTo>
                    <a:pt x="3634359" y="6536309"/>
                  </a:lnTo>
                  <a:close/>
                </a:path>
              </a:pathLst>
            </a:custGeom>
            <a:solidFill>
              <a:srgbClr val="00AEEF">
                <a:alpha val="63922"/>
              </a:srgbClr>
            </a:solidFill>
          </p:spPr>
          <p:txBody>
            <a:bodyPr/>
            <a:lstStyle/>
            <a:p>
              <a:endParaRPr lang="en-US"/>
            </a:p>
          </p:txBody>
        </p:sp>
      </p:grpSp>
      <p:grpSp>
        <p:nvGrpSpPr>
          <p:cNvPr id="10" name="Group 10"/>
          <p:cNvGrpSpPr/>
          <p:nvPr/>
        </p:nvGrpSpPr>
        <p:grpSpPr>
          <a:xfrm>
            <a:off x="0" y="4013200"/>
            <a:ext cx="448733" cy="2844800"/>
            <a:chOff x="0" y="0"/>
            <a:chExt cx="897466" cy="5689600"/>
          </a:xfrm>
        </p:grpSpPr>
        <p:sp>
          <p:nvSpPr>
            <p:cNvPr id="11" name="Freeform 11"/>
            <p:cNvSpPr/>
            <p:nvPr/>
          </p:nvSpPr>
          <p:spPr>
            <a:xfrm>
              <a:off x="0" y="0"/>
              <a:ext cx="897509" cy="5689600"/>
            </a:xfrm>
            <a:custGeom>
              <a:avLst/>
              <a:gdLst/>
              <a:ahLst/>
              <a:cxnLst/>
              <a:rect l="l" t="t" r="r" b="b"/>
              <a:pathLst>
                <a:path w="897509" h="5689600">
                  <a:moveTo>
                    <a:pt x="0" y="5689600"/>
                  </a:moveTo>
                  <a:lnTo>
                    <a:pt x="0" y="0"/>
                  </a:lnTo>
                  <a:lnTo>
                    <a:pt x="897509" y="5689600"/>
                  </a:lnTo>
                  <a:close/>
                </a:path>
              </a:pathLst>
            </a:custGeom>
            <a:solidFill>
              <a:srgbClr val="00AEEF">
                <a:alpha val="72157"/>
              </a:srgbClr>
            </a:solidFill>
          </p:spPr>
          <p:txBody>
            <a:bodyPr/>
            <a:lstStyle/>
            <a:p>
              <a:endParaRPr lang="en-US"/>
            </a:p>
          </p:txBody>
        </p:sp>
      </p:grpSp>
      <p:sp>
        <p:nvSpPr>
          <p:cNvPr id="12" name="AutoShape 12"/>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13" name="Group 13"/>
          <p:cNvGrpSpPr/>
          <p:nvPr/>
        </p:nvGrpSpPr>
        <p:grpSpPr>
          <a:xfrm>
            <a:off x="10898730" y="-8466"/>
            <a:ext cx="1290094" cy="6866467"/>
            <a:chOff x="0" y="0"/>
            <a:chExt cx="2580188" cy="13732934"/>
          </a:xfrm>
        </p:grpSpPr>
        <p:sp>
          <p:nvSpPr>
            <p:cNvPr id="14" name="Freeform 14"/>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15" name="Group 15"/>
          <p:cNvGrpSpPr/>
          <p:nvPr/>
        </p:nvGrpSpPr>
        <p:grpSpPr>
          <a:xfrm>
            <a:off x="10943763" y="-8466"/>
            <a:ext cx="1249825" cy="6866467"/>
            <a:chOff x="0" y="0"/>
            <a:chExt cx="2499650" cy="13732934"/>
          </a:xfrm>
        </p:grpSpPr>
        <p:sp>
          <p:nvSpPr>
            <p:cNvPr id="16" name="Freeform 16"/>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sp>
        <p:nvSpPr>
          <p:cNvPr id="17" name="Freeform 17"/>
          <p:cNvSpPr/>
          <p:nvPr/>
        </p:nvSpPr>
        <p:spPr>
          <a:xfrm>
            <a:off x="394614" y="191854"/>
            <a:ext cx="5015586" cy="451403"/>
          </a:xfrm>
          <a:custGeom>
            <a:avLst/>
            <a:gdLst/>
            <a:ahLst/>
            <a:cxnLst/>
            <a:rect l="l" t="t" r="r" b="b"/>
            <a:pathLst>
              <a:path w="7523379" h="677104">
                <a:moveTo>
                  <a:pt x="0" y="0"/>
                </a:moveTo>
                <a:lnTo>
                  <a:pt x="7523379" y="0"/>
                </a:lnTo>
                <a:lnTo>
                  <a:pt x="7523379" y="677104"/>
                </a:lnTo>
                <a:lnTo>
                  <a:pt x="0" y="677104"/>
                </a:lnTo>
                <a:lnTo>
                  <a:pt x="0" y="0"/>
                </a:lnTo>
                <a:close/>
              </a:path>
            </a:pathLst>
          </a:custGeom>
          <a:blipFill>
            <a:blip r:embed="rId3">
              <a:alphaModFix amt="80000"/>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8" name="Group 18"/>
          <p:cNvGrpSpPr/>
          <p:nvPr/>
        </p:nvGrpSpPr>
        <p:grpSpPr>
          <a:xfrm rot="-10800000">
            <a:off x="0" y="0"/>
            <a:ext cx="842596" cy="5666154"/>
            <a:chOff x="0" y="0"/>
            <a:chExt cx="1685192" cy="11332308"/>
          </a:xfrm>
        </p:grpSpPr>
        <p:sp>
          <p:nvSpPr>
            <p:cNvPr id="19" name="Freeform 19"/>
            <p:cNvSpPr/>
            <p:nvPr/>
          </p:nvSpPr>
          <p:spPr>
            <a:xfrm>
              <a:off x="0" y="0"/>
              <a:ext cx="1685163" cy="11332337"/>
            </a:xfrm>
            <a:custGeom>
              <a:avLst/>
              <a:gdLst/>
              <a:ahLst/>
              <a:cxnLst/>
              <a:rect l="l" t="t" r="r" b="b"/>
              <a:pathLst>
                <a:path w="1685163" h="11332337">
                  <a:moveTo>
                    <a:pt x="0" y="11332337"/>
                  </a:moveTo>
                  <a:lnTo>
                    <a:pt x="1685163" y="0"/>
                  </a:lnTo>
                  <a:lnTo>
                    <a:pt x="1685163" y="11332337"/>
                  </a:lnTo>
                  <a:close/>
                </a:path>
              </a:pathLst>
            </a:custGeom>
            <a:solidFill>
              <a:srgbClr val="00AEEF">
                <a:alpha val="72157"/>
              </a:srgbClr>
            </a:solidFill>
          </p:spPr>
          <p:txBody>
            <a:bodyPr/>
            <a:lstStyle/>
            <a:p>
              <a:endParaRPr lang="en-US"/>
            </a:p>
          </p:txBody>
        </p:sp>
      </p:grpSp>
      <p:sp>
        <p:nvSpPr>
          <p:cNvPr id="20" name="Freeform 20"/>
          <p:cNvSpPr/>
          <p:nvPr/>
        </p:nvSpPr>
        <p:spPr>
          <a:xfrm>
            <a:off x="4431925" y="1580941"/>
            <a:ext cx="6848320" cy="1045876"/>
          </a:xfrm>
          <a:custGeom>
            <a:avLst/>
            <a:gdLst/>
            <a:ahLst/>
            <a:cxnLst/>
            <a:rect l="l" t="t" r="r" b="b"/>
            <a:pathLst>
              <a:path w="10272480" h="1568814">
                <a:moveTo>
                  <a:pt x="0" y="0"/>
                </a:moveTo>
                <a:lnTo>
                  <a:pt x="10272480" y="0"/>
                </a:lnTo>
                <a:lnTo>
                  <a:pt x="10272480" y="1568814"/>
                </a:lnTo>
                <a:lnTo>
                  <a:pt x="0" y="1568814"/>
                </a:lnTo>
                <a:lnTo>
                  <a:pt x="0" y="0"/>
                </a:lnTo>
                <a:close/>
              </a:path>
            </a:pathLst>
          </a:custGeom>
          <a:blipFill>
            <a:blip r:embed="rId5"/>
            <a:stretch>
              <a:fillRect t="-2169" b="-2169"/>
            </a:stretch>
          </a:blipFill>
        </p:spPr>
        <p:txBody>
          <a:bodyPr/>
          <a:lstStyle/>
          <a:p>
            <a:endParaRPr lang="en-US"/>
          </a:p>
        </p:txBody>
      </p:sp>
      <p:sp>
        <p:nvSpPr>
          <p:cNvPr id="21" name="Freeform 21"/>
          <p:cNvSpPr/>
          <p:nvPr/>
        </p:nvSpPr>
        <p:spPr>
          <a:xfrm>
            <a:off x="6259100" y="757766"/>
            <a:ext cx="5344024" cy="767005"/>
          </a:xfrm>
          <a:custGeom>
            <a:avLst/>
            <a:gdLst/>
            <a:ahLst/>
            <a:cxnLst/>
            <a:rect l="l" t="t" r="r" b="b"/>
            <a:pathLst>
              <a:path w="8016036" h="1150508">
                <a:moveTo>
                  <a:pt x="0" y="0"/>
                </a:moveTo>
                <a:lnTo>
                  <a:pt x="8016036" y="0"/>
                </a:lnTo>
                <a:lnTo>
                  <a:pt x="8016036" y="1150508"/>
                </a:lnTo>
                <a:lnTo>
                  <a:pt x="0" y="1150508"/>
                </a:lnTo>
                <a:lnTo>
                  <a:pt x="0" y="0"/>
                </a:lnTo>
                <a:close/>
              </a:path>
            </a:pathLst>
          </a:custGeom>
          <a:blipFill>
            <a:blip r:embed="rId6"/>
            <a:stretch>
              <a:fillRect/>
            </a:stretch>
          </a:blipFill>
          <a:ln w="38100" cap="sq">
            <a:solidFill>
              <a:srgbClr val="000000"/>
            </a:solidFill>
            <a:prstDash val="solid"/>
            <a:miter/>
          </a:ln>
        </p:spPr>
        <p:txBody>
          <a:bodyPr/>
          <a:lstStyle/>
          <a:p>
            <a:endParaRPr lang="en-US"/>
          </a:p>
        </p:txBody>
      </p:sp>
      <p:sp>
        <p:nvSpPr>
          <p:cNvPr id="22" name="Freeform 22"/>
          <p:cNvSpPr/>
          <p:nvPr/>
        </p:nvSpPr>
        <p:spPr>
          <a:xfrm>
            <a:off x="8786229" y="3790679"/>
            <a:ext cx="3402595" cy="2573599"/>
          </a:xfrm>
          <a:custGeom>
            <a:avLst/>
            <a:gdLst/>
            <a:ahLst/>
            <a:cxnLst/>
            <a:rect l="l" t="t" r="r" b="b"/>
            <a:pathLst>
              <a:path w="5103892" h="3860398">
                <a:moveTo>
                  <a:pt x="0" y="0"/>
                </a:moveTo>
                <a:lnTo>
                  <a:pt x="5103892" y="0"/>
                </a:lnTo>
                <a:lnTo>
                  <a:pt x="5103892" y="3860398"/>
                </a:lnTo>
                <a:lnTo>
                  <a:pt x="0" y="3860398"/>
                </a:lnTo>
                <a:lnTo>
                  <a:pt x="0" y="0"/>
                </a:lnTo>
                <a:close/>
              </a:path>
            </a:pathLst>
          </a:custGeom>
          <a:blipFill>
            <a:blip r:embed="rId7"/>
            <a:stretch>
              <a:fillRect/>
            </a:stretch>
          </a:blipFill>
        </p:spPr>
        <p:txBody>
          <a:bodyPr/>
          <a:lstStyle/>
          <a:p>
            <a:endParaRPr lang="en-US"/>
          </a:p>
        </p:txBody>
      </p:sp>
      <p:sp>
        <p:nvSpPr>
          <p:cNvPr id="23" name="Freeform 23"/>
          <p:cNvSpPr/>
          <p:nvPr/>
        </p:nvSpPr>
        <p:spPr>
          <a:xfrm>
            <a:off x="7138846" y="4768309"/>
            <a:ext cx="2292575" cy="1988476"/>
          </a:xfrm>
          <a:custGeom>
            <a:avLst/>
            <a:gdLst/>
            <a:ahLst/>
            <a:cxnLst/>
            <a:rect l="l" t="t" r="r" b="b"/>
            <a:pathLst>
              <a:path w="3438862" h="2982714">
                <a:moveTo>
                  <a:pt x="0" y="0"/>
                </a:moveTo>
                <a:lnTo>
                  <a:pt x="3438862" y="0"/>
                </a:lnTo>
                <a:lnTo>
                  <a:pt x="3438862" y="2982714"/>
                </a:lnTo>
                <a:lnTo>
                  <a:pt x="0" y="2982714"/>
                </a:lnTo>
                <a:lnTo>
                  <a:pt x="0" y="0"/>
                </a:lnTo>
                <a:close/>
              </a:path>
            </a:pathLst>
          </a:custGeom>
          <a:blipFill>
            <a:blip r:embed="rId8"/>
            <a:stretch>
              <a:fillRect r="-31148"/>
            </a:stretch>
          </a:blipFill>
        </p:spPr>
        <p:txBody>
          <a:bodyPr/>
          <a:lstStyle/>
          <a:p>
            <a:endParaRPr lang="en-US"/>
          </a:p>
        </p:txBody>
      </p:sp>
      <p:sp>
        <p:nvSpPr>
          <p:cNvPr id="24" name="Freeform 24"/>
          <p:cNvSpPr/>
          <p:nvPr/>
        </p:nvSpPr>
        <p:spPr>
          <a:xfrm>
            <a:off x="224367" y="1478488"/>
            <a:ext cx="3830743" cy="2111379"/>
          </a:xfrm>
          <a:custGeom>
            <a:avLst/>
            <a:gdLst/>
            <a:ahLst/>
            <a:cxnLst/>
            <a:rect l="l" t="t" r="r" b="b"/>
            <a:pathLst>
              <a:path w="5746114" h="3167068">
                <a:moveTo>
                  <a:pt x="0" y="0"/>
                </a:moveTo>
                <a:lnTo>
                  <a:pt x="5746114" y="0"/>
                </a:lnTo>
                <a:lnTo>
                  <a:pt x="5746114" y="3167068"/>
                </a:lnTo>
                <a:lnTo>
                  <a:pt x="0" y="3167068"/>
                </a:lnTo>
                <a:lnTo>
                  <a:pt x="0" y="0"/>
                </a:lnTo>
                <a:close/>
              </a:path>
            </a:pathLst>
          </a:custGeom>
          <a:blipFill>
            <a:blip r:embed="rId9"/>
            <a:stretch>
              <a:fillRect/>
            </a:stretch>
          </a:blipFill>
        </p:spPr>
        <p:txBody>
          <a:bodyPr/>
          <a:lstStyle/>
          <a:p>
            <a:endParaRPr lang="en-US"/>
          </a:p>
        </p:txBody>
      </p:sp>
      <p:sp>
        <p:nvSpPr>
          <p:cNvPr id="25" name="Freeform 25"/>
          <p:cNvSpPr/>
          <p:nvPr/>
        </p:nvSpPr>
        <p:spPr>
          <a:xfrm>
            <a:off x="5909897" y="2913109"/>
            <a:ext cx="3021215" cy="1987772"/>
          </a:xfrm>
          <a:custGeom>
            <a:avLst/>
            <a:gdLst/>
            <a:ahLst/>
            <a:cxnLst/>
            <a:rect l="l" t="t" r="r" b="b"/>
            <a:pathLst>
              <a:path w="4531823" h="2981658">
                <a:moveTo>
                  <a:pt x="0" y="0"/>
                </a:moveTo>
                <a:lnTo>
                  <a:pt x="4531823" y="0"/>
                </a:lnTo>
                <a:lnTo>
                  <a:pt x="4531823" y="2981657"/>
                </a:lnTo>
                <a:lnTo>
                  <a:pt x="0" y="2981657"/>
                </a:lnTo>
                <a:lnTo>
                  <a:pt x="0" y="0"/>
                </a:lnTo>
                <a:close/>
              </a:path>
            </a:pathLst>
          </a:custGeom>
          <a:blipFill>
            <a:blip r:embed="rId10"/>
            <a:stretch>
              <a:fillRect/>
            </a:stretch>
          </a:blipFill>
        </p:spPr>
        <p:txBody>
          <a:bodyPr/>
          <a:lstStyle/>
          <a:p>
            <a:endParaRPr lang="en-US"/>
          </a:p>
        </p:txBody>
      </p:sp>
      <p:sp>
        <p:nvSpPr>
          <p:cNvPr id="26" name="Freeform 26"/>
          <p:cNvSpPr/>
          <p:nvPr/>
        </p:nvSpPr>
        <p:spPr>
          <a:xfrm>
            <a:off x="9432893" y="2754953"/>
            <a:ext cx="2324163" cy="1669829"/>
          </a:xfrm>
          <a:custGeom>
            <a:avLst/>
            <a:gdLst/>
            <a:ahLst/>
            <a:cxnLst/>
            <a:rect l="l" t="t" r="r" b="b"/>
            <a:pathLst>
              <a:path w="3486245" h="2504743">
                <a:moveTo>
                  <a:pt x="0" y="0"/>
                </a:moveTo>
                <a:lnTo>
                  <a:pt x="3486245" y="0"/>
                </a:lnTo>
                <a:lnTo>
                  <a:pt x="3486245" y="2504743"/>
                </a:lnTo>
                <a:lnTo>
                  <a:pt x="0" y="2504743"/>
                </a:lnTo>
                <a:lnTo>
                  <a:pt x="0" y="0"/>
                </a:lnTo>
                <a:close/>
              </a:path>
            </a:pathLst>
          </a:custGeom>
          <a:blipFill>
            <a:blip r:embed="rId11"/>
            <a:stretch>
              <a:fillRect/>
            </a:stretch>
          </a:blipFill>
        </p:spPr>
        <p:txBody>
          <a:bodyPr/>
          <a:lstStyle/>
          <a:p>
            <a:endParaRPr lang="en-US"/>
          </a:p>
        </p:txBody>
      </p:sp>
      <p:sp>
        <p:nvSpPr>
          <p:cNvPr id="27" name="Freeform 27"/>
          <p:cNvSpPr/>
          <p:nvPr/>
        </p:nvSpPr>
        <p:spPr>
          <a:xfrm>
            <a:off x="224367" y="3869024"/>
            <a:ext cx="3678931" cy="2142977"/>
          </a:xfrm>
          <a:custGeom>
            <a:avLst/>
            <a:gdLst/>
            <a:ahLst/>
            <a:cxnLst/>
            <a:rect l="l" t="t" r="r" b="b"/>
            <a:pathLst>
              <a:path w="5518396" h="3214465">
                <a:moveTo>
                  <a:pt x="0" y="0"/>
                </a:moveTo>
                <a:lnTo>
                  <a:pt x="5518395" y="0"/>
                </a:lnTo>
                <a:lnTo>
                  <a:pt x="5518395" y="3214466"/>
                </a:lnTo>
                <a:lnTo>
                  <a:pt x="0" y="3214466"/>
                </a:lnTo>
                <a:lnTo>
                  <a:pt x="0" y="0"/>
                </a:lnTo>
                <a:close/>
              </a:path>
            </a:pathLst>
          </a:custGeom>
          <a:blipFill>
            <a:blip r:embed="rId12"/>
            <a:stretch>
              <a:fillRect/>
            </a:stretch>
          </a:blipFill>
        </p:spPr>
        <p:txBody>
          <a:bodyPr/>
          <a:lstStyle/>
          <a:p>
            <a:endParaRPr lang="en-US"/>
          </a:p>
        </p:txBody>
      </p:sp>
      <p:sp>
        <p:nvSpPr>
          <p:cNvPr id="28" name="Freeform 28"/>
          <p:cNvSpPr/>
          <p:nvPr/>
        </p:nvSpPr>
        <p:spPr>
          <a:xfrm>
            <a:off x="4318617" y="3558863"/>
            <a:ext cx="2183165" cy="2203684"/>
          </a:xfrm>
          <a:custGeom>
            <a:avLst/>
            <a:gdLst/>
            <a:ahLst/>
            <a:cxnLst/>
            <a:rect l="l" t="t" r="r" b="b"/>
            <a:pathLst>
              <a:path w="3274748" h="3305526">
                <a:moveTo>
                  <a:pt x="0" y="0"/>
                </a:moveTo>
                <a:lnTo>
                  <a:pt x="3274748" y="0"/>
                </a:lnTo>
                <a:lnTo>
                  <a:pt x="3274748" y="3305526"/>
                </a:lnTo>
                <a:lnTo>
                  <a:pt x="0" y="3305526"/>
                </a:lnTo>
                <a:lnTo>
                  <a:pt x="0" y="0"/>
                </a:lnTo>
                <a:close/>
              </a:path>
            </a:pathLst>
          </a:custGeom>
          <a:blipFill>
            <a:blip r:embed="rId13"/>
            <a:stretch>
              <a:fillRect/>
            </a:stretch>
          </a:blipFill>
        </p:spPr>
        <p:txBody>
          <a:bodyPr/>
          <a:lstStyle/>
          <a:p>
            <a:endParaRPr lang="en-US"/>
          </a:p>
        </p:txBody>
      </p:sp>
      <p:sp>
        <p:nvSpPr>
          <p:cNvPr id="29" name="Freeform 29"/>
          <p:cNvSpPr/>
          <p:nvPr/>
        </p:nvSpPr>
        <p:spPr>
          <a:xfrm>
            <a:off x="1882820" y="3790679"/>
            <a:ext cx="3325368" cy="702784"/>
          </a:xfrm>
          <a:custGeom>
            <a:avLst/>
            <a:gdLst/>
            <a:ahLst/>
            <a:cxnLst/>
            <a:rect l="l" t="t" r="r" b="b"/>
            <a:pathLst>
              <a:path w="4988052" h="1054176">
                <a:moveTo>
                  <a:pt x="0" y="0"/>
                </a:moveTo>
                <a:lnTo>
                  <a:pt x="4988051" y="0"/>
                </a:lnTo>
                <a:lnTo>
                  <a:pt x="4988051" y="1054175"/>
                </a:lnTo>
                <a:lnTo>
                  <a:pt x="0" y="1054175"/>
                </a:lnTo>
                <a:lnTo>
                  <a:pt x="0" y="0"/>
                </a:lnTo>
                <a:close/>
              </a:path>
            </a:pathLst>
          </a:custGeom>
          <a:blipFill>
            <a:blip r:embed="rId14"/>
            <a:stretch>
              <a:fillRect/>
            </a:stretch>
          </a:blipFill>
        </p:spPr>
        <p:txBody>
          <a:bodyPr/>
          <a:lstStyle/>
          <a:p>
            <a:endParaRPr lang="en-US"/>
          </a:p>
        </p:txBody>
      </p:sp>
      <p:sp>
        <p:nvSpPr>
          <p:cNvPr id="30" name="Freeform 30"/>
          <p:cNvSpPr/>
          <p:nvPr/>
        </p:nvSpPr>
        <p:spPr>
          <a:xfrm>
            <a:off x="448734" y="6094304"/>
            <a:ext cx="5647267" cy="727085"/>
          </a:xfrm>
          <a:custGeom>
            <a:avLst/>
            <a:gdLst/>
            <a:ahLst/>
            <a:cxnLst/>
            <a:rect l="l" t="t" r="r" b="b"/>
            <a:pathLst>
              <a:path w="8470901" h="1090628">
                <a:moveTo>
                  <a:pt x="0" y="0"/>
                </a:moveTo>
                <a:lnTo>
                  <a:pt x="8470900" y="0"/>
                </a:lnTo>
                <a:lnTo>
                  <a:pt x="8470900" y="1090628"/>
                </a:lnTo>
                <a:lnTo>
                  <a:pt x="0" y="1090628"/>
                </a:lnTo>
                <a:lnTo>
                  <a:pt x="0" y="0"/>
                </a:lnTo>
                <a:close/>
              </a:path>
            </a:pathLst>
          </a:custGeom>
          <a:blipFill>
            <a:blip r:embed="rId15"/>
            <a:stretch>
              <a:fillRect/>
            </a:stretch>
          </a:blipFill>
        </p:spPr>
        <p:txBody>
          <a:bodyPr/>
          <a:lstStyle/>
          <a:p>
            <a:endParaRPr lang="en-US"/>
          </a:p>
        </p:txBody>
      </p:sp>
      <p:sp>
        <p:nvSpPr>
          <p:cNvPr id="31" name="Freeform 31"/>
          <p:cNvSpPr/>
          <p:nvPr/>
        </p:nvSpPr>
        <p:spPr>
          <a:xfrm>
            <a:off x="842596" y="744814"/>
            <a:ext cx="5118054" cy="460625"/>
          </a:xfrm>
          <a:custGeom>
            <a:avLst/>
            <a:gdLst/>
            <a:ahLst/>
            <a:cxnLst/>
            <a:rect l="l" t="t" r="r" b="b"/>
            <a:pathLst>
              <a:path w="7677081" h="690937">
                <a:moveTo>
                  <a:pt x="0" y="0"/>
                </a:moveTo>
                <a:lnTo>
                  <a:pt x="7677081" y="0"/>
                </a:lnTo>
                <a:lnTo>
                  <a:pt x="7677081" y="690937"/>
                </a:lnTo>
                <a:lnTo>
                  <a:pt x="0" y="690937"/>
                </a:lnTo>
                <a:lnTo>
                  <a:pt x="0" y="0"/>
                </a:lnTo>
                <a:close/>
              </a:path>
            </a:pathLst>
          </a:custGeom>
          <a:blipFill>
            <a:blip r:embed="rId3">
              <a:alphaModFix amt="80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2" name="TextBox 32"/>
          <p:cNvSpPr txBox="1"/>
          <p:nvPr/>
        </p:nvSpPr>
        <p:spPr>
          <a:xfrm>
            <a:off x="926529" y="51855"/>
            <a:ext cx="8730889" cy="1142557"/>
          </a:xfrm>
          <a:prstGeom prst="rect">
            <a:avLst/>
          </a:prstGeom>
        </p:spPr>
        <p:txBody>
          <a:bodyPr lIns="0" tIns="0" rIns="0" bIns="0" rtlCol="0" anchor="t">
            <a:spAutoFit/>
          </a:bodyPr>
          <a:lstStyle/>
          <a:p>
            <a:pPr>
              <a:lnSpc>
                <a:spcPts val="4666"/>
              </a:lnSpc>
            </a:pPr>
            <a:r>
              <a:rPr lang="en-US" sz="3333">
                <a:solidFill>
                  <a:srgbClr val="000000"/>
                </a:solidFill>
                <a:latin typeface="Tahoma"/>
                <a:ea typeface="Tahoma"/>
                <a:cs typeface="Tahoma"/>
                <a:sym typeface="Tahoma"/>
              </a:rPr>
              <a:t>Home Extraction Techniques for High Potency Products Prove dangerous</a:t>
            </a:r>
          </a:p>
        </p:txBody>
      </p:sp>
      <p:sp>
        <p:nvSpPr>
          <p:cNvPr id="33" name="TextBox 33"/>
          <p:cNvSpPr txBox="1"/>
          <p:nvPr/>
        </p:nvSpPr>
        <p:spPr>
          <a:xfrm>
            <a:off x="9657418" y="6459528"/>
            <a:ext cx="1875114" cy="227883"/>
          </a:xfrm>
          <a:prstGeom prst="rect">
            <a:avLst/>
          </a:prstGeom>
        </p:spPr>
        <p:txBody>
          <a:bodyPr lIns="0" tIns="0" rIns="0" bIns="0" rtlCol="0" anchor="t">
            <a:spAutoFit/>
          </a:bodyPr>
          <a:lstStyle/>
          <a:p>
            <a:pPr>
              <a:lnSpc>
                <a:spcPts val="1867"/>
              </a:lnSpc>
            </a:pPr>
            <a:r>
              <a:rPr lang="en-US" sz="1333">
                <a:solidFill>
                  <a:srgbClr val="000000"/>
                </a:solidFill>
                <a:latin typeface="Amiri"/>
                <a:ea typeface="Amiri"/>
                <a:cs typeface="Amiri"/>
                <a:sym typeface="Amiri"/>
              </a:rPr>
              <a:t>Images from Oregon Live</a:t>
            </a:r>
          </a:p>
        </p:txBody>
      </p:sp>
      <p:sp>
        <p:nvSpPr>
          <p:cNvPr id="34" name="TextBox 34"/>
          <p:cNvSpPr txBox="1"/>
          <p:nvPr/>
        </p:nvSpPr>
        <p:spPr>
          <a:xfrm>
            <a:off x="3642048" y="4110321"/>
            <a:ext cx="1353137" cy="227883"/>
          </a:xfrm>
          <a:prstGeom prst="rect">
            <a:avLst/>
          </a:prstGeom>
        </p:spPr>
        <p:txBody>
          <a:bodyPr lIns="0" tIns="0" rIns="0" bIns="0" rtlCol="0" anchor="t">
            <a:spAutoFit/>
          </a:bodyPr>
          <a:lstStyle/>
          <a:p>
            <a:pPr>
              <a:lnSpc>
                <a:spcPts val="1867"/>
              </a:lnSpc>
            </a:pPr>
            <a:r>
              <a:rPr lang="en-US" sz="1333">
                <a:solidFill>
                  <a:srgbClr val="000000"/>
                </a:solidFill>
                <a:latin typeface="Amiri"/>
                <a:ea typeface="Amiri"/>
                <a:cs typeface="Amiri"/>
                <a:sym typeface="Amiri"/>
              </a:rPr>
              <a:t>Image from BBC</a:t>
            </a:r>
          </a:p>
        </p:txBody>
      </p:sp>
      <p:sp>
        <p:nvSpPr>
          <p:cNvPr id="35" name="TextBox 35"/>
          <p:cNvSpPr txBox="1"/>
          <p:nvPr/>
        </p:nvSpPr>
        <p:spPr>
          <a:xfrm>
            <a:off x="4144713" y="5804322"/>
            <a:ext cx="2752718" cy="227883"/>
          </a:xfrm>
          <a:prstGeom prst="rect">
            <a:avLst/>
          </a:prstGeom>
        </p:spPr>
        <p:txBody>
          <a:bodyPr lIns="0" tIns="0" rIns="0" bIns="0" rtlCol="0" anchor="t">
            <a:spAutoFit/>
          </a:bodyPr>
          <a:lstStyle/>
          <a:p>
            <a:pPr>
              <a:lnSpc>
                <a:spcPts val="1867"/>
              </a:lnSpc>
            </a:pPr>
            <a:r>
              <a:rPr lang="en-US" sz="1333">
                <a:solidFill>
                  <a:srgbClr val="000000"/>
                </a:solidFill>
                <a:latin typeface="Amiri"/>
                <a:ea typeface="Amiri"/>
                <a:cs typeface="Amiri"/>
                <a:sym typeface="Amiri"/>
              </a:rPr>
              <a:t>Image from The Portland Press Herald</a:t>
            </a:r>
          </a:p>
        </p:txBody>
      </p:sp>
      <p:sp>
        <p:nvSpPr>
          <p:cNvPr id="36" name="TextBox 36"/>
          <p:cNvSpPr txBox="1"/>
          <p:nvPr/>
        </p:nvSpPr>
        <p:spPr>
          <a:xfrm rot="-1980114">
            <a:off x="6690776" y="3808459"/>
            <a:ext cx="5860653" cy="1807867"/>
          </a:xfrm>
          <a:prstGeom prst="rect">
            <a:avLst/>
          </a:prstGeom>
        </p:spPr>
        <p:txBody>
          <a:bodyPr lIns="0" tIns="0" rIns="0" bIns="0" rtlCol="0" anchor="t">
            <a:spAutoFit/>
          </a:bodyPr>
          <a:lstStyle/>
          <a:p>
            <a:pPr algn="ctr">
              <a:lnSpc>
                <a:spcPts val="4760"/>
              </a:lnSpc>
            </a:pPr>
            <a:r>
              <a:rPr lang="en-US" sz="3400">
                <a:solidFill>
                  <a:srgbClr val="FF751F"/>
                </a:solidFill>
                <a:latin typeface="Comica"/>
                <a:ea typeface="Comica"/>
                <a:cs typeface="Comica"/>
                <a:sym typeface="Comica"/>
              </a:rPr>
              <a:t>CLEARLY, LEAGALIZATION </a:t>
            </a:r>
          </a:p>
          <a:p>
            <a:pPr algn="ctr">
              <a:lnSpc>
                <a:spcPts val="4760"/>
              </a:lnSpc>
            </a:pPr>
            <a:r>
              <a:rPr lang="en-US" sz="3400">
                <a:solidFill>
                  <a:srgbClr val="FF751F"/>
                </a:solidFill>
                <a:latin typeface="Comica"/>
                <a:ea typeface="Comica"/>
                <a:cs typeface="Comica"/>
                <a:sym typeface="Comica"/>
              </a:rPr>
              <a:t>DID NOT STOP ILLEGAL MANUFACTURING</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791364">
            <a:off x="6492322" y="3429000"/>
            <a:ext cx="6976580" cy="0"/>
          </a:xfrm>
          <a:prstGeom prst="line">
            <a:avLst/>
          </a:prstGeom>
          <a:ln w="9525" cap="rnd">
            <a:solidFill>
              <a:srgbClr val="FFFFFF"/>
            </a:solidFill>
            <a:prstDash val="solid"/>
            <a:headEnd type="none" w="sm" len="sm"/>
            <a:tailEnd type="none" w="sm" len="sm"/>
          </a:ln>
        </p:spPr>
        <p:txBody>
          <a:bodyPr/>
          <a:lstStyle/>
          <a:p>
            <a:endParaRPr lang="en-US"/>
          </a:p>
        </p:txBody>
      </p:sp>
      <p:sp>
        <p:nvSpPr>
          <p:cNvPr id="3" name="AutoShape 3"/>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4" name="Group 4"/>
          <p:cNvGrpSpPr/>
          <p:nvPr/>
        </p:nvGrpSpPr>
        <p:grpSpPr>
          <a:xfrm>
            <a:off x="10898730" y="-8466"/>
            <a:ext cx="1290094" cy="6866467"/>
            <a:chOff x="0" y="0"/>
            <a:chExt cx="2580188" cy="13732934"/>
          </a:xfrm>
        </p:grpSpPr>
        <p:sp>
          <p:nvSpPr>
            <p:cNvPr id="5" name="Freeform 5"/>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6" name="Group 6"/>
          <p:cNvGrpSpPr/>
          <p:nvPr/>
        </p:nvGrpSpPr>
        <p:grpSpPr>
          <a:xfrm>
            <a:off x="10939000" y="-8466"/>
            <a:ext cx="1249825" cy="6866467"/>
            <a:chOff x="0" y="0"/>
            <a:chExt cx="2499650" cy="13732934"/>
          </a:xfrm>
        </p:grpSpPr>
        <p:sp>
          <p:nvSpPr>
            <p:cNvPr id="7" name="Freeform 7"/>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8" name="Group 8"/>
          <p:cNvGrpSpPr/>
          <p:nvPr/>
        </p:nvGrpSpPr>
        <p:grpSpPr>
          <a:xfrm>
            <a:off x="10371666" y="3589867"/>
            <a:ext cx="1817159" cy="3268133"/>
            <a:chOff x="0" y="0"/>
            <a:chExt cx="3634318" cy="6536266"/>
          </a:xfrm>
        </p:grpSpPr>
        <p:sp>
          <p:nvSpPr>
            <p:cNvPr id="9" name="Freeform 9"/>
            <p:cNvSpPr/>
            <p:nvPr/>
          </p:nvSpPr>
          <p:spPr>
            <a:xfrm>
              <a:off x="0" y="0"/>
              <a:ext cx="3634359" cy="6536309"/>
            </a:xfrm>
            <a:custGeom>
              <a:avLst/>
              <a:gdLst/>
              <a:ahLst/>
              <a:cxnLst/>
              <a:rect l="l" t="t" r="r" b="b"/>
              <a:pathLst>
                <a:path w="3634359" h="6536309">
                  <a:moveTo>
                    <a:pt x="0" y="6536309"/>
                  </a:moveTo>
                  <a:lnTo>
                    <a:pt x="3634359" y="0"/>
                  </a:lnTo>
                  <a:lnTo>
                    <a:pt x="3634359" y="6536309"/>
                  </a:lnTo>
                  <a:close/>
                </a:path>
              </a:pathLst>
            </a:custGeom>
            <a:solidFill>
              <a:srgbClr val="00AEEF">
                <a:alpha val="63922"/>
              </a:srgbClr>
            </a:solidFill>
          </p:spPr>
          <p:txBody>
            <a:bodyPr/>
            <a:lstStyle/>
            <a:p>
              <a:endParaRPr lang="en-US"/>
            </a:p>
          </p:txBody>
        </p:sp>
      </p:grpSp>
      <p:grpSp>
        <p:nvGrpSpPr>
          <p:cNvPr id="10" name="Group 10"/>
          <p:cNvGrpSpPr/>
          <p:nvPr/>
        </p:nvGrpSpPr>
        <p:grpSpPr>
          <a:xfrm>
            <a:off x="0" y="4013200"/>
            <a:ext cx="448733" cy="2844800"/>
            <a:chOff x="0" y="0"/>
            <a:chExt cx="897466" cy="5689600"/>
          </a:xfrm>
        </p:grpSpPr>
        <p:sp>
          <p:nvSpPr>
            <p:cNvPr id="11" name="Freeform 11"/>
            <p:cNvSpPr/>
            <p:nvPr/>
          </p:nvSpPr>
          <p:spPr>
            <a:xfrm>
              <a:off x="0" y="0"/>
              <a:ext cx="897509" cy="5689600"/>
            </a:xfrm>
            <a:custGeom>
              <a:avLst/>
              <a:gdLst/>
              <a:ahLst/>
              <a:cxnLst/>
              <a:rect l="l" t="t" r="r" b="b"/>
              <a:pathLst>
                <a:path w="897509" h="5689600">
                  <a:moveTo>
                    <a:pt x="0" y="5689600"/>
                  </a:moveTo>
                  <a:lnTo>
                    <a:pt x="0" y="0"/>
                  </a:lnTo>
                  <a:lnTo>
                    <a:pt x="897509" y="5689600"/>
                  </a:lnTo>
                  <a:close/>
                </a:path>
              </a:pathLst>
            </a:custGeom>
            <a:solidFill>
              <a:srgbClr val="00AEEF">
                <a:alpha val="72157"/>
              </a:srgbClr>
            </a:solidFill>
          </p:spPr>
          <p:txBody>
            <a:bodyPr/>
            <a:lstStyle/>
            <a:p>
              <a:endParaRPr lang="en-US"/>
            </a:p>
          </p:txBody>
        </p:sp>
      </p:grpSp>
      <p:sp>
        <p:nvSpPr>
          <p:cNvPr id="12" name="AutoShape 12"/>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13" name="Group 13"/>
          <p:cNvGrpSpPr/>
          <p:nvPr/>
        </p:nvGrpSpPr>
        <p:grpSpPr>
          <a:xfrm>
            <a:off x="10898730" y="-8466"/>
            <a:ext cx="1290094" cy="6866467"/>
            <a:chOff x="0" y="0"/>
            <a:chExt cx="2580188" cy="13732934"/>
          </a:xfrm>
        </p:grpSpPr>
        <p:sp>
          <p:nvSpPr>
            <p:cNvPr id="14" name="Freeform 14"/>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15" name="Group 15"/>
          <p:cNvGrpSpPr/>
          <p:nvPr/>
        </p:nvGrpSpPr>
        <p:grpSpPr>
          <a:xfrm>
            <a:off x="10943763" y="-8466"/>
            <a:ext cx="1249825" cy="6866467"/>
            <a:chOff x="0" y="0"/>
            <a:chExt cx="2499650" cy="13732934"/>
          </a:xfrm>
        </p:grpSpPr>
        <p:sp>
          <p:nvSpPr>
            <p:cNvPr id="16" name="Freeform 16"/>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sp>
        <p:nvSpPr>
          <p:cNvPr id="17" name="Freeform 17"/>
          <p:cNvSpPr/>
          <p:nvPr/>
        </p:nvSpPr>
        <p:spPr>
          <a:xfrm>
            <a:off x="4035239" y="337500"/>
            <a:ext cx="4876800" cy="438912"/>
          </a:xfrm>
          <a:custGeom>
            <a:avLst/>
            <a:gdLst/>
            <a:ahLst/>
            <a:cxnLst/>
            <a:rect l="l" t="t" r="r" b="b"/>
            <a:pathLst>
              <a:path w="7315200" h="658368">
                <a:moveTo>
                  <a:pt x="0" y="0"/>
                </a:moveTo>
                <a:lnTo>
                  <a:pt x="7315200" y="0"/>
                </a:lnTo>
                <a:lnTo>
                  <a:pt x="7315200" y="658368"/>
                </a:lnTo>
                <a:lnTo>
                  <a:pt x="0" y="658368"/>
                </a:lnTo>
                <a:lnTo>
                  <a:pt x="0" y="0"/>
                </a:lnTo>
                <a:close/>
              </a:path>
            </a:pathLst>
          </a:custGeom>
          <a:blipFill>
            <a:blip r:embed="rId3">
              <a:alphaModFix amt="80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8" name="Freeform 18"/>
          <p:cNvSpPr/>
          <p:nvPr/>
        </p:nvSpPr>
        <p:spPr>
          <a:xfrm>
            <a:off x="421298" y="337500"/>
            <a:ext cx="4876800" cy="438912"/>
          </a:xfrm>
          <a:custGeom>
            <a:avLst/>
            <a:gdLst/>
            <a:ahLst/>
            <a:cxnLst/>
            <a:rect l="l" t="t" r="r" b="b"/>
            <a:pathLst>
              <a:path w="7315200" h="658368">
                <a:moveTo>
                  <a:pt x="0" y="0"/>
                </a:moveTo>
                <a:lnTo>
                  <a:pt x="7315200" y="0"/>
                </a:lnTo>
                <a:lnTo>
                  <a:pt x="7315200" y="658368"/>
                </a:lnTo>
                <a:lnTo>
                  <a:pt x="0" y="658368"/>
                </a:lnTo>
                <a:lnTo>
                  <a:pt x="0" y="0"/>
                </a:lnTo>
                <a:close/>
              </a:path>
            </a:pathLst>
          </a:custGeom>
          <a:blipFill>
            <a:blip r:embed="rId3">
              <a:alphaModFix amt="80000"/>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9" name="Group 19"/>
          <p:cNvGrpSpPr/>
          <p:nvPr/>
        </p:nvGrpSpPr>
        <p:grpSpPr>
          <a:xfrm rot="-10800000">
            <a:off x="0" y="0"/>
            <a:ext cx="842596" cy="5666154"/>
            <a:chOff x="0" y="0"/>
            <a:chExt cx="1685192" cy="11332308"/>
          </a:xfrm>
        </p:grpSpPr>
        <p:sp>
          <p:nvSpPr>
            <p:cNvPr id="20" name="Freeform 20"/>
            <p:cNvSpPr/>
            <p:nvPr/>
          </p:nvSpPr>
          <p:spPr>
            <a:xfrm>
              <a:off x="0" y="0"/>
              <a:ext cx="1685163" cy="11332337"/>
            </a:xfrm>
            <a:custGeom>
              <a:avLst/>
              <a:gdLst/>
              <a:ahLst/>
              <a:cxnLst/>
              <a:rect l="l" t="t" r="r" b="b"/>
              <a:pathLst>
                <a:path w="1685163" h="11332337">
                  <a:moveTo>
                    <a:pt x="0" y="11332337"/>
                  </a:moveTo>
                  <a:lnTo>
                    <a:pt x="1685163" y="0"/>
                  </a:lnTo>
                  <a:lnTo>
                    <a:pt x="1685163" y="11332337"/>
                  </a:lnTo>
                  <a:close/>
                </a:path>
              </a:pathLst>
            </a:custGeom>
            <a:solidFill>
              <a:srgbClr val="00AEEF">
                <a:alpha val="72157"/>
              </a:srgbClr>
            </a:solidFill>
          </p:spPr>
          <p:txBody>
            <a:bodyPr/>
            <a:lstStyle/>
            <a:p>
              <a:endParaRPr lang="en-US"/>
            </a:p>
          </p:txBody>
        </p:sp>
      </p:grpSp>
      <p:sp>
        <p:nvSpPr>
          <p:cNvPr id="21" name="Freeform 21"/>
          <p:cNvSpPr/>
          <p:nvPr/>
        </p:nvSpPr>
        <p:spPr>
          <a:xfrm>
            <a:off x="1933170" y="1407473"/>
            <a:ext cx="6890637" cy="3076957"/>
          </a:xfrm>
          <a:custGeom>
            <a:avLst/>
            <a:gdLst/>
            <a:ahLst/>
            <a:cxnLst/>
            <a:rect l="l" t="t" r="r" b="b"/>
            <a:pathLst>
              <a:path w="10335956" h="4615435">
                <a:moveTo>
                  <a:pt x="0" y="0"/>
                </a:moveTo>
                <a:lnTo>
                  <a:pt x="10335956" y="0"/>
                </a:lnTo>
                <a:lnTo>
                  <a:pt x="10335956" y="4615435"/>
                </a:lnTo>
                <a:lnTo>
                  <a:pt x="0" y="4615435"/>
                </a:lnTo>
                <a:lnTo>
                  <a:pt x="0" y="0"/>
                </a:lnTo>
                <a:close/>
              </a:path>
            </a:pathLst>
          </a:custGeom>
          <a:blipFill>
            <a:blip r:embed="rId5"/>
            <a:stretch>
              <a:fillRect b="-2454"/>
            </a:stretch>
          </a:blipFill>
        </p:spPr>
        <p:txBody>
          <a:bodyPr/>
          <a:lstStyle/>
          <a:p>
            <a:endParaRPr lang="en-US"/>
          </a:p>
        </p:txBody>
      </p:sp>
      <p:sp>
        <p:nvSpPr>
          <p:cNvPr id="22" name="Freeform 22"/>
          <p:cNvSpPr/>
          <p:nvPr/>
        </p:nvSpPr>
        <p:spPr>
          <a:xfrm>
            <a:off x="842596" y="5086600"/>
            <a:ext cx="2395913" cy="1548578"/>
          </a:xfrm>
          <a:custGeom>
            <a:avLst/>
            <a:gdLst/>
            <a:ahLst/>
            <a:cxnLst/>
            <a:rect l="l" t="t" r="r" b="b"/>
            <a:pathLst>
              <a:path w="3593869" h="2322867">
                <a:moveTo>
                  <a:pt x="0" y="0"/>
                </a:moveTo>
                <a:lnTo>
                  <a:pt x="3593869" y="0"/>
                </a:lnTo>
                <a:lnTo>
                  <a:pt x="3593869" y="2322867"/>
                </a:lnTo>
                <a:lnTo>
                  <a:pt x="0" y="2322867"/>
                </a:lnTo>
                <a:lnTo>
                  <a:pt x="0" y="0"/>
                </a:lnTo>
                <a:close/>
              </a:path>
            </a:pathLst>
          </a:custGeom>
          <a:blipFill>
            <a:blip r:embed="rId6"/>
            <a:stretch>
              <a:fillRect/>
            </a:stretch>
          </a:blipFill>
        </p:spPr>
        <p:txBody>
          <a:bodyPr/>
          <a:lstStyle/>
          <a:p>
            <a:endParaRPr lang="en-US"/>
          </a:p>
        </p:txBody>
      </p:sp>
      <p:sp>
        <p:nvSpPr>
          <p:cNvPr id="23" name="Freeform 23"/>
          <p:cNvSpPr/>
          <p:nvPr/>
        </p:nvSpPr>
        <p:spPr>
          <a:xfrm>
            <a:off x="3517564" y="5086600"/>
            <a:ext cx="2265573" cy="1487025"/>
          </a:xfrm>
          <a:custGeom>
            <a:avLst/>
            <a:gdLst/>
            <a:ahLst/>
            <a:cxnLst/>
            <a:rect l="l" t="t" r="r" b="b"/>
            <a:pathLst>
              <a:path w="3398359" h="2230538">
                <a:moveTo>
                  <a:pt x="0" y="0"/>
                </a:moveTo>
                <a:lnTo>
                  <a:pt x="3398359" y="0"/>
                </a:lnTo>
                <a:lnTo>
                  <a:pt x="3398359" y="2230538"/>
                </a:lnTo>
                <a:lnTo>
                  <a:pt x="0" y="2230538"/>
                </a:lnTo>
                <a:lnTo>
                  <a:pt x="0" y="0"/>
                </a:lnTo>
                <a:close/>
              </a:path>
            </a:pathLst>
          </a:custGeom>
          <a:blipFill>
            <a:blip r:embed="rId7"/>
            <a:stretch>
              <a:fillRect/>
            </a:stretch>
          </a:blipFill>
        </p:spPr>
        <p:txBody>
          <a:bodyPr/>
          <a:lstStyle/>
          <a:p>
            <a:endParaRPr lang="en-US"/>
          </a:p>
        </p:txBody>
      </p:sp>
      <p:sp>
        <p:nvSpPr>
          <p:cNvPr id="24" name="Freeform 24"/>
          <p:cNvSpPr/>
          <p:nvPr/>
        </p:nvSpPr>
        <p:spPr>
          <a:xfrm>
            <a:off x="6096000" y="5086600"/>
            <a:ext cx="5719328" cy="1487025"/>
          </a:xfrm>
          <a:custGeom>
            <a:avLst/>
            <a:gdLst/>
            <a:ahLst/>
            <a:cxnLst/>
            <a:rect l="l" t="t" r="r" b="b"/>
            <a:pathLst>
              <a:path w="8578992" h="2230538">
                <a:moveTo>
                  <a:pt x="0" y="0"/>
                </a:moveTo>
                <a:lnTo>
                  <a:pt x="8578992" y="0"/>
                </a:lnTo>
                <a:lnTo>
                  <a:pt x="8578992" y="2230538"/>
                </a:lnTo>
                <a:lnTo>
                  <a:pt x="0" y="2230538"/>
                </a:lnTo>
                <a:lnTo>
                  <a:pt x="0" y="0"/>
                </a:lnTo>
                <a:close/>
              </a:path>
            </a:pathLst>
          </a:custGeom>
          <a:blipFill>
            <a:blip r:embed="rId8"/>
            <a:stretch>
              <a:fillRect/>
            </a:stretch>
          </a:blipFill>
        </p:spPr>
        <p:txBody>
          <a:bodyPr/>
          <a:lstStyle/>
          <a:p>
            <a:endParaRPr lang="en-US"/>
          </a:p>
        </p:txBody>
      </p:sp>
      <p:sp>
        <p:nvSpPr>
          <p:cNvPr id="25" name="Freeform 25"/>
          <p:cNvSpPr/>
          <p:nvPr/>
        </p:nvSpPr>
        <p:spPr>
          <a:xfrm>
            <a:off x="10686215" y="3366743"/>
            <a:ext cx="1159720" cy="1552929"/>
          </a:xfrm>
          <a:custGeom>
            <a:avLst/>
            <a:gdLst/>
            <a:ahLst/>
            <a:cxnLst/>
            <a:rect l="l" t="t" r="r" b="b"/>
            <a:pathLst>
              <a:path w="1739580" h="2329394">
                <a:moveTo>
                  <a:pt x="0" y="0"/>
                </a:moveTo>
                <a:lnTo>
                  <a:pt x="1739580" y="0"/>
                </a:lnTo>
                <a:lnTo>
                  <a:pt x="1739580" y="2329394"/>
                </a:lnTo>
                <a:lnTo>
                  <a:pt x="0" y="2329394"/>
                </a:lnTo>
                <a:lnTo>
                  <a:pt x="0" y="0"/>
                </a:lnTo>
                <a:close/>
              </a:path>
            </a:pathLst>
          </a:custGeom>
          <a:blipFill>
            <a:blip r:embed="rId9"/>
            <a:stretch>
              <a:fillRect/>
            </a:stretch>
          </a:blipFill>
        </p:spPr>
        <p:txBody>
          <a:bodyPr/>
          <a:lstStyle/>
          <a:p>
            <a:endParaRPr lang="en-US"/>
          </a:p>
        </p:txBody>
      </p:sp>
      <p:sp>
        <p:nvSpPr>
          <p:cNvPr id="26" name="Freeform 26"/>
          <p:cNvSpPr/>
          <p:nvPr/>
        </p:nvSpPr>
        <p:spPr>
          <a:xfrm>
            <a:off x="9201401" y="270529"/>
            <a:ext cx="1107219" cy="1476291"/>
          </a:xfrm>
          <a:custGeom>
            <a:avLst/>
            <a:gdLst/>
            <a:ahLst/>
            <a:cxnLst/>
            <a:rect l="l" t="t" r="r" b="b"/>
            <a:pathLst>
              <a:path w="1660828" h="2214437">
                <a:moveTo>
                  <a:pt x="0" y="0"/>
                </a:moveTo>
                <a:lnTo>
                  <a:pt x="1660828" y="0"/>
                </a:lnTo>
                <a:lnTo>
                  <a:pt x="1660828" y="2214437"/>
                </a:lnTo>
                <a:lnTo>
                  <a:pt x="0" y="2214437"/>
                </a:lnTo>
                <a:lnTo>
                  <a:pt x="0" y="0"/>
                </a:lnTo>
                <a:close/>
              </a:path>
            </a:pathLst>
          </a:custGeom>
          <a:blipFill>
            <a:blip r:embed="rId10"/>
            <a:stretch>
              <a:fillRect/>
            </a:stretch>
          </a:blipFill>
        </p:spPr>
        <p:txBody>
          <a:bodyPr/>
          <a:lstStyle/>
          <a:p>
            <a:endParaRPr lang="en-US"/>
          </a:p>
        </p:txBody>
      </p:sp>
      <p:sp>
        <p:nvSpPr>
          <p:cNvPr id="27" name="Freeform 27"/>
          <p:cNvSpPr/>
          <p:nvPr/>
        </p:nvSpPr>
        <p:spPr>
          <a:xfrm>
            <a:off x="10733782" y="1272446"/>
            <a:ext cx="1112153" cy="1508659"/>
          </a:xfrm>
          <a:custGeom>
            <a:avLst/>
            <a:gdLst/>
            <a:ahLst/>
            <a:cxnLst/>
            <a:rect l="l" t="t" r="r" b="b"/>
            <a:pathLst>
              <a:path w="1668229" h="2262989">
                <a:moveTo>
                  <a:pt x="0" y="0"/>
                </a:moveTo>
                <a:lnTo>
                  <a:pt x="1668229" y="0"/>
                </a:lnTo>
                <a:lnTo>
                  <a:pt x="1668229" y="2262989"/>
                </a:lnTo>
                <a:lnTo>
                  <a:pt x="0" y="2262989"/>
                </a:lnTo>
                <a:lnTo>
                  <a:pt x="0" y="0"/>
                </a:lnTo>
                <a:close/>
              </a:path>
            </a:pathLst>
          </a:custGeom>
          <a:blipFill>
            <a:blip r:embed="rId11"/>
            <a:stretch>
              <a:fillRect/>
            </a:stretch>
          </a:blipFill>
        </p:spPr>
        <p:txBody>
          <a:bodyPr/>
          <a:lstStyle/>
          <a:p>
            <a:endParaRPr lang="en-US"/>
          </a:p>
        </p:txBody>
      </p:sp>
      <p:sp>
        <p:nvSpPr>
          <p:cNvPr id="28" name="Freeform 28"/>
          <p:cNvSpPr/>
          <p:nvPr/>
        </p:nvSpPr>
        <p:spPr>
          <a:xfrm>
            <a:off x="9201402" y="2137443"/>
            <a:ext cx="1040481" cy="1375552"/>
          </a:xfrm>
          <a:custGeom>
            <a:avLst/>
            <a:gdLst/>
            <a:ahLst/>
            <a:cxnLst/>
            <a:rect l="l" t="t" r="r" b="b"/>
            <a:pathLst>
              <a:path w="1560722" h="2063328">
                <a:moveTo>
                  <a:pt x="0" y="0"/>
                </a:moveTo>
                <a:lnTo>
                  <a:pt x="1560723" y="0"/>
                </a:lnTo>
                <a:lnTo>
                  <a:pt x="1560723" y="2063328"/>
                </a:lnTo>
                <a:lnTo>
                  <a:pt x="0" y="2063328"/>
                </a:lnTo>
                <a:lnTo>
                  <a:pt x="0" y="0"/>
                </a:lnTo>
                <a:close/>
              </a:path>
            </a:pathLst>
          </a:custGeom>
          <a:blipFill>
            <a:blip r:embed="rId12"/>
            <a:stretch>
              <a:fillRect/>
            </a:stretch>
          </a:blipFill>
        </p:spPr>
        <p:txBody>
          <a:bodyPr/>
          <a:lstStyle/>
          <a:p>
            <a:endParaRPr lang="en-US"/>
          </a:p>
        </p:txBody>
      </p:sp>
      <p:sp>
        <p:nvSpPr>
          <p:cNvPr id="29" name="TextBox 29"/>
          <p:cNvSpPr txBox="1"/>
          <p:nvPr/>
        </p:nvSpPr>
        <p:spPr>
          <a:xfrm>
            <a:off x="1075110" y="213378"/>
            <a:ext cx="3673237" cy="539828"/>
          </a:xfrm>
          <a:prstGeom prst="rect">
            <a:avLst/>
          </a:prstGeom>
        </p:spPr>
        <p:txBody>
          <a:bodyPr lIns="0" tIns="0" rIns="0" bIns="0" rtlCol="0" anchor="t">
            <a:spAutoFit/>
          </a:bodyPr>
          <a:lstStyle/>
          <a:p>
            <a:pPr>
              <a:lnSpc>
                <a:spcPts val="4666"/>
              </a:lnSpc>
            </a:pPr>
            <a:r>
              <a:rPr lang="en-US" sz="3333">
                <a:solidFill>
                  <a:srgbClr val="000000"/>
                </a:solidFill>
                <a:latin typeface="Tahoma"/>
                <a:ea typeface="Tahoma"/>
                <a:cs typeface="Tahoma"/>
                <a:sym typeface="Tahoma"/>
              </a:rPr>
              <a:t>What is Dabbing?   </a:t>
            </a:r>
          </a:p>
        </p:txBody>
      </p:sp>
      <p:sp>
        <p:nvSpPr>
          <p:cNvPr id="30" name="TextBox 30"/>
          <p:cNvSpPr txBox="1"/>
          <p:nvPr/>
        </p:nvSpPr>
        <p:spPr>
          <a:xfrm>
            <a:off x="7420505" y="4539654"/>
            <a:ext cx="1214140" cy="340542"/>
          </a:xfrm>
          <a:prstGeom prst="rect">
            <a:avLst/>
          </a:prstGeom>
        </p:spPr>
        <p:txBody>
          <a:bodyPr lIns="0" tIns="0" rIns="0" bIns="0" rtlCol="0" anchor="t">
            <a:spAutoFit/>
          </a:bodyPr>
          <a:lstStyle/>
          <a:p>
            <a:pPr>
              <a:lnSpc>
                <a:spcPts val="1400"/>
              </a:lnSpc>
            </a:pPr>
            <a:r>
              <a:rPr lang="en-US" sz="1000">
                <a:solidFill>
                  <a:srgbClr val="000000"/>
                </a:solidFill>
                <a:latin typeface="Tahoma"/>
                <a:ea typeface="Tahoma"/>
                <a:cs typeface="Tahoma"/>
                <a:sym typeface="Tahoma"/>
              </a:rPr>
              <a:t>Source: Mooselabs.us</a:t>
            </a:r>
          </a:p>
        </p:txBody>
      </p:sp>
      <p:sp>
        <p:nvSpPr>
          <p:cNvPr id="31" name="TextBox 31"/>
          <p:cNvSpPr txBox="1"/>
          <p:nvPr/>
        </p:nvSpPr>
        <p:spPr>
          <a:xfrm>
            <a:off x="957790" y="854176"/>
            <a:ext cx="2076450" cy="1021562"/>
          </a:xfrm>
          <a:prstGeom prst="rect">
            <a:avLst/>
          </a:prstGeom>
        </p:spPr>
        <p:txBody>
          <a:bodyPr lIns="0" tIns="0" rIns="0" bIns="0" rtlCol="0" anchor="t">
            <a:spAutoFit/>
          </a:bodyPr>
          <a:lstStyle/>
          <a:p>
            <a:pPr>
              <a:lnSpc>
                <a:spcPts val="4200"/>
              </a:lnSpc>
            </a:pPr>
            <a:r>
              <a:rPr lang="en-US" sz="2999">
                <a:solidFill>
                  <a:srgbClr val="FF3131"/>
                </a:solidFill>
                <a:latin typeface="Tahoma"/>
                <a:ea typeface="Tahoma"/>
                <a:cs typeface="Tahoma"/>
                <a:sym typeface="Tahoma"/>
              </a:rPr>
              <a:t>The Dab Rig</a:t>
            </a:r>
          </a:p>
        </p:txBody>
      </p:sp>
      <p:sp>
        <p:nvSpPr>
          <p:cNvPr id="32" name="TextBox 32"/>
          <p:cNvSpPr txBox="1"/>
          <p:nvPr/>
        </p:nvSpPr>
        <p:spPr>
          <a:xfrm>
            <a:off x="842596" y="4590454"/>
            <a:ext cx="3162221" cy="482953"/>
          </a:xfrm>
          <a:prstGeom prst="rect">
            <a:avLst/>
          </a:prstGeom>
        </p:spPr>
        <p:txBody>
          <a:bodyPr lIns="0" tIns="0" rIns="0" bIns="0" rtlCol="0" anchor="t">
            <a:spAutoFit/>
          </a:bodyPr>
          <a:lstStyle/>
          <a:p>
            <a:pPr>
              <a:lnSpc>
                <a:spcPts val="4200"/>
              </a:lnSpc>
            </a:pPr>
            <a:r>
              <a:rPr lang="en-US" sz="2999">
                <a:solidFill>
                  <a:srgbClr val="FF3131"/>
                </a:solidFill>
                <a:latin typeface="Tahoma"/>
                <a:ea typeface="Tahoma"/>
                <a:cs typeface="Tahoma"/>
                <a:sym typeface="Tahoma"/>
              </a:rPr>
              <a:t>The Dab/Wax Pen</a:t>
            </a:r>
            <a:r>
              <a:rPr lang="en-US" sz="2999">
                <a:solidFill>
                  <a:srgbClr val="000000"/>
                </a:solidFill>
                <a:latin typeface="Tahoma"/>
                <a:ea typeface="Tahoma"/>
                <a:cs typeface="Tahoma"/>
                <a:sym typeface="Tahoma"/>
              </a:rPr>
              <a:t> </a:t>
            </a:r>
          </a:p>
        </p:txBody>
      </p:sp>
      <p:sp>
        <p:nvSpPr>
          <p:cNvPr id="33" name="TextBox 33"/>
          <p:cNvSpPr txBox="1"/>
          <p:nvPr/>
        </p:nvSpPr>
        <p:spPr>
          <a:xfrm>
            <a:off x="842596" y="6686550"/>
            <a:ext cx="1578769" cy="161006"/>
          </a:xfrm>
          <a:prstGeom prst="rect">
            <a:avLst/>
          </a:prstGeom>
        </p:spPr>
        <p:txBody>
          <a:bodyPr lIns="0" tIns="0" rIns="0" bIns="0" rtlCol="0" anchor="t">
            <a:spAutoFit/>
          </a:bodyPr>
          <a:lstStyle/>
          <a:p>
            <a:pPr>
              <a:lnSpc>
                <a:spcPts val="1400"/>
              </a:lnSpc>
            </a:pPr>
            <a:r>
              <a:rPr lang="en-US" sz="1000">
                <a:solidFill>
                  <a:srgbClr val="000000"/>
                </a:solidFill>
                <a:latin typeface="Tahoma"/>
                <a:ea typeface="Tahoma"/>
                <a:cs typeface="Tahoma"/>
                <a:sym typeface="Tahoma"/>
              </a:rPr>
              <a:t>Source: www.thchealth.com</a:t>
            </a:r>
          </a:p>
        </p:txBody>
      </p:sp>
      <p:sp>
        <p:nvSpPr>
          <p:cNvPr id="34" name="TextBox 34"/>
          <p:cNvSpPr txBox="1"/>
          <p:nvPr/>
        </p:nvSpPr>
        <p:spPr>
          <a:xfrm>
            <a:off x="3538292" y="6616128"/>
            <a:ext cx="790893" cy="161006"/>
          </a:xfrm>
          <a:prstGeom prst="rect">
            <a:avLst/>
          </a:prstGeom>
        </p:spPr>
        <p:txBody>
          <a:bodyPr lIns="0" tIns="0" rIns="0" bIns="0" rtlCol="0" anchor="t">
            <a:spAutoFit/>
          </a:bodyPr>
          <a:lstStyle/>
          <a:p>
            <a:pPr>
              <a:lnSpc>
                <a:spcPts val="1400"/>
              </a:lnSpc>
            </a:pPr>
            <a:r>
              <a:rPr lang="en-US" sz="1000">
                <a:solidFill>
                  <a:srgbClr val="000000"/>
                </a:solidFill>
                <a:latin typeface="Tahoma"/>
                <a:ea typeface="Tahoma"/>
                <a:cs typeface="Tahoma"/>
                <a:sym typeface="Tahoma"/>
              </a:rPr>
              <a:t>Source: reddit</a:t>
            </a:r>
          </a:p>
        </p:txBody>
      </p:sp>
      <p:sp>
        <p:nvSpPr>
          <p:cNvPr id="35" name="TextBox 35"/>
          <p:cNvSpPr txBox="1"/>
          <p:nvPr/>
        </p:nvSpPr>
        <p:spPr>
          <a:xfrm>
            <a:off x="6096000" y="6610351"/>
            <a:ext cx="1140857" cy="161006"/>
          </a:xfrm>
          <a:prstGeom prst="rect">
            <a:avLst/>
          </a:prstGeom>
        </p:spPr>
        <p:txBody>
          <a:bodyPr lIns="0" tIns="0" rIns="0" bIns="0" rtlCol="0" anchor="t">
            <a:spAutoFit/>
          </a:bodyPr>
          <a:lstStyle/>
          <a:p>
            <a:pPr>
              <a:lnSpc>
                <a:spcPts val="1400"/>
              </a:lnSpc>
            </a:pPr>
            <a:r>
              <a:rPr lang="en-US" sz="1000">
                <a:solidFill>
                  <a:srgbClr val="000000"/>
                </a:solidFill>
                <a:latin typeface="Tahoma"/>
                <a:ea typeface="Tahoma"/>
                <a:cs typeface="Tahoma"/>
                <a:sym typeface="Tahoma"/>
              </a:rPr>
              <a:t>Source: Lookah.com</a:t>
            </a:r>
          </a:p>
        </p:txBody>
      </p:sp>
      <p:sp>
        <p:nvSpPr>
          <p:cNvPr id="36" name="TextBox 36"/>
          <p:cNvSpPr txBox="1"/>
          <p:nvPr/>
        </p:nvSpPr>
        <p:spPr>
          <a:xfrm>
            <a:off x="9201402" y="3660776"/>
            <a:ext cx="1140857" cy="161006"/>
          </a:xfrm>
          <a:prstGeom prst="rect">
            <a:avLst/>
          </a:prstGeom>
        </p:spPr>
        <p:txBody>
          <a:bodyPr lIns="0" tIns="0" rIns="0" bIns="0" rtlCol="0" anchor="t">
            <a:spAutoFit/>
          </a:bodyPr>
          <a:lstStyle/>
          <a:p>
            <a:pPr>
              <a:lnSpc>
                <a:spcPts val="1400"/>
              </a:lnSpc>
            </a:pPr>
            <a:r>
              <a:rPr lang="en-US" sz="1000">
                <a:solidFill>
                  <a:srgbClr val="000000"/>
                </a:solidFill>
                <a:latin typeface="Tahoma"/>
                <a:ea typeface="Tahoma"/>
                <a:cs typeface="Tahoma"/>
                <a:sym typeface="Tahoma"/>
              </a:rPr>
              <a:t>Source: Lookah.com</a:t>
            </a:r>
          </a:p>
        </p:txBody>
      </p:sp>
      <p:sp>
        <p:nvSpPr>
          <p:cNvPr id="37" name="TextBox 37"/>
          <p:cNvSpPr txBox="1"/>
          <p:nvPr/>
        </p:nvSpPr>
        <p:spPr>
          <a:xfrm>
            <a:off x="4489503" y="241189"/>
            <a:ext cx="3968274" cy="539828"/>
          </a:xfrm>
          <a:prstGeom prst="rect">
            <a:avLst/>
          </a:prstGeom>
        </p:spPr>
        <p:txBody>
          <a:bodyPr lIns="0" tIns="0" rIns="0" bIns="0" rtlCol="0" anchor="t">
            <a:spAutoFit/>
          </a:bodyPr>
          <a:lstStyle/>
          <a:p>
            <a:pPr>
              <a:lnSpc>
                <a:spcPts val="4666"/>
              </a:lnSpc>
            </a:pPr>
            <a:r>
              <a:rPr lang="en-US" sz="3333">
                <a:solidFill>
                  <a:srgbClr val="000000"/>
                </a:solidFill>
                <a:latin typeface="Tahoma"/>
                <a:ea typeface="Tahoma"/>
                <a:cs typeface="Tahoma"/>
                <a:sym typeface="Tahoma"/>
              </a:rPr>
              <a:t> Use of concentrates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3" name="Group 3"/>
          <p:cNvGrpSpPr/>
          <p:nvPr/>
        </p:nvGrpSpPr>
        <p:grpSpPr>
          <a:xfrm>
            <a:off x="10898730" y="-8466"/>
            <a:ext cx="1290094" cy="6866467"/>
            <a:chOff x="0" y="0"/>
            <a:chExt cx="2580188" cy="13732934"/>
          </a:xfrm>
        </p:grpSpPr>
        <p:sp>
          <p:nvSpPr>
            <p:cNvPr id="4" name="Freeform 4"/>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5" name="Group 5"/>
          <p:cNvGrpSpPr/>
          <p:nvPr/>
        </p:nvGrpSpPr>
        <p:grpSpPr>
          <a:xfrm>
            <a:off x="10939000" y="-8466"/>
            <a:ext cx="1249825" cy="6866467"/>
            <a:chOff x="0" y="0"/>
            <a:chExt cx="2499650" cy="13732934"/>
          </a:xfrm>
        </p:grpSpPr>
        <p:sp>
          <p:nvSpPr>
            <p:cNvPr id="6" name="Freeform 6"/>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7" name="Group 7"/>
          <p:cNvGrpSpPr/>
          <p:nvPr/>
        </p:nvGrpSpPr>
        <p:grpSpPr>
          <a:xfrm>
            <a:off x="10371666" y="3589867"/>
            <a:ext cx="1817159" cy="3268133"/>
            <a:chOff x="0" y="0"/>
            <a:chExt cx="3634318" cy="6536266"/>
          </a:xfrm>
        </p:grpSpPr>
        <p:sp>
          <p:nvSpPr>
            <p:cNvPr id="8" name="Freeform 8"/>
            <p:cNvSpPr/>
            <p:nvPr/>
          </p:nvSpPr>
          <p:spPr>
            <a:xfrm>
              <a:off x="0" y="0"/>
              <a:ext cx="3634359" cy="6536309"/>
            </a:xfrm>
            <a:custGeom>
              <a:avLst/>
              <a:gdLst/>
              <a:ahLst/>
              <a:cxnLst/>
              <a:rect l="l" t="t" r="r" b="b"/>
              <a:pathLst>
                <a:path w="3634359" h="6536309">
                  <a:moveTo>
                    <a:pt x="0" y="6536309"/>
                  </a:moveTo>
                  <a:lnTo>
                    <a:pt x="3634359" y="0"/>
                  </a:lnTo>
                  <a:lnTo>
                    <a:pt x="3634359" y="6536309"/>
                  </a:lnTo>
                  <a:close/>
                </a:path>
              </a:pathLst>
            </a:custGeom>
            <a:solidFill>
              <a:srgbClr val="00AEEF">
                <a:alpha val="63922"/>
              </a:srgbClr>
            </a:solidFill>
          </p:spPr>
          <p:txBody>
            <a:bodyPr/>
            <a:lstStyle/>
            <a:p>
              <a:endParaRPr lang="en-US"/>
            </a:p>
          </p:txBody>
        </p:sp>
      </p:grpSp>
      <p:grpSp>
        <p:nvGrpSpPr>
          <p:cNvPr id="9" name="Group 9"/>
          <p:cNvGrpSpPr/>
          <p:nvPr/>
        </p:nvGrpSpPr>
        <p:grpSpPr>
          <a:xfrm>
            <a:off x="0" y="4013200"/>
            <a:ext cx="448733" cy="2844800"/>
            <a:chOff x="0" y="0"/>
            <a:chExt cx="897466" cy="5689600"/>
          </a:xfrm>
        </p:grpSpPr>
        <p:sp>
          <p:nvSpPr>
            <p:cNvPr id="10" name="Freeform 10"/>
            <p:cNvSpPr/>
            <p:nvPr/>
          </p:nvSpPr>
          <p:spPr>
            <a:xfrm>
              <a:off x="0" y="0"/>
              <a:ext cx="897509" cy="5689600"/>
            </a:xfrm>
            <a:custGeom>
              <a:avLst/>
              <a:gdLst/>
              <a:ahLst/>
              <a:cxnLst/>
              <a:rect l="l" t="t" r="r" b="b"/>
              <a:pathLst>
                <a:path w="897509" h="5689600">
                  <a:moveTo>
                    <a:pt x="0" y="5689600"/>
                  </a:moveTo>
                  <a:lnTo>
                    <a:pt x="0" y="0"/>
                  </a:lnTo>
                  <a:lnTo>
                    <a:pt x="897509" y="5689600"/>
                  </a:lnTo>
                  <a:close/>
                </a:path>
              </a:pathLst>
            </a:custGeom>
            <a:solidFill>
              <a:srgbClr val="00AEEF">
                <a:alpha val="72157"/>
              </a:srgbClr>
            </a:solidFill>
          </p:spPr>
          <p:txBody>
            <a:bodyPr/>
            <a:lstStyle/>
            <a:p>
              <a:endParaRPr lang="en-US"/>
            </a:p>
          </p:txBody>
        </p:sp>
      </p:grpSp>
      <p:sp>
        <p:nvSpPr>
          <p:cNvPr id="11" name="AutoShape 11"/>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12" name="Group 12"/>
          <p:cNvGrpSpPr/>
          <p:nvPr/>
        </p:nvGrpSpPr>
        <p:grpSpPr>
          <a:xfrm>
            <a:off x="10898730" y="-8466"/>
            <a:ext cx="1290094" cy="6866467"/>
            <a:chOff x="0" y="0"/>
            <a:chExt cx="2580188" cy="13732934"/>
          </a:xfrm>
        </p:grpSpPr>
        <p:sp>
          <p:nvSpPr>
            <p:cNvPr id="13" name="Freeform 13"/>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14" name="Group 14"/>
          <p:cNvGrpSpPr/>
          <p:nvPr/>
        </p:nvGrpSpPr>
        <p:grpSpPr>
          <a:xfrm>
            <a:off x="10943763" y="-8466"/>
            <a:ext cx="1249825" cy="6866467"/>
            <a:chOff x="0" y="0"/>
            <a:chExt cx="2499650" cy="13732934"/>
          </a:xfrm>
        </p:grpSpPr>
        <p:sp>
          <p:nvSpPr>
            <p:cNvPr id="15" name="Freeform 15"/>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16" name="Group 16"/>
          <p:cNvGrpSpPr/>
          <p:nvPr/>
        </p:nvGrpSpPr>
        <p:grpSpPr>
          <a:xfrm rot="-10800000">
            <a:off x="0" y="0"/>
            <a:ext cx="842596" cy="5666154"/>
            <a:chOff x="0" y="0"/>
            <a:chExt cx="1685192" cy="11332308"/>
          </a:xfrm>
        </p:grpSpPr>
        <p:sp>
          <p:nvSpPr>
            <p:cNvPr id="17" name="Freeform 17"/>
            <p:cNvSpPr/>
            <p:nvPr/>
          </p:nvSpPr>
          <p:spPr>
            <a:xfrm>
              <a:off x="0" y="0"/>
              <a:ext cx="1685163" cy="11332337"/>
            </a:xfrm>
            <a:custGeom>
              <a:avLst/>
              <a:gdLst/>
              <a:ahLst/>
              <a:cxnLst/>
              <a:rect l="l" t="t" r="r" b="b"/>
              <a:pathLst>
                <a:path w="1685163" h="11332337">
                  <a:moveTo>
                    <a:pt x="0" y="11332337"/>
                  </a:moveTo>
                  <a:lnTo>
                    <a:pt x="1685163" y="0"/>
                  </a:lnTo>
                  <a:lnTo>
                    <a:pt x="1685163" y="11332337"/>
                  </a:lnTo>
                  <a:close/>
                </a:path>
              </a:pathLst>
            </a:custGeom>
            <a:solidFill>
              <a:srgbClr val="00AEEF">
                <a:alpha val="72157"/>
              </a:srgbClr>
            </a:solidFill>
          </p:spPr>
          <p:txBody>
            <a:bodyPr/>
            <a:lstStyle/>
            <a:p>
              <a:endParaRPr lang="en-US"/>
            </a:p>
          </p:txBody>
        </p:sp>
      </p:grpSp>
      <p:sp>
        <p:nvSpPr>
          <p:cNvPr id="18" name="Freeform 18"/>
          <p:cNvSpPr/>
          <p:nvPr/>
        </p:nvSpPr>
        <p:spPr>
          <a:xfrm rot="60021">
            <a:off x="4982676" y="836493"/>
            <a:ext cx="2006069" cy="1637983"/>
          </a:xfrm>
          <a:custGeom>
            <a:avLst/>
            <a:gdLst/>
            <a:ahLst/>
            <a:cxnLst/>
            <a:rect l="l" t="t" r="r" b="b"/>
            <a:pathLst>
              <a:path w="3009103" h="2456974">
                <a:moveTo>
                  <a:pt x="0" y="0"/>
                </a:moveTo>
                <a:lnTo>
                  <a:pt x="3009103" y="0"/>
                </a:lnTo>
                <a:lnTo>
                  <a:pt x="3009103" y="2456974"/>
                </a:lnTo>
                <a:lnTo>
                  <a:pt x="0" y="2456974"/>
                </a:lnTo>
                <a:lnTo>
                  <a:pt x="0" y="0"/>
                </a:lnTo>
                <a:close/>
              </a:path>
            </a:pathLst>
          </a:custGeom>
          <a:blipFill>
            <a:blip r:embed="rId3"/>
            <a:stretch>
              <a:fillRect/>
            </a:stretch>
          </a:blipFill>
        </p:spPr>
        <p:txBody>
          <a:bodyPr/>
          <a:lstStyle/>
          <a:p>
            <a:endParaRPr lang="en-US"/>
          </a:p>
        </p:txBody>
      </p:sp>
      <p:sp>
        <p:nvSpPr>
          <p:cNvPr id="19" name="AutoShape 19"/>
          <p:cNvSpPr/>
          <p:nvPr/>
        </p:nvSpPr>
        <p:spPr>
          <a:xfrm>
            <a:off x="4777592" y="958429"/>
            <a:ext cx="1058921" cy="0"/>
          </a:xfrm>
          <a:prstGeom prst="line">
            <a:avLst/>
          </a:prstGeom>
          <a:ln w="57150" cap="flat">
            <a:solidFill>
              <a:srgbClr val="000000"/>
            </a:solidFill>
            <a:prstDash val="solid"/>
            <a:headEnd type="none" w="sm" len="sm"/>
            <a:tailEnd type="arrow" w="med" len="sm"/>
          </a:ln>
        </p:spPr>
        <p:txBody>
          <a:bodyPr/>
          <a:lstStyle/>
          <a:p>
            <a:endParaRPr lang="en-US"/>
          </a:p>
        </p:txBody>
      </p:sp>
      <p:sp>
        <p:nvSpPr>
          <p:cNvPr id="20" name="AutoShape 20"/>
          <p:cNvSpPr/>
          <p:nvPr/>
        </p:nvSpPr>
        <p:spPr>
          <a:xfrm>
            <a:off x="4777592" y="1263133"/>
            <a:ext cx="926561" cy="0"/>
          </a:xfrm>
          <a:prstGeom prst="line">
            <a:avLst/>
          </a:prstGeom>
          <a:ln w="57150" cap="flat">
            <a:solidFill>
              <a:srgbClr val="000000"/>
            </a:solidFill>
            <a:prstDash val="solid"/>
            <a:headEnd type="none" w="sm" len="sm"/>
            <a:tailEnd type="arrow" w="med" len="sm"/>
          </a:ln>
        </p:spPr>
        <p:txBody>
          <a:bodyPr/>
          <a:lstStyle/>
          <a:p>
            <a:endParaRPr lang="en-US"/>
          </a:p>
        </p:txBody>
      </p:sp>
      <p:sp>
        <p:nvSpPr>
          <p:cNvPr id="21" name="AutoShape 21"/>
          <p:cNvSpPr/>
          <p:nvPr/>
        </p:nvSpPr>
        <p:spPr>
          <a:xfrm>
            <a:off x="4777592" y="1606717"/>
            <a:ext cx="639182" cy="0"/>
          </a:xfrm>
          <a:prstGeom prst="line">
            <a:avLst/>
          </a:prstGeom>
          <a:ln w="57150" cap="flat">
            <a:solidFill>
              <a:srgbClr val="000000"/>
            </a:solidFill>
            <a:prstDash val="solid"/>
            <a:headEnd type="none" w="sm" len="sm"/>
            <a:tailEnd type="arrow" w="med" len="sm"/>
          </a:ln>
        </p:spPr>
        <p:txBody>
          <a:bodyPr/>
          <a:lstStyle/>
          <a:p>
            <a:endParaRPr lang="en-US"/>
          </a:p>
        </p:txBody>
      </p:sp>
      <p:sp>
        <p:nvSpPr>
          <p:cNvPr id="22" name="AutoShape 22"/>
          <p:cNvSpPr/>
          <p:nvPr/>
        </p:nvSpPr>
        <p:spPr>
          <a:xfrm>
            <a:off x="4777405" y="1957025"/>
            <a:ext cx="483799" cy="0"/>
          </a:xfrm>
          <a:prstGeom prst="line">
            <a:avLst/>
          </a:prstGeom>
          <a:ln w="57150" cap="flat">
            <a:solidFill>
              <a:srgbClr val="000000"/>
            </a:solidFill>
            <a:prstDash val="solid"/>
            <a:headEnd type="none" w="sm" len="sm"/>
            <a:tailEnd type="arrow" w="med" len="sm"/>
          </a:ln>
        </p:spPr>
        <p:txBody>
          <a:bodyPr/>
          <a:lstStyle/>
          <a:p>
            <a:endParaRPr lang="en-US"/>
          </a:p>
        </p:txBody>
      </p:sp>
      <p:sp>
        <p:nvSpPr>
          <p:cNvPr id="23" name="Freeform 23"/>
          <p:cNvSpPr/>
          <p:nvPr/>
        </p:nvSpPr>
        <p:spPr>
          <a:xfrm rot="3643287">
            <a:off x="9992495" y="-86590"/>
            <a:ext cx="758343" cy="2337787"/>
          </a:xfrm>
          <a:custGeom>
            <a:avLst/>
            <a:gdLst/>
            <a:ahLst/>
            <a:cxnLst/>
            <a:rect l="l" t="t" r="r" b="b"/>
            <a:pathLst>
              <a:path w="1137514" h="3506681">
                <a:moveTo>
                  <a:pt x="0" y="0"/>
                </a:moveTo>
                <a:lnTo>
                  <a:pt x="1137514" y="0"/>
                </a:lnTo>
                <a:lnTo>
                  <a:pt x="1137514" y="3506681"/>
                </a:lnTo>
                <a:lnTo>
                  <a:pt x="0" y="3506681"/>
                </a:lnTo>
                <a:lnTo>
                  <a:pt x="0" y="0"/>
                </a:lnTo>
                <a:close/>
              </a:path>
            </a:pathLst>
          </a:custGeom>
          <a:blipFill>
            <a:blip r:embed="rId4"/>
            <a:stretch>
              <a:fillRect/>
            </a:stretch>
          </a:blipFill>
        </p:spPr>
        <p:txBody>
          <a:bodyPr/>
          <a:lstStyle/>
          <a:p>
            <a:endParaRPr lang="en-US"/>
          </a:p>
        </p:txBody>
      </p:sp>
      <p:sp>
        <p:nvSpPr>
          <p:cNvPr id="24" name="AutoShape 24"/>
          <p:cNvSpPr/>
          <p:nvPr/>
        </p:nvSpPr>
        <p:spPr>
          <a:xfrm flipH="1">
            <a:off x="7078927" y="1019499"/>
            <a:ext cx="314458" cy="344628"/>
          </a:xfrm>
          <a:prstGeom prst="line">
            <a:avLst/>
          </a:prstGeom>
          <a:ln w="57150" cap="flat">
            <a:solidFill>
              <a:srgbClr val="000000"/>
            </a:solidFill>
            <a:prstDash val="solid"/>
            <a:headEnd type="none" w="sm" len="sm"/>
            <a:tailEnd type="arrow" w="med" len="sm"/>
          </a:ln>
        </p:spPr>
        <p:txBody>
          <a:bodyPr/>
          <a:lstStyle/>
          <a:p>
            <a:endParaRPr lang="en-US"/>
          </a:p>
        </p:txBody>
      </p:sp>
      <p:sp>
        <p:nvSpPr>
          <p:cNvPr id="25" name="Freeform 25"/>
          <p:cNvSpPr/>
          <p:nvPr/>
        </p:nvSpPr>
        <p:spPr>
          <a:xfrm>
            <a:off x="448734" y="4502071"/>
            <a:ext cx="1640831" cy="1235271"/>
          </a:xfrm>
          <a:custGeom>
            <a:avLst/>
            <a:gdLst/>
            <a:ahLst/>
            <a:cxnLst/>
            <a:rect l="l" t="t" r="r" b="b"/>
            <a:pathLst>
              <a:path w="2461247" h="1852907">
                <a:moveTo>
                  <a:pt x="0" y="0"/>
                </a:moveTo>
                <a:lnTo>
                  <a:pt x="2461246" y="0"/>
                </a:lnTo>
                <a:lnTo>
                  <a:pt x="2461246" y="1852907"/>
                </a:lnTo>
                <a:lnTo>
                  <a:pt x="0" y="1852907"/>
                </a:lnTo>
                <a:lnTo>
                  <a:pt x="0" y="0"/>
                </a:lnTo>
                <a:close/>
              </a:path>
            </a:pathLst>
          </a:custGeom>
          <a:blipFill>
            <a:blip r:embed="rId5"/>
            <a:stretch>
              <a:fillRect l="-7351" r="-3449"/>
            </a:stretch>
          </a:blipFill>
        </p:spPr>
        <p:txBody>
          <a:bodyPr/>
          <a:lstStyle/>
          <a:p>
            <a:endParaRPr lang="en-US"/>
          </a:p>
        </p:txBody>
      </p:sp>
      <p:sp>
        <p:nvSpPr>
          <p:cNvPr id="26" name="Freeform 26"/>
          <p:cNvSpPr/>
          <p:nvPr/>
        </p:nvSpPr>
        <p:spPr>
          <a:xfrm>
            <a:off x="9701855" y="4410207"/>
            <a:ext cx="2296609" cy="2321939"/>
          </a:xfrm>
          <a:custGeom>
            <a:avLst/>
            <a:gdLst/>
            <a:ahLst/>
            <a:cxnLst/>
            <a:rect l="l" t="t" r="r" b="b"/>
            <a:pathLst>
              <a:path w="3444914" h="3482909">
                <a:moveTo>
                  <a:pt x="0" y="0"/>
                </a:moveTo>
                <a:lnTo>
                  <a:pt x="3444913" y="0"/>
                </a:lnTo>
                <a:lnTo>
                  <a:pt x="3444913" y="3482909"/>
                </a:lnTo>
                <a:lnTo>
                  <a:pt x="0" y="3482909"/>
                </a:lnTo>
                <a:lnTo>
                  <a:pt x="0" y="0"/>
                </a:lnTo>
                <a:close/>
              </a:path>
            </a:pathLst>
          </a:custGeom>
          <a:blipFill>
            <a:blip r:embed="rId6"/>
            <a:stretch>
              <a:fillRect/>
            </a:stretch>
          </a:blipFill>
        </p:spPr>
        <p:txBody>
          <a:bodyPr/>
          <a:lstStyle/>
          <a:p>
            <a:endParaRPr lang="en-US"/>
          </a:p>
        </p:txBody>
      </p:sp>
      <p:sp>
        <p:nvSpPr>
          <p:cNvPr id="27" name="Freeform 27"/>
          <p:cNvSpPr/>
          <p:nvPr/>
        </p:nvSpPr>
        <p:spPr>
          <a:xfrm>
            <a:off x="728201" y="246888"/>
            <a:ext cx="4876800" cy="438912"/>
          </a:xfrm>
          <a:custGeom>
            <a:avLst/>
            <a:gdLst/>
            <a:ahLst/>
            <a:cxnLst/>
            <a:rect l="l" t="t" r="r" b="b"/>
            <a:pathLst>
              <a:path w="7315200" h="658368">
                <a:moveTo>
                  <a:pt x="0" y="0"/>
                </a:moveTo>
                <a:lnTo>
                  <a:pt x="7315200" y="0"/>
                </a:lnTo>
                <a:lnTo>
                  <a:pt x="7315200" y="658368"/>
                </a:lnTo>
                <a:lnTo>
                  <a:pt x="0" y="658368"/>
                </a:lnTo>
                <a:lnTo>
                  <a:pt x="0" y="0"/>
                </a:lnTo>
                <a:close/>
              </a:path>
            </a:pathLst>
          </a:custGeom>
          <a:blipFill>
            <a:blip r:embed="rId7">
              <a:alphaModFix amt="80000"/>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8" name="Freeform 28"/>
          <p:cNvSpPr/>
          <p:nvPr/>
        </p:nvSpPr>
        <p:spPr>
          <a:xfrm>
            <a:off x="7536376" y="5560404"/>
            <a:ext cx="1940826" cy="1090922"/>
          </a:xfrm>
          <a:custGeom>
            <a:avLst/>
            <a:gdLst/>
            <a:ahLst/>
            <a:cxnLst/>
            <a:rect l="l" t="t" r="r" b="b"/>
            <a:pathLst>
              <a:path w="2911239" h="1636383">
                <a:moveTo>
                  <a:pt x="0" y="0"/>
                </a:moveTo>
                <a:lnTo>
                  <a:pt x="2911239" y="0"/>
                </a:lnTo>
                <a:lnTo>
                  <a:pt x="2911239" y="1636383"/>
                </a:lnTo>
                <a:lnTo>
                  <a:pt x="0" y="1636383"/>
                </a:lnTo>
                <a:lnTo>
                  <a:pt x="0" y="0"/>
                </a:lnTo>
                <a:close/>
              </a:path>
            </a:pathLst>
          </a:custGeom>
          <a:blipFill>
            <a:blip r:embed="rId9"/>
            <a:stretch>
              <a:fillRect/>
            </a:stretch>
          </a:blipFill>
        </p:spPr>
        <p:txBody>
          <a:bodyPr/>
          <a:lstStyle/>
          <a:p>
            <a:endParaRPr lang="en-US"/>
          </a:p>
        </p:txBody>
      </p:sp>
      <p:sp>
        <p:nvSpPr>
          <p:cNvPr id="29" name="TextBox 29"/>
          <p:cNvSpPr txBox="1"/>
          <p:nvPr/>
        </p:nvSpPr>
        <p:spPr>
          <a:xfrm>
            <a:off x="1055465" y="122766"/>
            <a:ext cx="4222274" cy="539828"/>
          </a:xfrm>
          <a:prstGeom prst="rect">
            <a:avLst/>
          </a:prstGeom>
        </p:spPr>
        <p:txBody>
          <a:bodyPr lIns="0" tIns="0" rIns="0" bIns="0" rtlCol="0" anchor="t">
            <a:spAutoFit/>
          </a:bodyPr>
          <a:lstStyle/>
          <a:p>
            <a:pPr>
              <a:lnSpc>
                <a:spcPts val="4666"/>
              </a:lnSpc>
            </a:pPr>
            <a:r>
              <a:rPr lang="en-US" sz="3333">
                <a:solidFill>
                  <a:srgbClr val="000000"/>
                </a:solidFill>
                <a:latin typeface="Tahoma"/>
                <a:ea typeface="Tahoma"/>
                <a:cs typeface="Tahoma"/>
                <a:sym typeface="Tahoma"/>
              </a:rPr>
              <a:t>How to Vape/Dab THC</a:t>
            </a:r>
          </a:p>
        </p:txBody>
      </p:sp>
      <p:sp>
        <p:nvSpPr>
          <p:cNvPr id="30" name="TextBox 30"/>
          <p:cNvSpPr txBox="1"/>
          <p:nvPr/>
        </p:nvSpPr>
        <p:spPr>
          <a:xfrm>
            <a:off x="3494421" y="1794558"/>
            <a:ext cx="1193085" cy="560025"/>
          </a:xfrm>
          <a:prstGeom prst="rect">
            <a:avLst/>
          </a:prstGeom>
        </p:spPr>
        <p:txBody>
          <a:bodyPr lIns="0" tIns="0" rIns="0" bIns="0" rtlCol="0" anchor="t">
            <a:spAutoFit/>
          </a:bodyPr>
          <a:lstStyle/>
          <a:p>
            <a:pPr>
              <a:lnSpc>
                <a:spcPts val="2333"/>
              </a:lnSpc>
            </a:pPr>
            <a:r>
              <a:rPr lang="en-US" sz="1666">
                <a:solidFill>
                  <a:srgbClr val="000000"/>
                </a:solidFill>
                <a:latin typeface="Tahoma"/>
                <a:ea typeface="Tahoma"/>
                <a:cs typeface="Tahoma"/>
                <a:sym typeface="Tahoma"/>
              </a:rPr>
              <a:t>Base/Battery</a:t>
            </a:r>
          </a:p>
        </p:txBody>
      </p:sp>
      <p:sp>
        <p:nvSpPr>
          <p:cNvPr id="31" name="TextBox 31"/>
          <p:cNvSpPr txBox="1"/>
          <p:nvPr/>
        </p:nvSpPr>
        <p:spPr>
          <a:xfrm>
            <a:off x="3832241" y="1106500"/>
            <a:ext cx="855265" cy="560025"/>
          </a:xfrm>
          <a:prstGeom prst="rect">
            <a:avLst/>
          </a:prstGeom>
        </p:spPr>
        <p:txBody>
          <a:bodyPr lIns="0" tIns="0" rIns="0" bIns="0" rtlCol="0" anchor="t">
            <a:spAutoFit/>
          </a:bodyPr>
          <a:lstStyle/>
          <a:p>
            <a:pPr>
              <a:lnSpc>
                <a:spcPts val="2333"/>
              </a:lnSpc>
            </a:pPr>
            <a:r>
              <a:rPr lang="en-US" sz="1666">
                <a:solidFill>
                  <a:srgbClr val="000000"/>
                </a:solidFill>
                <a:latin typeface="Tahoma"/>
                <a:ea typeface="Tahoma"/>
                <a:cs typeface="Tahoma"/>
                <a:sym typeface="Tahoma"/>
              </a:rPr>
              <a:t>Cartridge</a:t>
            </a:r>
          </a:p>
        </p:txBody>
      </p:sp>
      <p:sp>
        <p:nvSpPr>
          <p:cNvPr id="32" name="TextBox 32"/>
          <p:cNvSpPr txBox="1"/>
          <p:nvPr/>
        </p:nvSpPr>
        <p:spPr>
          <a:xfrm>
            <a:off x="3251766" y="787357"/>
            <a:ext cx="1440418" cy="265073"/>
          </a:xfrm>
          <a:prstGeom prst="rect">
            <a:avLst/>
          </a:prstGeom>
        </p:spPr>
        <p:txBody>
          <a:bodyPr lIns="0" tIns="0" rIns="0" bIns="0" rtlCol="0" anchor="t">
            <a:spAutoFit/>
          </a:bodyPr>
          <a:lstStyle/>
          <a:p>
            <a:pPr>
              <a:lnSpc>
                <a:spcPts val="2333"/>
              </a:lnSpc>
            </a:pPr>
            <a:r>
              <a:rPr lang="en-US" sz="1666">
                <a:solidFill>
                  <a:srgbClr val="000000"/>
                </a:solidFill>
                <a:latin typeface="Tahoma"/>
                <a:ea typeface="Tahoma"/>
                <a:cs typeface="Tahoma"/>
                <a:sym typeface="Tahoma"/>
              </a:rPr>
              <a:t>Mouthpiece/Tip</a:t>
            </a:r>
          </a:p>
        </p:txBody>
      </p:sp>
      <p:sp>
        <p:nvSpPr>
          <p:cNvPr id="33" name="TextBox 33"/>
          <p:cNvSpPr txBox="1"/>
          <p:nvPr/>
        </p:nvSpPr>
        <p:spPr>
          <a:xfrm>
            <a:off x="4070208" y="1460855"/>
            <a:ext cx="617299" cy="560025"/>
          </a:xfrm>
          <a:prstGeom prst="rect">
            <a:avLst/>
          </a:prstGeom>
        </p:spPr>
        <p:txBody>
          <a:bodyPr lIns="0" tIns="0" rIns="0" bIns="0" rtlCol="0" anchor="t">
            <a:spAutoFit/>
          </a:bodyPr>
          <a:lstStyle/>
          <a:p>
            <a:pPr>
              <a:lnSpc>
                <a:spcPts val="2333"/>
              </a:lnSpc>
            </a:pPr>
            <a:r>
              <a:rPr lang="en-US" sz="1666">
                <a:solidFill>
                  <a:srgbClr val="000000"/>
                </a:solidFill>
                <a:latin typeface="Tahoma"/>
                <a:ea typeface="Tahoma"/>
                <a:cs typeface="Tahoma"/>
                <a:sym typeface="Tahoma"/>
              </a:rPr>
              <a:t>Button</a:t>
            </a:r>
          </a:p>
        </p:txBody>
      </p:sp>
      <p:sp>
        <p:nvSpPr>
          <p:cNvPr id="34" name="TextBox 34"/>
          <p:cNvSpPr txBox="1"/>
          <p:nvPr/>
        </p:nvSpPr>
        <p:spPr>
          <a:xfrm>
            <a:off x="685800" y="2430910"/>
            <a:ext cx="8610759" cy="403316"/>
          </a:xfrm>
          <a:prstGeom prst="rect">
            <a:avLst/>
          </a:prstGeom>
        </p:spPr>
        <p:txBody>
          <a:bodyPr lIns="0" tIns="0" rIns="0" bIns="0" rtlCol="0" anchor="t">
            <a:spAutoFit/>
          </a:bodyPr>
          <a:lstStyle/>
          <a:p>
            <a:pPr>
              <a:lnSpc>
                <a:spcPts val="3546"/>
              </a:lnSpc>
            </a:pPr>
            <a:r>
              <a:rPr lang="en-US" sz="2533">
                <a:solidFill>
                  <a:srgbClr val="000000"/>
                </a:solidFill>
                <a:latin typeface="Tahoma"/>
                <a:ea typeface="Tahoma"/>
                <a:cs typeface="Tahoma"/>
                <a:sym typeface="Tahoma"/>
              </a:rPr>
              <a:t>Anatomy of a </a:t>
            </a:r>
            <a:r>
              <a:rPr lang="en-US" sz="2533" u="sng">
                <a:solidFill>
                  <a:srgbClr val="000000"/>
                </a:solidFill>
                <a:latin typeface="Tahoma"/>
                <a:ea typeface="Tahoma"/>
                <a:cs typeface="Tahoma"/>
                <a:sym typeface="Tahoma"/>
              </a:rPr>
              <a:t>Vape</a:t>
            </a:r>
            <a:r>
              <a:rPr lang="en-US" sz="2533">
                <a:solidFill>
                  <a:srgbClr val="000000"/>
                </a:solidFill>
                <a:latin typeface="Tahoma"/>
                <a:ea typeface="Tahoma"/>
                <a:cs typeface="Tahoma"/>
                <a:sym typeface="Tahoma"/>
              </a:rPr>
              <a:t> Pen - vaporizes cannabis oil concentrate.</a:t>
            </a:r>
          </a:p>
        </p:txBody>
      </p:sp>
      <p:sp>
        <p:nvSpPr>
          <p:cNvPr id="35" name="TextBox 35"/>
          <p:cNvSpPr txBox="1"/>
          <p:nvPr/>
        </p:nvSpPr>
        <p:spPr>
          <a:xfrm>
            <a:off x="6392900" y="625861"/>
            <a:ext cx="2286953" cy="265073"/>
          </a:xfrm>
          <a:prstGeom prst="rect">
            <a:avLst/>
          </a:prstGeom>
        </p:spPr>
        <p:txBody>
          <a:bodyPr lIns="0" tIns="0" rIns="0" bIns="0" rtlCol="0" anchor="t">
            <a:spAutoFit/>
          </a:bodyPr>
          <a:lstStyle/>
          <a:p>
            <a:pPr>
              <a:lnSpc>
                <a:spcPts val="2333"/>
              </a:lnSpc>
            </a:pPr>
            <a:r>
              <a:rPr lang="en-US" sz="1666">
                <a:solidFill>
                  <a:srgbClr val="000000"/>
                </a:solidFill>
                <a:latin typeface="Tahoma"/>
                <a:ea typeface="Tahoma"/>
                <a:cs typeface="Tahoma"/>
                <a:sym typeface="Tahoma"/>
              </a:rPr>
              <a:t>Cannabis oil concentrate</a:t>
            </a:r>
          </a:p>
        </p:txBody>
      </p:sp>
      <p:sp>
        <p:nvSpPr>
          <p:cNvPr id="36" name="TextBox 36"/>
          <p:cNvSpPr txBox="1"/>
          <p:nvPr/>
        </p:nvSpPr>
        <p:spPr>
          <a:xfrm>
            <a:off x="1933827" y="2921977"/>
            <a:ext cx="6292612" cy="378822"/>
          </a:xfrm>
          <a:prstGeom prst="rect">
            <a:avLst/>
          </a:prstGeom>
        </p:spPr>
        <p:txBody>
          <a:bodyPr lIns="0" tIns="0" rIns="0" bIns="0" rtlCol="0" anchor="t">
            <a:spAutoFit/>
          </a:bodyPr>
          <a:lstStyle/>
          <a:p>
            <a:pPr marL="503787" lvl="1" indent="-251893">
              <a:lnSpc>
                <a:spcPts val="3266"/>
              </a:lnSpc>
              <a:buFont typeface="Arial"/>
              <a:buChar char="•"/>
            </a:pPr>
            <a:r>
              <a:rPr lang="en-US" sz="2333">
                <a:solidFill>
                  <a:srgbClr val="24851C"/>
                </a:solidFill>
                <a:latin typeface="Tahoma"/>
                <a:ea typeface="Tahoma"/>
                <a:cs typeface="Tahoma"/>
                <a:sym typeface="Tahoma"/>
              </a:rPr>
              <a:t>Smaller than Dab Pens, lower temperatures.</a:t>
            </a:r>
          </a:p>
        </p:txBody>
      </p:sp>
      <p:sp>
        <p:nvSpPr>
          <p:cNvPr id="37" name="TextBox 37"/>
          <p:cNvSpPr txBox="1"/>
          <p:nvPr/>
        </p:nvSpPr>
        <p:spPr>
          <a:xfrm>
            <a:off x="1933827" y="3351661"/>
            <a:ext cx="7042309" cy="378822"/>
          </a:xfrm>
          <a:prstGeom prst="rect">
            <a:avLst/>
          </a:prstGeom>
        </p:spPr>
        <p:txBody>
          <a:bodyPr lIns="0" tIns="0" rIns="0" bIns="0" rtlCol="0" anchor="t">
            <a:spAutoFit/>
          </a:bodyPr>
          <a:lstStyle/>
          <a:p>
            <a:pPr marL="503787" lvl="1" indent="-251893">
              <a:lnSpc>
                <a:spcPts val="3266"/>
              </a:lnSpc>
              <a:buFont typeface="Arial"/>
              <a:buChar char="•"/>
            </a:pPr>
            <a:r>
              <a:rPr lang="en-US" sz="2333">
                <a:solidFill>
                  <a:srgbClr val="24851C"/>
                </a:solidFill>
                <a:latin typeface="Tahoma"/>
                <a:ea typeface="Tahoma"/>
                <a:cs typeface="Tahoma"/>
                <a:sym typeface="Tahoma"/>
              </a:rPr>
              <a:t>Preferable to new users, more gentle experience. </a:t>
            </a:r>
          </a:p>
        </p:txBody>
      </p:sp>
      <p:sp>
        <p:nvSpPr>
          <p:cNvPr id="38" name="TextBox 38"/>
          <p:cNvSpPr txBox="1"/>
          <p:nvPr/>
        </p:nvSpPr>
        <p:spPr>
          <a:xfrm>
            <a:off x="685800" y="3979253"/>
            <a:ext cx="9243933" cy="403316"/>
          </a:xfrm>
          <a:prstGeom prst="rect">
            <a:avLst/>
          </a:prstGeom>
        </p:spPr>
        <p:txBody>
          <a:bodyPr lIns="0" tIns="0" rIns="0" bIns="0" rtlCol="0" anchor="t">
            <a:spAutoFit/>
          </a:bodyPr>
          <a:lstStyle/>
          <a:p>
            <a:pPr>
              <a:lnSpc>
                <a:spcPts val="3546"/>
              </a:lnSpc>
            </a:pPr>
            <a:r>
              <a:rPr lang="en-US" sz="2533">
                <a:solidFill>
                  <a:srgbClr val="000000"/>
                </a:solidFill>
                <a:latin typeface="Tahoma"/>
                <a:ea typeface="Tahoma"/>
                <a:cs typeface="Tahoma"/>
                <a:sym typeface="Tahoma"/>
              </a:rPr>
              <a:t>Anatomy of a </a:t>
            </a:r>
            <a:r>
              <a:rPr lang="en-US" sz="2533" u="sng">
                <a:solidFill>
                  <a:srgbClr val="000000"/>
                </a:solidFill>
                <a:latin typeface="Tahoma"/>
                <a:ea typeface="Tahoma"/>
                <a:cs typeface="Tahoma"/>
                <a:sym typeface="Tahoma"/>
              </a:rPr>
              <a:t>Dab</a:t>
            </a:r>
            <a:r>
              <a:rPr lang="en-US" sz="2533">
                <a:solidFill>
                  <a:srgbClr val="000000"/>
                </a:solidFill>
                <a:latin typeface="Tahoma"/>
                <a:ea typeface="Tahoma"/>
                <a:cs typeface="Tahoma"/>
                <a:sym typeface="Tahoma"/>
              </a:rPr>
              <a:t> Pen - vaporizes thicker cannabis concentrates.</a:t>
            </a:r>
          </a:p>
        </p:txBody>
      </p:sp>
      <p:sp>
        <p:nvSpPr>
          <p:cNvPr id="39" name="TextBox 39"/>
          <p:cNvSpPr txBox="1"/>
          <p:nvPr/>
        </p:nvSpPr>
        <p:spPr>
          <a:xfrm>
            <a:off x="1933827" y="5312754"/>
            <a:ext cx="6952536" cy="802014"/>
          </a:xfrm>
          <a:prstGeom prst="rect">
            <a:avLst/>
          </a:prstGeom>
        </p:spPr>
        <p:txBody>
          <a:bodyPr lIns="0" tIns="0" rIns="0" bIns="0" rtlCol="0" anchor="t">
            <a:spAutoFit/>
          </a:bodyPr>
          <a:lstStyle/>
          <a:p>
            <a:pPr marL="503787" lvl="1" indent="-251893">
              <a:lnSpc>
                <a:spcPts val="3266"/>
              </a:lnSpc>
              <a:buFont typeface="Arial"/>
              <a:buChar char="•"/>
            </a:pPr>
            <a:r>
              <a:rPr lang="en-US" sz="2333">
                <a:solidFill>
                  <a:srgbClr val="24851C"/>
                </a:solidFill>
                <a:latin typeface="Tahoma"/>
                <a:ea typeface="Tahoma"/>
                <a:cs typeface="Tahoma"/>
                <a:sym typeface="Tahoma"/>
              </a:rPr>
              <a:t>Provides faster, stronger, longer lasting high with a single dab.</a:t>
            </a:r>
          </a:p>
        </p:txBody>
      </p:sp>
      <p:sp>
        <p:nvSpPr>
          <p:cNvPr id="40" name="TextBox 40"/>
          <p:cNvSpPr txBox="1"/>
          <p:nvPr/>
        </p:nvSpPr>
        <p:spPr>
          <a:xfrm>
            <a:off x="1948499" y="4470320"/>
            <a:ext cx="6535132" cy="802014"/>
          </a:xfrm>
          <a:prstGeom prst="rect">
            <a:avLst/>
          </a:prstGeom>
        </p:spPr>
        <p:txBody>
          <a:bodyPr lIns="0" tIns="0" rIns="0" bIns="0" rtlCol="0" anchor="t">
            <a:spAutoFit/>
          </a:bodyPr>
          <a:lstStyle/>
          <a:p>
            <a:pPr marL="503787" lvl="1" indent="-251893">
              <a:lnSpc>
                <a:spcPts val="3266"/>
              </a:lnSpc>
              <a:buFont typeface="Arial"/>
              <a:buChar char="•"/>
            </a:pPr>
            <a:r>
              <a:rPr lang="en-US" sz="2333">
                <a:solidFill>
                  <a:srgbClr val="24851C"/>
                </a:solidFill>
                <a:latin typeface="Tahoma"/>
                <a:ea typeface="Tahoma"/>
                <a:cs typeface="Tahoma"/>
                <a:sym typeface="Tahoma"/>
              </a:rPr>
              <a:t>Provides inhalation of higher potency product than vaping.</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62CE7-9F6B-C6C8-C6F5-3134B82147CC}"/>
              </a:ext>
            </a:extLst>
          </p:cNvPr>
          <p:cNvSpPr>
            <a:spLocks noGrp="1"/>
          </p:cNvSpPr>
          <p:nvPr>
            <p:ph type="title"/>
          </p:nvPr>
        </p:nvSpPr>
        <p:spPr/>
        <p:txBody>
          <a:bodyPr/>
          <a:lstStyle/>
          <a:p>
            <a:r>
              <a:rPr lang="en-US" dirty="0">
                <a:latin typeface="Franklin Gothic Demi" panose="020B0703020102020204" pitchFamily="34" charset="0"/>
              </a:rPr>
              <a:t>Thank You to Our Sponsors! </a:t>
            </a:r>
          </a:p>
        </p:txBody>
      </p:sp>
      <p:cxnSp>
        <p:nvCxnSpPr>
          <p:cNvPr id="9" name="Straight Connector 8">
            <a:extLst>
              <a:ext uri="{FF2B5EF4-FFF2-40B4-BE49-F238E27FC236}">
                <a16:creationId xmlns:a16="http://schemas.microsoft.com/office/drawing/2014/main" id="{C378F106-4207-B6BD-8BE3-FCE18DC781A8}"/>
              </a:ext>
            </a:extLst>
          </p:cNvPr>
          <p:cNvCxnSpPr>
            <a:cxnSpLocks/>
          </p:cNvCxnSpPr>
          <p:nvPr/>
        </p:nvCxnSpPr>
        <p:spPr>
          <a:xfrm>
            <a:off x="944275" y="1434714"/>
            <a:ext cx="3860638" cy="0"/>
          </a:xfrm>
          <a:prstGeom prst="line">
            <a:avLst/>
          </a:prstGeom>
          <a:ln w="76200">
            <a:solidFill>
              <a:schemeClr val="accent6"/>
            </a:solidFill>
          </a:ln>
        </p:spPr>
        <p:style>
          <a:lnRef idx="2">
            <a:schemeClr val="accent1"/>
          </a:lnRef>
          <a:fillRef idx="0">
            <a:schemeClr val="accent1"/>
          </a:fillRef>
          <a:effectRef idx="1">
            <a:schemeClr val="accent1"/>
          </a:effectRef>
          <a:fontRef idx="minor">
            <a:schemeClr val="tx1"/>
          </a:fontRef>
        </p:style>
      </p:cxnSp>
      <p:pic>
        <p:nvPicPr>
          <p:cNvPr id="11" name="Picture 10" descr="Shape, arrow&#10;&#10;AI-generated content may be incorrect.">
            <a:extLst>
              <a:ext uri="{FF2B5EF4-FFF2-40B4-BE49-F238E27FC236}">
                <a16:creationId xmlns:a16="http://schemas.microsoft.com/office/drawing/2014/main" id="{C43934E2-FBB1-B1D7-39E1-95B760A3AB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9481" y="1944192"/>
            <a:ext cx="2184350" cy="2176091"/>
          </a:xfrm>
          <a:prstGeom prst="rect">
            <a:avLst/>
          </a:prstGeom>
        </p:spPr>
      </p:pic>
      <p:pic>
        <p:nvPicPr>
          <p:cNvPr id="13" name="Picture 12">
            <a:extLst>
              <a:ext uri="{FF2B5EF4-FFF2-40B4-BE49-F238E27FC236}">
                <a16:creationId xmlns:a16="http://schemas.microsoft.com/office/drawing/2014/main" id="{4EA18EA2-A94A-6603-71C4-92C1C256E5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6760" y="4546502"/>
            <a:ext cx="3285714" cy="400000"/>
          </a:xfrm>
          <a:prstGeom prst="rect">
            <a:avLst/>
          </a:prstGeom>
        </p:spPr>
      </p:pic>
      <p:pic>
        <p:nvPicPr>
          <p:cNvPr id="15" name="Picture 14">
            <a:extLst>
              <a:ext uri="{FF2B5EF4-FFF2-40B4-BE49-F238E27FC236}">
                <a16:creationId xmlns:a16="http://schemas.microsoft.com/office/drawing/2014/main" id="{90F2C6BA-18DC-0816-87C3-A16F677BDE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7934" y="5525403"/>
            <a:ext cx="3123366" cy="589819"/>
          </a:xfrm>
          <a:prstGeom prst="rect">
            <a:avLst/>
          </a:prstGeom>
        </p:spPr>
      </p:pic>
      <p:pic>
        <p:nvPicPr>
          <p:cNvPr id="19" name="Picture 18" descr="Logo, company name&#10;&#10;AI-generated content may be incorrect.">
            <a:extLst>
              <a:ext uri="{FF2B5EF4-FFF2-40B4-BE49-F238E27FC236}">
                <a16:creationId xmlns:a16="http://schemas.microsoft.com/office/drawing/2014/main" id="{E16BC4F8-9FC2-8401-0D3D-685A3DEA7120}"/>
              </a:ext>
            </a:extLst>
          </p:cNvPr>
          <p:cNvPicPr>
            <a:picLocks noChangeAspect="1"/>
          </p:cNvPicPr>
          <p:nvPr/>
        </p:nvPicPr>
        <p:blipFill>
          <a:blip r:embed="rId5">
            <a:extLst>
              <a:ext uri="{28A0092B-C50C-407E-A947-70E740481C1C}">
                <a14:useLocalDpi xmlns:a14="http://schemas.microsoft.com/office/drawing/2010/main" val="0"/>
              </a:ext>
            </a:extLst>
          </a:blip>
          <a:srcRect l="2809" t="10641" r="4361" b="18469"/>
          <a:stretch/>
        </p:blipFill>
        <p:spPr>
          <a:xfrm>
            <a:off x="6924849" y="1791512"/>
            <a:ext cx="2849536" cy="2176089"/>
          </a:xfrm>
          <a:prstGeom prst="rect">
            <a:avLst/>
          </a:prstGeom>
        </p:spPr>
      </p:pic>
      <p:pic>
        <p:nvPicPr>
          <p:cNvPr id="21" name="Picture 20" descr="Logo&#10;&#10;AI-generated content may be incorrect.">
            <a:extLst>
              <a:ext uri="{FF2B5EF4-FFF2-40B4-BE49-F238E27FC236}">
                <a16:creationId xmlns:a16="http://schemas.microsoft.com/office/drawing/2014/main" id="{7672186A-5F78-E6CB-1398-962C3B6951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8290" y="4403927"/>
            <a:ext cx="3123366" cy="1588921"/>
          </a:xfrm>
          <a:prstGeom prst="rect">
            <a:avLst/>
          </a:prstGeom>
        </p:spPr>
      </p:pic>
      <p:grpSp>
        <p:nvGrpSpPr>
          <p:cNvPr id="22" name="Group 21">
            <a:extLst>
              <a:ext uri="{FF2B5EF4-FFF2-40B4-BE49-F238E27FC236}">
                <a16:creationId xmlns:a16="http://schemas.microsoft.com/office/drawing/2014/main" id="{24C64EA0-FDC1-DBEC-537E-AD40B5BD8C7C}"/>
              </a:ext>
            </a:extLst>
          </p:cNvPr>
          <p:cNvGrpSpPr/>
          <p:nvPr/>
        </p:nvGrpSpPr>
        <p:grpSpPr>
          <a:xfrm rot="10800000">
            <a:off x="8434065" y="0"/>
            <a:ext cx="4506102" cy="2917823"/>
            <a:chOff x="-1170176" y="2447170"/>
            <a:chExt cx="7148283" cy="4410830"/>
          </a:xfrm>
        </p:grpSpPr>
        <p:sp>
          <p:nvSpPr>
            <p:cNvPr id="23" name="Rectangle 22">
              <a:extLst>
                <a:ext uri="{FF2B5EF4-FFF2-40B4-BE49-F238E27FC236}">
                  <a16:creationId xmlns:a16="http://schemas.microsoft.com/office/drawing/2014/main" id="{F5C543D0-5B37-F944-1BFF-613521EF8D3C}"/>
                </a:ext>
              </a:extLst>
            </p:cNvPr>
            <p:cNvSpPr/>
            <p:nvPr/>
          </p:nvSpPr>
          <p:spPr>
            <a:xfrm rot="2672795">
              <a:off x="-1170176" y="2447170"/>
              <a:ext cx="4764373" cy="1224951"/>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4" name="Isosceles Triangle 23">
              <a:extLst>
                <a:ext uri="{FF2B5EF4-FFF2-40B4-BE49-F238E27FC236}">
                  <a16:creationId xmlns:a16="http://schemas.microsoft.com/office/drawing/2014/main" id="{A3EA5A93-EDB4-2FD1-5E75-99B71F9AC97D}"/>
                </a:ext>
              </a:extLst>
            </p:cNvPr>
            <p:cNvSpPr/>
            <p:nvPr/>
          </p:nvSpPr>
          <p:spPr>
            <a:xfrm>
              <a:off x="2613805" y="5167223"/>
              <a:ext cx="3364302" cy="1690777"/>
            </a:xfrm>
            <a:prstGeom prst="triangle">
              <a:avLst>
                <a:gd name="adj" fmla="val 4617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a:extLst>
                <a:ext uri="{FF2B5EF4-FFF2-40B4-BE49-F238E27FC236}">
                  <a16:creationId xmlns:a16="http://schemas.microsoft.com/office/drawing/2014/main" id="{ECCFD8ED-492B-4F6C-F88C-07C5809B241A}"/>
                </a:ext>
              </a:extLst>
            </p:cNvPr>
            <p:cNvSpPr/>
            <p:nvPr/>
          </p:nvSpPr>
          <p:spPr>
            <a:xfrm>
              <a:off x="0" y="4416725"/>
              <a:ext cx="2424023" cy="2441275"/>
            </a:xfrm>
            <a:prstGeom prst="triangle">
              <a:avLst>
                <a:gd name="adj" fmla="val 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descr="Logo, company name&#10;&#10;AI-generated content may be incorrect.">
            <a:extLst>
              <a:ext uri="{FF2B5EF4-FFF2-40B4-BE49-F238E27FC236}">
                <a16:creationId xmlns:a16="http://schemas.microsoft.com/office/drawing/2014/main" id="{6D071B32-2990-904D-2C22-D7C41C416F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0586" y="1971862"/>
            <a:ext cx="2239545" cy="2176092"/>
          </a:xfrm>
          <a:prstGeom prst="rect">
            <a:avLst/>
          </a:prstGeom>
        </p:spPr>
      </p:pic>
    </p:spTree>
    <p:extLst>
      <p:ext uri="{BB962C8B-B14F-4D97-AF65-F5344CB8AC3E}">
        <p14:creationId xmlns:p14="http://schemas.microsoft.com/office/powerpoint/2010/main" val="2835846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791364">
            <a:off x="6492322" y="3429000"/>
            <a:ext cx="6976580" cy="0"/>
          </a:xfrm>
          <a:prstGeom prst="line">
            <a:avLst/>
          </a:prstGeom>
          <a:ln w="9525" cap="rnd">
            <a:solidFill>
              <a:srgbClr val="FFFFFF"/>
            </a:solidFill>
            <a:prstDash val="solid"/>
            <a:headEnd type="none" w="sm" len="sm"/>
            <a:tailEnd type="none" w="sm" len="sm"/>
          </a:ln>
        </p:spPr>
        <p:txBody>
          <a:bodyPr/>
          <a:lstStyle/>
          <a:p>
            <a:endParaRPr lang="en-US"/>
          </a:p>
        </p:txBody>
      </p:sp>
      <p:sp>
        <p:nvSpPr>
          <p:cNvPr id="3" name="Freeform 3"/>
          <p:cNvSpPr/>
          <p:nvPr/>
        </p:nvSpPr>
        <p:spPr>
          <a:xfrm>
            <a:off x="2856649" y="5923595"/>
            <a:ext cx="5409462" cy="590123"/>
          </a:xfrm>
          <a:custGeom>
            <a:avLst/>
            <a:gdLst/>
            <a:ahLst/>
            <a:cxnLst/>
            <a:rect l="l" t="t" r="r" b="b"/>
            <a:pathLst>
              <a:path w="8114193" h="885185">
                <a:moveTo>
                  <a:pt x="0" y="0"/>
                </a:moveTo>
                <a:lnTo>
                  <a:pt x="8114193" y="0"/>
                </a:lnTo>
                <a:lnTo>
                  <a:pt x="8114193" y="885185"/>
                </a:lnTo>
                <a:lnTo>
                  <a:pt x="0" y="8851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2224902" y="5375378"/>
            <a:ext cx="6839773" cy="746157"/>
          </a:xfrm>
          <a:custGeom>
            <a:avLst/>
            <a:gdLst/>
            <a:ahLst/>
            <a:cxnLst/>
            <a:rect l="l" t="t" r="r" b="b"/>
            <a:pathLst>
              <a:path w="10259659" h="1119235">
                <a:moveTo>
                  <a:pt x="0" y="0"/>
                </a:moveTo>
                <a:lnTo>
                  <a:pt x="10259659" y="0"/>
                </a:lnTo>
                <a:lnTo>
                  <a:pt x="10259659" y="1119236"/>
                </a:lnTo>
                <a:lnTo>
                  <a:pt x="0" y="11192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5"/>
          <p:cNvSpPr txBox="1"/>
          <p:nvPr/>
        </p:nvSpPr>
        <p:spPr>
          <a:xfrm>
            <a:off x="3206506" y="5311878"/>
            <a:ext cx="8215102" cy="1142557"/>
          </a:xfrm>
          <a:prstGeom prst="rect">
            <a:avLst/>
          </a:prstGeom>
        </p:spPr>
        <p:txBody>
          <a:bodyPr lIns="0" tIns="0" rIns="0" bIns="0" rtlCol="0" anchor="t">
            <a:spAutoFit/>
          </a:bodyPr>
          <a:lstStyle/>
          <a:p>
            <a:pPr>
              <a:lnSpc>
                <a:spcPts val="4667"/>
              </a:lnSpc>
            </a:pPr>
            <a:r>
              <a:rPr lang="en-US" sz="3334">
                <a:solidFill>
                  <a:srgbClr val="000000"/>
                </a:solidFill>
                <a:latin typeface="Tahoma"/>
                <a:ea typeface="Tahoma"/>
                <a:cs typeface="Tahoma"/>
                <a:sym typeface="Tahoma"/>
              </a:rPr>
              <a:t>Addiction for Profit Industry.</a:t>
            </a:r>
          </a:p>
          <a:p>
            <a:pPr>
              <a:lnSpc>
                <a:spcPts val="4667"/>
              </a:lnSpc>
            </a:pPr>
            <a:r>
              <a:rPr lang="en-US" sz="3334">
                <a:solidFill>
                  <a:srgbClr val="000000"/>
                </a:solidFill>
                <a:latin typeface="Tahoma"/>
                <a:ea typeface="Tahoma"/>
                <a:cs typeface="Tahoma"/>
                <a:sym typeface="Tahoma"/>
              </a:rPr>
              <a:t>      ~ Dr. Roneet Lev</a:t>
            </a:r>
          </a:p>
        </p:txBody>
      </p:sp>
      <p:sp>
        <p:nvSpPr>
          <p:cNvPr id="6" name="AutoShape 6"/>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7" name="Group 7"/>
          <p:cNvGrpSpPr/>
          <p:nvPr/>
        </p:nvGrpSpPr>
        <p:grpSpPr>
          <a:xfrm>
            <a:off x="10898730" y="-8466"/>
            <a:ext cx="1290094" cy="6866467"/>
            <a:chOff x="0" y="0"/>
            <a:chExt cx="2580188" cy="13732934"/>
          </a:xfrm>
        </p:grpSpPr>
        <p:sp>
          <p:nvSpPr>
            <p:cNvPr id="8" name="Freeform 8"/>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9" name="Group 9"/>
          <p:cNvGrpSpPr/>
          <p:nvPr/>
        </p:nvGrpSpPr>
        <p:grpSpPr>
          <a:xfrm>
            <a:off x="10939000" y="-8466"/>
            <a:ext cx="1249825" cy="6866467"/>
            <a:chOff x="0" y="0"/>
            <a:chExt cx="2499650" cy="13732934"/>
          </a:xfrm>
        </p:grpSpPr>
        <p:sp>
          <p:nvSpPr>
            <p:cNvPr id="10" name="Freeform 10"/>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11" name="Group 11"/>
          <p:cNvGrpSpPr/>
          <p:nvPr/>
        </p:nvGrpSpPr>
        <p:grpSpPr>
          <a:xfrm>
            <a:off x="10371666" y="3589867"/>
            <a:ext cx="1817159" cy="3268133"/>
            <a:chOff x="0" y="0"/>
            <a:chExt cx="3634318" cy="6536266"/>
          </a:xfrm>
        </p:grpSpPr>
        <p:sp>
          <p:nvSpPr>
            <p:cNvPr id="12" name="Freeform 12"/>
            <p:cNvSpPr/>
            <p:nvPr/>
          </p:nvSpPr>
          <p:spPr>
            <a:xfrm>
              <a:off x="0" y="0"/>
              <a:ext cx="3634359" cy="6536309"/>
            </a:xfrm>
            <a:custGeom>
              <a:avLst/>
              <a:gdLst/>
              <a:ahLst/>
              <a:cxnLst/>
              <a:rect l="l" t="t" r="r" b="b"/>
              <a:pathLst>
                <a:path w="3634359" h="6536309">
                  <a:moveTo>
                    <a:pt x="0" y="6536309"/>
                  </a:moveTo>
                  <a:lnTo>
                    <a:pt x="3634359" y="0"/>
                  </a:lnTo>
                  <a:lnTo>
                    <a:pt x="3634359" y="6536309"/>
                  </a:lnTo>
                  <a:close/>
                </a:path>
              </a:pathLst>
            </a:custGeom>
            <a:solidFill>
              <a:srgbClr val="00AEEF">
                <a:alpha val="63922"/>
              </a:srgbClr>
            </a:solidFill>
          </p:spPr>
          <p:txBody>
            <a:bodyPr/>
            <a:lstStyle/>
            <a:p>
              <a:endParaRPr lang="en-US"/>
            </a:p>
          </p:txBody>
        </p:sp>
      </p:grpSp>
      <p:grpSp>
        <p:nvGrpSpPr>
          <p:cNvPr id="13" name="Group 13"/>
          <p:cNvGrpSpPr/>
          <p:nvPr/>
        </p:nvGrpSpPr>
        <p:grpSpPr>
          <a:xfrm>
            <a:off x="0" y="4013200"/>
            <a:ext cx="448733" cy="2844800"/>
            <a:chOff x="0" y="0"/>
            <a:chExt cx="897466" cy="5689600"/>
          </a:xfrm>
        </p:grpSpPr>
        <p:sp>
          <p:nvSpPr>
            <p:cNvPr id="14" name="Freeform 14"/>
            <p:cNvSpPr/>
            <p:nvPr/>
          </p:nvSpPr>
          <p:spPr>
            <a:xfrm>
              <a:off x="0" y="0"/>
              <a:ext cx="897509" cy="5689600"/>
            </a:xfrm>
            <a:custGeom>
              <a:avLst/>
              <a:gdLst/>
              <a:ahLst/>
              <a:cxnLst/>
              <a:rect l="l" t="t" r="r" b="b"/>
              <a:pathLst>
                <a:path w="897509" h="5689600">
                  <a:moveTo>
                    <a:pt x="0" y="5689600"/>
                  </a:moveTo>
                  <a:lnTo>
                    <a:pt x="0" y="0"/>
                  </a:lnTo>
                  <a:lnTo>
                    <a:pt x="897509" y="5689600"/>
                  </a:lnTo>
                  <a:close/>
                </a:path>
              </a:pathLst>
            </a:custGeom>
            <a:solidFill>
              <a:srgbClr val="00AEEF">
                <a:alpha val="72157"/>
              </a:srgbClr>
            </a:solidFill>
          </p:spPr>
          <p:txBody>
            <a:bodyPr/>
            <a:lstStyle/>
            <a:p>
              <a:endParaRPr lang="en-US"/>
            </a:p>
          </p:txBody>
        </p:sp>
      </p:grpSp>
      <p:sp>
        <p:nvSpPr>
          <p:cNvPr id="15" name="AutoShape 15"/>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16" name="Group 16"/>
          <p:cNvGrpSpPr/>
          <p:nvPr/>
        </p:nvGrpSpPr>
        <p:grpSpPr>
          <a:xfrm>
            <a:off x="10898730" y="-8466"/>
            <a:ext cx="1290094" cy="6866467"/>
            <a:chOff x="0" y="0"/>
            <a:chExt cx="2580188" cy="13732934"/>
          </a:xfrm>
        </p:grpSpPr>
        <p:sp>
          <p:nvSpPr>
            <p:cNvPr id="17" name="Freeform 17"/>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18" name="Group 18"/>
          <p:cNvGrpSpPr/>
          <p:nvPr/>
        </p:nvGrpSpPr>
        <p:grpSpPr>
          <a:xfrm>
            <a:off x="10943763" y="-8466"/>
            <a:ext cx="1249825" cy="6866467"/>
            <a:chOff x="0" y="0"/>
            <a:chExt cx="2499650" cy="13732934"/>
          </a:xfrm>
        </p:grpSpPr>
        <p:sp>
          <p:nvSpPr>
            <p:cNvPr id="19" name="Freeform 19"/>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20" name="Group 20"/>
          <p:cNvGrpSpPr/>
          <p:nvPr/>
        </p:nvGrpSpPr>
        <p:grpSpPr>
          <a:xfrm rot="-10800000">
            <a:off x="0" y="0"/>
            <a:ext cx="842596" cy="5666154"/>
            <a:chOff x="0" y="0"/>
            <a:chExt cx="1685192" cy="11332308"/>
          </a:xfrm>
        </p:grpSpPr>
        <p:sp>
          <p:nvSpPr>
            <p:cNvPr id="21" name="Freeform 21"/>
            <p:cNvSpPr/>
            <p:nvPr/>
          </p:nvSpPr>
          <p:spPr>
            <a:xfrm>
              <a:off x="0" y="0"/>
              <a:ext cx="1685163" cy="11332337"/>
            </a:xfrm>
            <a:custGeom>
              <a:avLst/>
              <a:gdLst/>
              <a:ahLst/>
              <a:cxnLst/>
              <a:rect l="l" t="t" r="r" b="b"/>
              <a:pathLst>
                <a:path w="1685163" h="11332337">
                  <a:moveTo>
                    <a:pt x="0" y="11332337"/>
                  </a:moveTo>
                  <a:lnTo>
                    <a:pt x="1685163" y="0"/>
                  </a:lnTo>
                  <a:lnTo>
                    <a:pt x="1685163" y="11332337"/>
                  </a:lnTo>
                  <a:close/>
                </a:path>
              </a:pathLst>
            </a:custGeom>
            <a:solidFill>
              <a:srgbClr val="00AEEF">
                <a:alpha val="72157"/>
              </a:srgbClr>
            </a:solidFill>
          </p:spPr>
          <p:txBody>
            <a:bodyPr/>
            <a:lstStyle/>
            <a:p>
              <a:endParaRPr lang="en-US"/>
            </a:p>
          </p:txBody>
        </p:sp>
      </p:grpSp>
      <p:sp>
        <p:nvSpPr>
          <p:cNvPr id="22" name="Freeform 22"/>
          <p:cNvSpPr/>
          <p:nvPr/>
        </p:nvSpPr>
        <p:spPr>
          <a:xfrm>
            <a:off x="842596" y="157143"/>
            <a:ext cx="9231587" cy="2282719"/>
          </a:xfrm>
          <a:custGeom>
            <a:avLst/>
            <a:gdLst/>
            <a:ahLst/>
            <a:cxnLst/>
            <a:rect l="l" t="t" r="r" b="b"/>
            <a:pathLst>
              <a:path w="13847380" h="3424079">
                <a:moveTo>
                  <a:pt x="0" y="0"/>
                </a:moveTo>
                <a:lnTo>
                  <a:pt x="13847380" y="0"/>
                </a:lnTo>
                <a:lnTo>
                  <a:pt x="13847380" y="3424080"/>
                </a:lnTo>
                <a:lnTo>
                  <a:pt x="0" y="34240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3" name="Freeform 23"/>
          <p:cNvSpPr/>
          <p:nvPr/>
        </p:nvSpPr>
        <p:spPr>
          <a:xfrm>
            <a:off x="320043" y="2683223"/>
            <a:ext cx="10274931" cy="2540711"/>
          </a:xfrm>
          <a:custGeom>
            <a:avLst/>
            <a:gdLst/>
            <a:ahLst/>
            <a:cxnLst/>
            <a:rect l="l" t="t" r="r" b="b"/>
            <a:pathLst>
              <a:path w="15412397" h="3811066">
                <a:moveTo>
                  <a:pt x="0" y="0"/>
                </a:moveTo>
                <a:lnTo>
                  <a:pt x="15412398" y="0"/>
                </a:lnTo>
                <a:lnTo>
                  <a:pt x="15412398" y="3811065"/>
                </a:lnTo>
                <a:lnTo>
                  <a:pt x="0" y="3811065"/>
                </a:lnTo>
                <a:lnTo>
                  <a:pt x="0" y="0"/>
                </a:lnTo>
                <a:close/>
              </a:path>
            </a:pathLst>
          </a:custGeom>
          <a:blipFill>
            <a:blip r:embed="rId7">
              <a:alphaModFix amt="73000"/>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4" name="TextBox 24"/>
          <p:cNvSpPr txBox="1"/>
          <p:nvPr/>
        </p:nvSpPr>
        <p:spPr>
          <a:xfrm>
            <a:off x="1713837" y="2638867"/>
            <a:ext cx="8192043" cy="2348015"/>
          </a:xfrm>
          <a:prstGeom prst="rect">
            <a:avLst/>
          </a:prstGeom>
        </p:spPr>
        <p:txBody>
          <a:bodyPr lIns="0" tIns="0" rIns="0" bIns="0" rtlCol="0" anchor="t">
            <a:spAutoFit/>
          </a:bodyPr>
          <a:lstStyle/>
          <a:p>
            <a:pPr>
              <a:lnSpc>
                <a:spcPts val="4667"/>
              </a:lnSpc>
            </a:pPr>
            <a:r>
              <a:rPr lang="en-US" sz="3334">
                <a:solidFill>
                  <a:srgbClr val="000000"/>
                </a:solidFill>
                <a:latin typeface="Tahoma"/>
                <a:ea typeface="Tahoma"/>
                <a:cs typeface="Tahoma"/>
                <a:sym typeface="Tahoma"/>
              </a:rPr>
              <a:t>One of the worst effects of widespread marijuana </a:t>
            </a:r>
            <a:r>
              <a:rPr lang="en-US" sz="3334" u="sng">
                <a:solidFill>
                  <a:srgbClr val="000000"/>
                </a:solidFill>
                <a:latin typeface="Tahoma"/>
                <a:ea typeface="Tahoma"/>
                <a:cs typeface="Tahoma"/>
                <a:sym typeface="Tahoma"/>
              </a:rPr>
              <a:t>legalization </a:t>
            </a:r>
            <a:r>
              <a:rPr lang="en-US" sz="3334">
                <a:solidFill>
                  <a:srgbClr val="000000"/>
                </a:solidFill>
                <a:latin typeface="Tahoma"/>
                <a:ea typeface="Tahoma"/>
                <a:cs typeface="Tahoma"/>
                <a:sym typeface="Tahoma"/>
              </a:rPr>
              <a:t>is widespread marijuana </a:t>
            </a:r>
            <a:r>
              <a:rPr lang="en-US" sz="3334" u="sng">
                <a:solidFill>
                  <a:srgbClr val="000000"/>
                </a:solidFill>
                <a:latin typeface="Tahoma"/>
                <a:ea typeface="Tahoma"/>
                <a:cs typeface="Tahoma"/>
                <a:sym typeface="Tahoma"/>
              </a:rPr>
              <a:t>normalization</a:t>
            </a:r>
            <a:r>
              <a:rPr lang="en-US" sz="3334">
                <a:solidFill>
                  <a:srgbClr val="000000"/>
                </a:solidFill>
                <a:latin typeface="Tahoma"/>
                <a:ea typeface="Tahoma"/>
                <a:cs typeface="Tahoma"/>
                <a:sym typeface="Tahoma"/>
              </a:rPr>
              <a:t>.</a:t>
            </a:r>
          </a:p>
          <a:p>
            <a:pPr>
              <a:lnSpc>
                <a:spcPts val="4667"/>
              </a:lnSpc>
            </a:pPr>
            <a:r>
              <a:rPr lang="en-US" sz="3334">
                <a:solidFill>
                  <a:srgbClr val="000000"/>
                </a:solidFill>
                <a:latin typeface="Tahoma"/>
                <a:ea typeface="Tahoma"/>
                <a:cs typeface="Tahoma"/>
                <a:sym typeface="Tahoma"/>
              </a:rPr>
              <a:t>       ~ Smart Approaches to Marijuana</a:t>
            </a:r>
          </a:p>
        </p:txBody>
      </p:sp>
      <p:sp>
        <p:nvSpPr>
          <p:cNvPr id="25" name="TextBox 25"/>
          <p:cNvSpPr txBox="1"/>
          <p:nvPr/>
        </p:nvSpPr>
        <p:spPr>
          <a:xfrm>
            <a:off x="1713838" y="217295"/>
            <a:ext cx="8071966" cy="1745286"/>
          </a:xfrm>
          <a:prstGeom prst="rect">
            <a:avLst/>
          </a:prstGeom>
        </p:spPr>
        <p:txBody>
          <a:bodyPr lIns="0" tIns="0" rIns="0" bIns="0" rtlCol="0" anchor="t">
            <a:spAutoFit/>
          </a:bodyPr>
          <a:lstStyle/>
          <a:p>
            <a:pPr>
              <a:lnSpc>
                <a:spcPts val="4667"/>
              </a:lnSpc>
            </a:pPr>
            <a:r>
              <a:rPr lang="en-US" sz="3334">
                <a:solidFill>
                  <a:srgbClr val="000000"/>
                </a:solidFill>
                <a:latin typeface="Tahoma"/>
                <a:ea typeface="Tahoma"/>
                <a:cs typeface="Tahoma"/>
                <a:sym typeface="Tahoma"/>
              </a:rPr>
              <a:t>“To say that we have legalized weed </a:t>
            </a:r>
          </a:p>
          <a:p>
            <a:pPr>
              <a:lnSpc>
                <a:spcPts val="4667"/>
              </a:lnSpc>
            </a:pPr>
            <a:r>
              <a:rPr lang="en-US" sz="3334">
                <a:solidFill>
                  <a:srgbClr val="000000"/>
                </a:solidFill>
                <a:latin typeface="Tahoma"/>
                <a:ea typeface="Tahoma"/>
                <a:cs typeface="Tahoma"/>
                <a:sym typeface="Tahoma"/>
              </a:rPr>
              <a:t>is misleading. We’ve commercialized THC.”</a:t>
            </a:r>
          </a:p>
          <a:p>
            <a:pPr>
              <a:lnSpc>
                <a:spcPts val="4667"/>
              </a:lnSpc>
            </a:pPr>
            <a:r>
              <a:rPr lang="en-US" sz="3334">
                <a:solidFill>
                  <a:srgbClr val="000000"/>
                </a:solidFill>
                <a:latin typeface="Tahoma"/>
                <a:ea typeface="Tahoma"/>
                <a:cs typeface="Tahoma"/>
                <a:sym typeface="Tahoma"/>
              </a:rPr>
              <a:t>     ~ Ben Cort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791364">
            <a:off x="6492322" y="3429000"/>
            <a:ext cx="6976580" cy="0"/>
          </a:xfrm>
          <a:prstGeom prst="line">
            <a:avLst/>
          </a:prstGeom>
          <a:ln w="9525" cap="rnd">
            <a:solidFill>
              <a:srgbClr val="FFFFFF"/>
            </a:solidFill>
            <a:prstDash val="solid"/>
            <a:headEnd type="none" w="sm" len="sm"/>
            <a:tailEnd type="none" w="sm" len="sm"/>
          </a:ln>
        </p:spPr>
        <p:txBody>
          <a:bodyPr/>
          <a:lstStyle/>
          <a:p>
            <a:endParaRPr lang="en-US"/>
          </a:p>
        </p:txBody>
      </p:sp>
      <p:sp>
        <p:nvSpPr>
          <p:cNvPr id="3" name="Freeform 3"/>
          <p:cNvSpPr/>
          <p:nvPr/>
        </p:nvSpPr>
        <p:spPr>
          <a:xfrm>
            <a:off x="1020243" y="78317"/>
            <a:ext cx="8957971" cy="977233"/>
          </a:xfrm>
          <a:custGeom>
            <a:avLst/>
            <a:gdLst/>
            <a:ahLst/>
            <a:cxnLst/>
            <a:rect l="l" t="t" r="r" b="b"/>
            <a:pathLst>
              <a:path w="13436956" h="1465850">
                <a:moveTo>
                  <a:pt x="0" y="0"/>
                </a:moveTo>
                <a:lnTo>
                  <a:pt x="13436956" y="0"/>
                </a:lnTo>
                <a:lnTo>
                  <a:pt x="13436956" y="1465850"/>
                </a:lnTo>
                <a:lnTo>
                  <a:pt x="0" y="14658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1763112" y="116417"/>
            <a:ext cx="8215102" cy="539828"/>
          </a:xfrm>
          <a:prstGeom prst="rect">
            <a:avLst/>
          </a:prstGeom>
        </p:spPr>
        <p:txBody>
          <a:bodyPr lIns="0" tIns="0" rIns="0" bIns="0" rtlCol="0" anchor="t">
            <a:spAutoFit/>
          </a:bodyPr>
          <a:lstStyle/>
          <a:p>
            <a:pPr>
              <a:lnSpc>
                <a:spcPts val="4667"/>
              </a:lnSpc>
            </a:pPr>
            <a:r>
              <a:rPr lang="en-US" sz="3334">
                <a:solidFill>
                  <a:srgbClr val="000000"/>
                </a:solidFill>
                <a:latin typeface="Tahoma"/>
                <a:ea typeface="Tahoma"/>
                <a:cs typeface="Tahoma"/>
                <a:sym typeface="Tahoma"/>
              </a:rPr>
              <a:t>Canadian Health Warnings - March 2025</a:t>
            </a:r>
          </a:p>
        </p:txBody>
      </p:sp>
      <p:sp>
        <p:nvSpPr>
          <p:cNvPr id="5" name="AutoShape 5"/>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6" name="Group 6"/>
          <p:cNvGrpSpPr/>
          <p:nvPr/>
        </p:nvGrpSpPr>
        <p:grpSpPr>
          <a:xfrm>
            <a:off x="10898730" y="-8466"/>
            <a:ext cx="1290094" cy="6866467"/>
            <a:chOff x="0" y="0"/>
            <a:chExt cx="2580188" cy="13732934"/>
          </a:xfrm>
        </p:grpSpPr>
        <p:sp>
          <p:nvSpPr>
            <p:cNvPr id="7" name="Freeform 7"/>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8" name="Group 8"/>
          <p:cNvGrpSpPr/>
          <p:nvPr/>
        </p:nvGrpSpPr>
        <p:grpSpPr>
          <a:xfrm>
            <a:off x="10939000" y="-8466"/>
            <a:ext cx="1249825" cy="6866467"/>
            <a:chOff x="0" y="0"/>
            <a:chExt cx="2499650" cy="13732934"/>
          </a:xfrm>
        </p:grpSpPr>
        <p:sp>
          <p:nvSpPr>
            <p:cNvPr id="9" name="Freeform 9"/>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10" name="Group 10"/>
          <p:cNvGrpSpPr/>
          <p:nvPr/>
        </p:nvGrpSpPr>
        <p:grpSpPr>
          <a:xfrm>
            <a:off x="10371666" y="3589867"/>
            <a:ext cx="1817159" cy="3268133"/>
            <a:chOff x="0" y="0"/>
            <a:chExt cx="3634318" cy="6536266"/>
          </a:xfrm>
        </p:grpSpPr>
        <p:sp>
          <p:nvSpPr>
            <p:cNvPr id="11" name="Freeform 11"/>
            <p:cNvSpPr/>
            <p:nvPr/>
          </p:nvSpPr>
          <p:spPr>
            <a:xfrm>
              <a:off x="0" y="0"/>
              <a:ext cx="3634359" cy="6536309"/>
            </a:xfrm>
            <a:custGeom>
              <a:avLst/>
              <a:gdLst/>
              <a:ahLst/>
              <a:cxnLst/>
              <a:rect l="l" t="t" r="r" b="b"/>
              <a:pathLst>
                <a:path w="3634359" h="6536309">
                  <a:moveTo>
                    <a:pt x="0" y="6536309"/>
                  </a:moveTo>
                  <a:lnTo>
                    <a:pt x="3634359" y="0"/>
                  </a:lnTo>
                  <a:lnTo>
                    <a:pt x="3634359" y="6536309"/>
                  </a:lnTo>
                  <a:close/>
                </a:path>
              </a:pathLst>
            </a:custGeom>
            <a:solidFill>
              <a:srgbClr val="00AEEF">
                <a:alpha val="63922"/>
              </a:srgbClr>
            </a:solidFill>
          </p:spPr>
          <p:txBody>
            <a:bodyPr/>
            <a:lstStyle/>
            <a:p>
              <a:endParaRPr lang="en-US"/>
            </a:p>
          </p:txBody>
        </p:sp>
      </p:grpSp>
      <p:grpSp>
        <p:nvGrpSpPr>
          <p:cNvPr id="12" name="Group 12"/>
          <p:cNvGrpSpPr/>
          <p:nvPr/>
        </p:nvGrpSpPr>
        <p:grpSpPr>
          <a:xfrm>
            <a:off x="0" y="4013200"/>
            <a:ext cx="448733" cy="2844800"/>
            <a:chOff x="0" y="0"/>
            <a:chExt cx="897466" cy="5689600"/>
          </a:xfrm>
        </p:grpSpPr>
        <p:sp>
          <p:nvSpPr>
            <p:cNvPr id="13" name="Freeform 13"/>
            <p:cNvSpPr/>
            <p:nvPr/>
          </p:nvSpPr>
          <p:spPr>
            <a:xfrm>
              <a:off x="0" y="0"/>
              <a:ext cx="897509" cy="5689600"/>
            </a:xfrm>
            <a:custGeom>
              <a:avLst/>
              <a:gdLst/>
              <a:ahLst/>
              <a:cxnLst/>
              <a:rect l="l" t="t" r="r" b="b"/>
              <a:pathLst>
                <a:path w="897509" h="5689600">
                  <a:moveTo>
                    <a:pt x="0" y="5689600"/>
                  </a:moveTo>
                  <a:lnTo>
                    <a:pt x="0" y="0"/>
                  </a:lnTo>
                  <a:lnTo>
                    <a:pt x="897509" y="5689600"/>
                  </a:lnTo>
                  <a:close/>
                </a:path>
              </a:pathLst>
            </a:custGeom>
            <a:solidFill>
              <a:srgbClr val="00AEEF">
                <a:alpha val="72157"/>
              </a:srgbClr>
            </a:solidFill>
          </p:spPr>
          <p:txBody>
            <a:bodyPr/>
            <a:lstStyle/>
            <a:p>
              <a:endParaRPr lang="en-US"/>
            </a:p>
          </p:txBody>
        </p:sp>
      </p:grpSp>
      <p:sp>
        <p:nvSpPr>
          <p:cNvPr id="14" name="AutoShape 14"/>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15" name="Group 15"/>
          <p:cNvGrpSpPr/>
          <p:nvPr/>
        </p:nvGrpSpPr>
        <p:grpSpPr>
          <a:xfrm>
            <a:off x="10898730" y="-8466"/>
            <a:ext cx="1290094" cy="6866467"/>
            <a:chOff x="0" y="0"/>
            <a:chExt cx="2580188" cy="13732934"/>
          </a:xfrm>
        </p:grpSpPr>
        <p:sp>
          <p:nvSpPr>
            <p:cNvPr id="16" name="Freeform 16"/>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17" name="Group 17"/>
          <p:cNvGrpSpPr/>
          <p:nvPr/>
        </p:nvGrpSpPr>
        <p:grpSpPr>
          <a:xfrm>
            <a:off x="10943763" y="-8466"/>
            <a:ext cx="1249825" cy="6866467"/>
            <a:chOff x="0" y="0"/>
            <a:chExt cx="2499650" cy="13732934"/>
          </a:xfrm>
        </p:grpSpPr>
        <p:sp>
          <p:nvSpPr>
            <p:cNvPr id="18" name="Freeform 18"/>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19" name="Group 19"/>
          <p:cNvGrpSpPr/>
          <p:nvPr/>
        </p:nvGrpSpPr>
        <p:grpSpPr>
          <a:xfrm rot="-10800000">
            <a:off x="0" y="0"/>
            <a:ext cx="842596" cy="5666154"/>
            <a:chOff x="0" y="0"/>
            <a:chExt cx="1685192" cy="11332308"/>
          </a:xfrm>
        </p:grpSpPr>
        <p:sp>
          <p:nvSpPr>
            <p:cNvPr id="20" name="Freeform 20"/>
            <p:cNvSpPr/>
            <p:nvPr/>
          </p:nvSpPr>
          <p:spPr>
            <a:xfrm>
              <a:off x="0" y="0"/>
              <a:ext cx="1685163" cy="11332337"/>
            </a:xfrm>
            <a:custGeom>
              <a:avLst/>
              <a:gdLst/>
              <a:ahLst/>
              <a:cxnLst/>
              <a:rect l="l" t="t" r="r" b="b"/>
              <a:pathLst>
                <a:path w="1685163" h="11332337">
                  <a:moveTo>
                    <a:pt x="0" y="11332337"/>
                  </a:moveTo>
                  <a:lnTo>
                    <a:pt x="1685163" y="0"/>
                  </a:lnTo>
                  <a:lnTo>
                    <a:pt x="1685163" y="11332337"/>
                  </a:lnTo>
                  <a:close/>
                </a:path>
              </a:pathLst>
            </a:custGeom>
            <a:solidFill>
              <a:srgbClr val="00AEEF">
                <a:alpha val="72157"/>
              </a:srgbClr>
            </a:solidFill>
          </p:spPr>
          <p:txBody>
            <a:bodyPr/>
            <a:lstStyle/>
            <a:p>
              <a:endParaRPr lang="en-US"/>
            </a:p>
          </p:txBody>
        </p:sp>
      </p:grpSp>
      <p:sp>
        <p:nvSpPr>
          <p:cNvPr id="21" name="TextBox 21"/>
          <p:cNvSpPr txBox="1"/>
          <p:nvPr/>
        </p:nvSpPr>
        <p:spPr>
          <a:xfrm>
            <a:off x="685800" y="1094316"/>
            <a:ext cx="8215102" cy="426079"/>
          </a:xfrm>
          <a:prstGeom prst="rect">
            <a:avLst/>
          </a:prstGeom>
        </p:spPr>
        <p:txBody>
          <a:bodyPr lIns="0" tIns="0" rIns="0" bIns="0" rtlCol="0" anchor="t">
            <a:spAutoFit/>
          </a:bodyPr>
          <a:lstStyle/>
          <a:p>
            <a:pPr>
              <a:lnSpc>
                <a:spcPts val="3734"/>
              </a:lnSpc>
            </a:pPr>
            <a:r>
              <a:rPr lang="en-US" sz="2667">
                <a:solidFill>
                  <a:srgbClr val="24851C"/>
                </a:solidFill>
                <a:latin typeface="Tahoma"/>
                <a:ea typeface="Tahoma"/>
                <a:cs typeface="Tahoma"/>
                <a:sym typeface="Tahoma"/>
              </a:rPr>
              <a:t>Using cannabis </a:t>
            </a:r>
            <a:r>
              <a:rPr lang="en-US" sz="2667" u="sng">
                <a:solidFill>
                  <a:srgbClr val="24851C"/>
                </a:solidFill>
                <a:latin typeface="Tahoma"/>
                <a:ea typeface="Tahoma"/>
                <a:cs typeface="Tahoma"/>
                <a:sym typeface="Tahoma"/>
              </a:rPr>
              <a:t>before age 25</a:t>
            </a:r>
            <a:r>
              <a:rPr lang="en-US" sz="2667">
                <a:solidFill>
                  <a:srgbClr val="24851C"/>
                </a:solidFill>
                <a:latin typeface="Tahoma"/>
                <a:ea typeface="Tahoma"/>
                <a:cs typeface="Tahoma"/>
                <a:sym typeface="Tahoma"/>
              </a:rPr>
              <a:t> can:</a:t>
            </a:r>
          </a:p>
        </p:txBody>
      </p:sp>
      <p:sp>
        <p:nvSpPr>
          <p:cNvPr id="22" name="TextBox 22"/>
          <p:cNvSpPr txBox="1"/>
          <p:nvPr/>
        </p:nvSpPr>
        <p:spPr>
          <a:xfrm>
            <a:off x="685800" y="1646766"/>
            <a:ext cx="10056508" cy="802014"/>
          </a:xfrm>
          <a:prstGeom prst="rect">
            <a:avLst/>
          </a:prstGeom>
        </p:spPr>
        <p:txBody>
          <a:bodyPr lIns="0" tIns="0" rIns="0" bIns="0" rtlCol="0" anchor="t">
            <a:spAutoFit/>
          </a:bodyPr>
          <a:lstStyle/>
          <a:p>
            <a:pPr marL="503798" lvl="1" indent="-251899">
              <a:lnSpc>
                <a:spcPts val="3267"/>
              </a:lnSpc>
              <a:buFont typeface="Arial"/>
              <a:buChar char="•"/>
            </a:pPr>
            <a:r>
              <a:rPr lang="en-US" sz="2333">
                <a:solidFill>
                  <a:srgbClr val="000000"/>
                </a:solidFill>
                <a:latin typeface="Tahoma"/>
                <a:ea typeface="Tahoma"/>
                <a:cs typeface="Tahoma"/>
                <a:sym typeface="Tahoma"/>
              </a:rPr>
              <a:t>harm brain development worsening attention, concentration, and memory</a:t>
            </a:r>
          </a:p>
        </p:txBody>
      </p:sp>
      <p:sp>
        <p:nvSpPr>
          <p:cNvPr id="23" name="TextBox 23"/>
          <p:cNvSpPr txBox="1"/>
          <p:nvPr/>
        </p:nvSpPr>
        <p:spPr>
          <a:xfrm>
            <a:off x="685800" y="2501899"/>
            <a:ext cx="10594445" cy="378822"/>
          </a:xfrm>
          <a:prstGeom prst="rect">
            <a:avLst/>
          </a:prstGeom>
        </p:spPr>
        <p:txBody>
          <a:bodyPr lIns="0" tIns="0" rIns="0" bIns="0" rtlCol="0" anchor="t">
            <a:spAutoFit/>
          </a:bodyPr>
          <a:lstStyle/>
          <a:p>
            <a:pPr marL="503798" lvl="1" indent="-251899">
              <a:lnSpc>
                <a:spcPts val="3267"/>
              </a:lnSpc>
              <a:buFont typeface="Arial"/>
              <a:buChar char="•"/>
            </a:pPr>
            <a:r>
              <a:rPr lang="en-US" sz="2333">
                <a:solidFill>
                  <a:srgbClr val="000000"/>
                </a:solidFill>
                <a:latin typeface="Tahoma"/>
                <a:ea typeface="Tahoma"/>
                <a:cs typeface="Tahoma"/>
                <a:sym typeface="Tahoma"/>
              </a:rPr>
              <a:t>increase risk of mental disorders like psychosis and schizophrenia </a:t>
            </a:r>
          </a:p>
        </p:txBody>
      </p:sp>
      <p:sp>
        <p:nvSpPr>
          <p:cNvPr id="24" name="TextBox 24"/>
          <p:cNvSpPr txBox="1"/>
          <p:nvPr/>
        </p:nvSpPr>
        <p:spPr>
          <a:xfrm>
            <a:off x="685800" y="2944281"/>
            <a:ext cx="8215102" cy="378822"/>
          </a:xfrm>
          <a:prstGeom prst="rect">
            <a:avLst/>
          </a:prstGeom>
        </p:spPr>
        <p:txBody>
          <a:bodyPr lIns="0" tIns="0" rIns="0" bIns="0" rtlCol="0" anchor="t">
            <a:spAutoFit/>
          </a:bodyPr>
          <a:lstStyle/>
          <a:p>
            <a:pPr marL="503798" lvl="1" indent="-251899">
              <a:lnSpc>
                <a:spcPts val="3267"/>
              </a:lnSpc>
              <a:buFont typeface="Arial"/>
              <a:buChar char="•"/>
            </a:pPr>
            <a:r>
              <a:rPr lang="en-US" sz="2333">
                <a:solidFill>
                  <a:srgbClr val="000000"/>
                </a:solidFill>
                <a:latin typeface="Tahoma"/>
                <a:ea typeface="Tahoma"/>
                <a:cs typeface="Tahoma"/>
                <a:sym typeface="Tahoma"/>
              </a:rPr>
              <a:t>cause psychotic symptoms like severe paranoia </a:t>
            </a:r>
          </a:p>
        </p:txBody>
      </p:sp>
      <p:sp>
        <p:nvSpPr>
          <p:cNvPr id="25" name="TextBox 25"/>
          <p:cNvSpPr txBox="1"/>
          <p:nvPr/>
        </p:nvSpPr>
        <p:spPr>
          <a:xfrm>
            <a:off x="607589" y="3437464"/>
            <a:ext cx="10212930" cy="900568"/>
          </a:xfrm>
          <a:prstGeom prst="rect">
            <a:avLst/>
          </a:prstGeom>
        </p:spPr>
        <p:txBody>
          <a:bodyPr lIns="0" tIns="0" rIns="0" bIns="0" rtlCol="0" anchor="t">
            <a:spAutoFit/>
          </a:bodyPr>
          <a:lstStyle/>
          <a:p>
            <a:pPr>
              <a:lnSpc>
                <a:spcPts val="3734"/>
              </a:lnSpc>
            </a:pPr>
            <a:r>
              <a:rPr lang="en-US" sz="2667">
                <a:solidFill>
                  <a:srgbClr val="24851C"/>
                </a:solidFill>
                <a:latin typeface="Tahoma"/>
                <a:ea typeface="Tahoma"/>
                <a:cs typeface="Tahoma"/>
                <a:sym typeface="Tahoma"/>
              </a:rPr>
              <a:t>Cannabis can be </a:t>
            </a:r>
            <a:r>
              <a:rPr lang="en-US" sz="2667" u="sng">
                <a:solidFill>
                  <a:srgbClr val="24851C"/>
                </a:solidFill>
                <a:latin typeface="Tahoma"/>
                <a:ea typeface="Tahoma"/>
                <a:cs typeface="Tahoma"/>
                <a:sym typeface="Tahoma"/>
              </a:rPr>
              <a:t>addictive</a:t>
            </a:r>
            <a:r>
              <a:rPr lang="en-US" sz="2667">
                <a:solidFill>
                  <a:srgbClr val="24851C"/>
                </a:solidFill>
                <a:latin typeface="Tahoma"/>
                <a:ea typeface="Tahoma"/>
                <a:cs typeface="Tahoma"/>
                <a:sym typeface="Tahoma"/>
              </a:rPr>
              <a:t>. The higher the THC, the greater the risk and adverse effects.</a:t>
            </a:r>
          </a:p>
        </p:txBody>
      </p:sp>
      <p:sp>
        <p:nvSpPr>
          <p:cNvPr id="26" name="TextBox 26"/>
          <p:cNvSpPr txBox="1"/>
          <p:nvPr/>
        </p:nvSpPr>
        <p:spPr>
          <a:xfrm>
            <a:off x="577720" y="4512734"/>
            <a:ext cx="10321010" cy="900568"/>
          </a:xfrm>
          <a:prstGeom prst="rect">
            <a:avLst/>
          </a:prstGeom>
        </p:spPr>
        <p:txBody>
          <a:bodyPr lIns="0" tIns="0" rIns="0" bIns="0" rtlCol="0" anchor="t">
            <a:spAutoFit/>
          </a:bodyPr>
          <a:lstStyle/>
          <a:p>
            <a:pPr>
              <a:lnSpc>
                <a:spcPts val="3734"/>
              </a:lnSpc>
            </a:pPr>
            <a:r>
              <a:rPr lang="en-US" sz="2667">
                <a:solidFill>
                  <a:srgbClr val="24851C"/>
                </a:solidFill>
                <a:latin typeface="Tahoma"/>
                <a:ea typeface="Tahoma"/>
                <a:cs typeface="Tahoma"/>
                <a:sym typeface="Tahoma"/>
              </a:rPr>
              <a:t>Cannabis use increases the risk of </a:t>
            </a:r>
            <a:r>
              <a:rPr lang="en-US" sz="2667" u="sng">
                <a:solidFill>
                  <a:srgbClr val="24851C"/>
                </a:solidFill>
                <a:latin typeface="Tahoma"/>
                <a:ea typeface="Tahoma"/>
                <a:cs typeface="Tahoma"/>
                <a:sym typeface="Tahoma"/>
              </a:rPr>
              <a:t>anxiety</a:t>
            </a:r>
            <a:r>
              <a:rPr lang="en-US" sz="2667">
                <a:solidFill>
                  <a:srgbClr val="24851C"/>
                </a:solidFill>
                <a:latin typeface="Tahoma"/>
                <a:ea typeface="Tahoma"/>
                <a:cs typeface="Tahoma"/>
                <a:sym typeface="Tahoma"/>
              </a:rPr>
              <a:t> and </a:t>
            </a:r>
            <a:r>
              <a:rPr lang="en-US" sz="2667" u="sng">
                <a:solidFill>
                  <a:srgbClr val="24851C"/>
                </a:solidFill>
                <a:latin typeface="Tahoma"/>
                <a:ea typeface="Tahoma"/>
                <a:cs typeface="Tahoma"/>
                <a:sym typeface="Tahoma"/>
              </a:rPr>
              <a:t>depression</a:t>
            </a:r>
            <a:r>
              <a:rPr lang="en-US" sz="2667">
                <a:solidFill>
                  <a:srgbClr val="24851C"/>
                </a:solidFill>
                <a:latin typeface="Tahoma"/>
                <a:ea typeface="Tahoma"/>
                <a:cs typeface="Tahoma"/>
                <a:sym typeface="Tahoma"/>
              </a:rPr>
              <a:t> (the more you use, the greater the risk).</a:t>
            </a:r>
          </a:p>
        </p:txBody>
      </p:sp>
      <p:sp>
        <p:nvSpPr>
          <p:cNvPr id="27" name="TextBox 27"/>
          <p:cNvSpPr txBox="1"/>
          <p:nvPr/>
        </p:nvSpPr>
        <p:spPr>
          <a:xfrm>
            <a:off x="542027" y="5556250"/>
            <a:ext cx="10146241" cy="900568"/>
          </a:xfrm>
          <a:prstGeom prst="rect">
            <a:avLst/>
          </a:prstGeom>
        </p:spPr>
        <p:txBody>
          <a:bodyPr lIns="0" tIns="0" rIns="0" bIns="0" rtlCol="0" anchor="t">
            <a:spAutoFit/>
          </a:bodyPr>
          <a:lstStyle/>
          <a:p>
            <a:pPr>
              <a:lnSpc>
                <a:spcPts val="3734"/>
              </a:lnSpc>
            </a:pPr>
            <a:r>
              <a:rPr lang="en-US" sz="2667">
                <a:solidFill>
                  <a:srgbClr val="24851C"/>
                </a:solidFill>
                <a:latin typeface="Tahoma"/>
                <a:ea typeface="Tahoma"/>
                <a:cs typeface="Tahoma"/>
                <a:sym typeface="Tahoma"/>
              </a:rPr>
              <a:t>Do not </a:t>
            </a:r>
            <a:r>
              <a:rPr lang="en-US" sz="2667" u="sng">
                <a:solidFill>
                  <a:srgbClr val="24851C"/>
                </a:solidFill>
                <a:latin typeface="Tahoma"/>
                <a:ea typeface="Tahoma"/>
                <a:cs typeface="Tahoma"/>
                <a:sym typeface="Tahoma"/>
              </a:rPr>
              <a:t>drive</a:t>
            </a:r>
            <a:r>
              <a:rPr lang="en-US" sz="2667">
                <a:solidFill>
                  <a:srgbClr val="24851C"/>
                </a:solidFill>
                <a:latin typeface="Tahoma"/>
                <a:ea typeface="Tahoma"/>
                <a:cs typeface="Tahoma"/>
                <a:sym typeface="Tahoma"/>
              </a:rPr>
              <a:t> under the influence of cannabis. It puts your life and other people's lives at risk.</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791364">
            <a:off x="6492322" y="3429000"/>
            <a:ext cx="6976580" cy="0"/>
          </a:xfrm>
          <a:prstGeom prst="line">
            <a:avLst/>
          </a:prstGeom>
          <a:ln w="9525" cap="rnd">
            <a:solidFill>
              <a:srgbClr val="FFFFFF"/>
            </a:solidFill>
            <a:prstDash val="solid"/>
            <a:headEnd type="none" w="sm" len="sm"/>
            <a:tailEnd type="none" w="sm" len="sm"/>
          </a:ln>
        </p:spPr>
        <p:txBody>
          <a:bodyPr/>
          <a:lstStyle/>
          <a:p>
            <a:endParaRPr lang="en-US"/>
          </a:p>
        </p:txBody>
      </p:sp>
      <p:sp>
        <p:nvSpPr>
          <p:cNvPr id="3" name="AutoShape 3"/>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4" name="Group 4"/>
          <p:cNvGrpSpPr/>
          <p:nvPr/>
        </p:nvGrpSpPr>
        <p:grpSpPr>
          <a:xfrm>
            <a:off x="10898730" y="-8466"/>
            <a:ext cx="1290094" cy="6866467"/>
            <a:chOff x="0" y="0"/>
            <a:chExt cx="2580188" cy="13732934"/>
          </a:xfrm>
        </p:grpSpPr>
        <p:sp>
          <p:nvSpPr>
            <p:cNvPr id="5" name="Freeform 5"/>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6" name="Group 6"/>
          <p:cNvGrpSpPr/>
          <p:nvPr/>
        </p:nvGrpSpPr>
        <p:grpSpPr>
          <a:xfrm>
            <a:off x="10939000" y="-8466"/>
            <a:ext cx="1249825" cy="6866467"/>
            <a:chOff x="0" y="0"/>
            <a:chExt cx="2499650" cy="13732934"/>
          </a:xfrm>
        </p:grpSpPr>
        <p:sp>
          <p:nvSpPr>
            <p:cNvPr id="7" name="Freeform 7"/>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8" name="Group 8"/>
          <p:cNvGrpSpPr/>
          <p:nvPr/>
        </p:nvGrpSpPr>
        <p:grpSpPr>
          <a:xfrm>
            <a:off x="10371666" y="3589867"/>
            <a:ext cx="1817159" cy="3268133"/>
            <a:chOff x="0" y="0"/>
            <a:chExt cx="3634318" cy="6536266"/>
          </a:xfrm>
        </p:grpSpPr>
        <p:sp>
          <p:nvSpPr>
            <p:cNvPr id="9" name="Freeform 9"/>
            <p:cNvSpPr/>
            <p:nvPr/>
          </p:nvSpPr>
          <p:spPr>
            <a:xfrm>
              <a:off x="0" y="0"/>
              <a:ext cx="3634359" cy="6536309"/>
            </a:xfrm>
            <a:custGeom>
              <a:avLst/>
              <a:gdLst/>
              <a:ahLst/>
              <a:cxnLst/>
              <a:rect l="l" t="t" r="r" b="b"/>
              <a:pathLst>
                <a:path w="3634359" h="6536309">
                  <a:moveTo>
                    <a:pt x="0" y="6536309"/>
                  </a:moveTo>
                  <a:lnTo>
                    <a:pt x="3634359" y="0"/>
                  </a:lnTo>
                  <a:lnTo>
                    <a:pt x="3634359" y="6536309"/>
                  </a:lnTo>
                  <a:close/>
                </a:path>
              </a:pathLst>
            </a:custGeom>
            <a:solidFill>
              <a:srgbClr val="00AEEF">
                <a:alpha val="63922"/>
              </a:srgbClr>
            </a:solidFill>
          </p:spPr>
          <p:txBody>
            <a:bodyPr/>
            <a:lstStyle/>
            <a:p>
              <a:endParaRPr lang="en-US"/>
            </a:p>
          </p:txBody>
        </p:sp>
      </p:grpSp>
      <p:grpSp>
        <p:nvGrpSpPr>
          <p:cNvPr id="10" name="Group 10"/>
          <p:cNvGrpSpPr/>
          <p:nvPr/>
        </p:nvGrpSpPr>
        <p:grpSpPr>
          <a:xfrm>
            <a:off x="0" y="4013200"/>
            <a:ext cx="448733" cy="2844800"/>
            <a:chOff x="0" y="0"/>
            <a:chExt cx="897466" cy="5689600"/>
          </a:xfrm>
        </p:grpSpPr>
        <p:sp>
          <p:nvSpPr>
            <p:cNvPr id="11" name="Freeform 11"/>
            <p:cNvSpPr/>
            <p:nvPr/>
          </p:nvSpPr>
          <p:spPr>
            <a:xfrm>
              <a:off x="0" y="0"/>
              <a:ext cx="897509" cy="5689600"/>
            </a:xfrm>
            <a:custGeom>
              <a:avLst/>
              <a:gdLst/>
              <a:ahLst/>
              <a:cxnLst/>
              <a:rect l="l" t="t" r="r" b="b"/>
              <a:pathLst>
                <a:path w="897509" h="5689600">
                  <a:moveTo>
                    <a:pt x="0" y="5689600"/>
                  </a:moveTo>
                  <a:lnTo>
                    <a:pt x="0" y="0"/>
                  </a:lnTo>
                  <a:lnTo>
                    <a:pt x="897509" y="5689600"/>
                  </a:lnTo>
                  <a:close/>
                </a:path>
              </a:pathLst>
            </a:custGeom>
            <a:solidFill>
              <a:srgbClr val="00AEEF">
                <a:alpha val="72157"/>
              </a:srgbClr>
            </a:solidFill>
          </p:spPr>
          <p:txBody>
            <a:bodyPr/>
            <a:lstStyle/>
            <a:p>
              <a:endParaRPr lang="en-US"/>
            </a:p>
          </p:txBody>
        </p:sp>
      </p:grpSp>
      <p:sp>
        <p:nvSpPr>
          <p:cNvPr id="12" name="AutoShape 12"/>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13" name="Group 13"/>
          <p:cNvGrpSpPr/>
          <p:nvPr/>
        </p:nvGrpSpPr>
        <p:grpSpPr>
          <a:xfrm>
            <a:off x="10898730" y="-8466"/>
            <a:ext cx="1290094" cy="6866467"/>
            <a:chOff x="0" y="0"/>
            <a:chExt cx="2580188" cy="13732934"/>
          </a:xfrm>
        </p:grpSpPr>
        <p:sp>
          <p:nvSpPr>
            <p:cNvPr id="14" name="Freeform 14"/>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15" name="Group 15"/>
          <p:cNvGrpSpPr/>
          <p:nvPr/>
        </p:nvGrpSpPr>
        <p:grpSpPr>
          <a:xfrm>
            <a:off x="10943763" y="-8466"/>
            <a:ext cx="1249825" cy="6866467"/>
            <a:chOff x="0" y="0"/>
            <a:chExt cx="2499650" cy="13732934"/>
          </a:xfrm>
        </p:grpSpPr>
        <p:sp>
          <p:nvSpPr>
            <p:cNvPr id="16" name="Freeform 16"/>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17" name="Group 17"/>
          <p:cNvGrpSpPr/>
          <p:nvPr/>
        </p:nvGrpSpPr>
        <p:grpSpPr>
          <a:xfrm rot="-10800000">
            <a:off x="0" y="0"/>
            <a:ext cx="842596" cy="5666154"/>
            <a:chOff x="0" y="0"/>
            <a:chExt cx="1685192" cy="11332308"/>
          </a:xfrm>
        </p:grpSpPr>
        <p:sp>
          <p:nvSpPr>
            <p:cNvPr id="18" name="Freeform 18"/>
            <p:cNvSpPr/>
            <p:nvPr/>
          </p:nvSpPr>
          <p:spPr>
            <a:xfrm>
              <a:off x="0" y="0"/>
              <a:ext cx="1685163" cy="11332337"/>
            </a:xfrm>
            <a:custGeom>
              <a:avLst/>
              <a:gdLst/>
              <a:ahLst/>
              <a:cxnLst/>
              <a:rect l="l" t="t" r="r" b="b"/>
              <a:pathLst>
                <a:path w="1685163" h="11332337">
                  <a:moveTo>
                    <a:pt x="0" y="11332337"/>
                  </a:moveTo>
                  <a:lnTo>
                    <a:pt x="1685163" y="0"/>
                  </a:lnTo>
                  <a:lnTo>
                    <a:pt x="1685163" y="11332337"/>
                  </a:lnTo>
                  <a:close/>
                </a:path>
              </a:pathLst>
            </a:custGeom>
            <a:solidFill>
              <a:srgbClr val="00AEEF">
                <a:alpha val="72157"/>
              </a:srgbClr>
            </a:solidFill>
          </p:spPr>
          <p:txBody>
            <a:bodyPr/>
            <a:lstStyle/>
            <a:p>
              <a:endParaRPr lang="en-US"/>
            </a:p>
          </p:txBody>
        </p:sp>
      </p:grpSp>
      <p:sp>
        <p:nvSpPr>
          <p:cNvPr id="19" name="Freeform 19"/>
          <p:cNvSpPr/>
          <p:nvPr/>
        </p:nvSpPr>
        <p:spPr>
          <a:xfrm>
            <a:off x="901145" y="836980"/>
            <a:ext cx="9147399" cy="5911507"/>
          </a:xfrm>
          <a:custGeom>
            <a:avLst/>
            <a:gdLst/>
            <a:ahLst/>
            <a:cxnLst/>
            <a:rect l="l" t="t" r="r" b="b"/>
            <a:pathLst>
              <a:path w="13721098" h="8867260">
                <a:moveTo>
                  <a:pt x="0" y="0"/>
                </a:moveTo>
                <a:lnTo>
                  <a:pt x="13721098" y="0"/>
                </a:lnTo>
                <a:lnTo>
                  <a:pt x="13721098" y="8867260"/>
                </a:lnTo>
                <a:lnTo>
                  <a:pt x="0" y="88672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0" name="Freeform 20"/>
          <p:cNvSpPr/>
          <p:nvPr/>
        </p:nvSpPr>
        <p:spPr>
          <a:xfrm>
            <a:off x="2198742" y="1939111"/>
            <a:ext cx="3276103" cy="2971311"/>
          </a:xfrm>
          <a:custGeom>
            <a:avLst/>
            <a:gdLst/>
            <a:ahLst/>
            <a:cxnLst/>
            <a:rect l="l" t="t" r="r" b="b"/>
            <a:pathLst>
              <a:path w="4914154" h="4456966">
                <a:moveTo>
                  <a:pt x="0" y="0"/>
                </a:moveTo>
                <a:lnTo>
                  <a:pt x="4914154" y="0"/>
                </a:lnTo>
                <a:lnTo>
                  <a:pt x="4914154" y="4456966"/>
                </a:lnTo>
                <a:lnTo>
                  <a:pt x="0" y="4456966"/>
                </a:lnTo>
                <a:lnTo>
                  <a:pt x="0" y="0"/>
                </a:lnTo>
                <a:close/>
              </a:path>
            </a:pathLst>
          </a:custGeom>
          <a:blipFill>
            <a:blip r:embed="rId5"/>
            <a:stretch>
              <a:fillRect l="-11746" t="-33303" b="-51342"/>
            </a:stretch>
          </a:blipFill>
          <a:ln w="38100" cap="sq">
            <a:solidFill>
              <a:srgbClr val="000000"/>
            </a:solidFill>
            <a:prstDash val="solid"/>
            <a:miter/>
          </a:ln>
        </p:spPr>
        <p:txBody>
          <a:bodyPr/>
          <a:lstStyle/>
          <a:p>
            <a:endParaRPr lang="en-US"/>
          </a:p>
        </p:txBody>
      </p:sp>
      <p:sp>
        <p:nvSpPr>
          <p:cNvPr id="21" name="Freeform 21"/>
          <p:cNvSpPr/>
          <p:nvPr/>
        </p:nvSpPr>
        <p:spPr>
          <a:xfrm>
            <a:off x="6441772" y="2563600"/>
            <a:ext cx="2293055" cy="3102554"/>
          </a:xfrm>
          <a:custGeom>
            <a:avLst/>
            <a:gdLst/>
            <a:ahLst/>
            <a:cxnLst/>
            <a:rect l="l" t="t" r="r" b="b"/>
            <a:pathLst>
              <a:path w="3439583" h="4653831">
                <a:moveTo>
                  <a:pt x="0" y="0"/>
                </a:moveTo>
                <a:lnTo>
                  <a:pt x="3439582" y="0"/>
                </a:lnTo>
                <a:lnTo>
                  <a:pt x="3439582" y="4653831"/>
                </a:lnTo>
                <a:lnTo>
                  <a:pt x="0" y="4653831"/>
                </a:lnTo>
                <a:lnTo>
                  <a:pt x="0" y="0"/>
                </a:lnTo>
                <a:close/>
              </a:path>
            </a:pathLst>
          </a:custGeom>
          <a:blipFill>
            <a:blip r:embed="rId6"/>
            <a:stretch>
              <a:fillRect l="-15813" b="-28278"/>
            </a:stretch>
          </a:blipFill>
          <a:ln w="38100" cap="sq">
            <a:solidFill>
              <a:srgbClr val="000000"/>
            </a:solidFill>
            <a:prstDash val="solid"/>
            <a:miter/>
          </a:ln>
        </p:spPr>
        <p:txBody>
          <a:bodyPr/>
          <a:lstStyle/>
          <a:p>
            <a:endParaRPr lang="en-US"/>
          </a:p>
        </p:txBody>
      </p:sp>
      <p:sp>
        <p:nvSpPr>
          <p:cNvPr id="22" name="TextBox 22"/>
          <p:cNvSpPr txBox="1"/>
          <p:nvPr/>
        </p:nvSpPr>
        <p:spPr>
          <a:xfrm>
            <a:off x="1484693" y="273947"/>
            <a:ext cx="8568055" cy="539828"/>
          </a:xfrm>
          <a:prstGeom prst="rect">
            <a:avLst/>
          </a:prstGeom>
        </p:spPr>
        <p:txBody>
          <a:bodyPr lIns="0" tIns="0" rIns="0" bIns="0" rtlCol="0" anchor="t">
            <a:spAutoFit/>
          </a:bodyPr>
          <a:lstStyle/>
          <a:p>
            <a:pPr>
              <a:lnSpc>
                <a:spcPts val="4666"/>
              </a:lnSpc>
            </a:pPr>
            <a:r>
              <a:rPr lang="en-US" sz="3333">
                <a:solidFill>
                  <a:srgbClr val="000000"/>
                </a:solidFill>
                <a:latin typeface="Tahoma"/>
                <a:ea typeface="Tahoma"/>
                <a:cs typeface="Tahoma"/>
                <a:sym typeface="Tahoma"/>
              </a:rPr>
              <a:t>Cannabis Use in Pregnancy and Breastfeeding</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007390" y="179916"/>
            <a:ext cx="5891340" cy="559677"/>
          </a:xfrm>
          <a:custGeom>
            <a:avLst/>
            <a:gdLst/>
            <a:ahLst/>
            <a:cxnLst/>
            <a:rect l="l" t="t" r="r" b="b"/>
            <a:pathLst>
              <a:path w="8837010" h="839516">
                <a:moveTo>
                  <a:pt x="0" y="0"/>
                </a:moveTo>
                <a:lnTo>
                  <a:pt x="8837010" y="0"/>
                </a:lnTo>
                <a:lnTo>
                  <a:pt x="8837010" y="839516"/>
                </a:lnTo>
                <a:lnTo>
                  <a:pt x="0" y="8395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AutoShape 3"/>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4" name="Group 4"/>
          <p:cNvGrpSpPr/>
          <p:nvPr/>
        </p:nvGrpSpPr>
        <p:grpSpPr>
          <a:xfrm>
            <a:off x="10898730" y="-8466"/>
            <a:ext cx="1290094" cy="6866467"/>
            <a:chOff x="0" y="0"/>
            <a:chExt cx="2580188" cy="13732934"/>
          </a:xfrm>
        </p:grpSpPr>
        <p:sp>
          <p:nvSpPr>
            <p:cNvPr id="5" name="Freeform 5"/>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6" name="Group 6"/>
          <p:cNvGrpSpPr/>
          <p:nvPr/>
        </p:nvGrpSpPr>
        <p:grpSpPr>
          <a:xfrm>
            <a:off x="10939000" y="-8466"/>
            <a:ext cx="1249825" cy="6866467"/>
            <a:chOff x="0" y="0"/>
            <a:chExt cx="2499650" cy="13732934"/>
          </a:xfrm>
        </p:grpSpPr>
        <p:sp>
          <p:nvSpPr>
            <p:cNvPr id="7" name="Freeform 7"/>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8" name="Group 8"/>
          <p:cNvGrpSpPr/>
          <p:nvPr/>
        </p:nvGrpSpPr>
        <p:grpSpPr>
          <a:xfrm>
            <a:off x="10371666" y="3589867"/>
            <a:ext cx="1817159" cy="3268133"/>
            <a:chOff x="0" y="0"/>
            <a:chExt cx="3634318" cy="6536266"/>
          </a:xfrm>
        </p:grpSpPr>
        <p:sp>
          <p:nvSpPr>
            <p:cNvPr id="9" name="Freeform 9"/>
            <p:cNvSpPr/>
            <p:nvPr/>
          </p:nvSpPr>
          <p:spPr>
            <a:xfrm>
              <a:off x="0" y="0"/>
              <a:ext cx="3634359" cy="6536309"/>
            </a:xfrm>
            <a:custGeom>
              <a:avLst/>
              <a:gdLst/>
              <a:ahLst/>
              <a:cxnLst/>
              <a:rect l="l" t="t" r="r" b="b"/>
              <a:pathLst>
                <a:path w="3634359" h="6536309">
                  <a:moveTo>
                    <a:pt x="0" y="6536309"/>
                  </a:moveTo>
                  <a:lnTo>
                    <a:pt x="3634359" y="0"/>
                  </a:lnTo>
                  <a:lnTo>
                    <a:pt x="3634359" y="6536309"/>
                  </a:lnTo>
                  <a:close/>
                </a:path>
              </a:pathLst>
            </a:custGeom>
            <a:solidFill>
              <a:srgbClr val="00AEEF">
                <a:alpha val="63922"/>
              </a:srgbClr>
            </a:solidFill>
          </p:spPr>
          <p:txBody>
            <a:bodyPr/>
            <a:lstStyle/>
            <a:p>
              <a:endParaRPr lang="en-US"/>
            </a:p>
          </p:txBody>
        </p:sp>
      </p:grpSp>
      <p:grpSp>
        <p:nvGrpSpPr>
          <p:cNvPr id="10" name="Group 10"/>
          <p:cNvGrpSpPr/>
          <p:nvPr/>
        </p:nvGrpSpPr>
        <p:grpSpPr>
          <a:xfrm>
            <a:off x="0" y="4013200"/>
            <a:ext cx="448733" cy="2844800"/>
            <a:chOff x="0" y="0"/>
            <a:chExt cx="897466" cy="5689600"/>
          </a:xfrm>
        </p:grpSpPr>
        <p:sp>
          <p:nvSpPr>
            <p:cNvPr id="11" name="Freeform 11"/>
            <p:cNvSpPr/>
            <p:nvPr/>
          </p:nvSpPr>
          <p:spPr>
            <a:xfrm>
              <a:off x="0" y="0"/>
              <a:ext cx="897509" cy="5689600"/>
            </a:xfrm>
            <a:custGeom>
              <a:avLst/>
              <a:gdLst/>
              <a:ahLst/>
              <a:cxnLst/>
              <a:rect l="l" t="t" r="r" b="b"/>
              <a:pathLst>
                <a:path w="897509" h="5689600">
                  <a:moveTo>
                    <a:pt x="0" y="5689600"/>
                  </a:moveTo>
                  <a:lnTo>
                    <a:pt x="0" y="0"/>
                  </a:lnTo>
                  <a:lnTo>
                    <a:pt x="897509" y="5689600"/>
                  </a:lnTo>
                  <a:close/>
                </a:path>
              </a:pathLst>
            </a:custGeom>
            <a:solidFill>
              <a:srgbClr val="00AEEF">
                <a:alpha val="72157"/>
              </a:srgbClr>
            </a:solidFill>
          </p:spPr>
          <p:txBody>
            <a:bodyPr/>
            <a:lstStyle/>
            <a:p>
              <a:endParaRPr lang="en-US"/>
            </a:p>
          </p:txBody>
        </p:sp>
      </p:grpSp>
      <p:sp>
        <p:nvSpPr>
          <p:cNvPr id="12" name="AutoShape 12"/>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13" name="Group 13"/>
          <p:cNvGrpSpPr/>
          <p:nvPr/>
        </p:nvGrpSpPr>
        <p:grpSpPr>
          <a:xfrm>
            <a:off x="10898730" y="-8466"/>
            <a:ext cx="1290094" cy="6866467"/>
            <a:chOff x="0" y="0"/>
            <a:chExt cx="2580188" cy="13732934"/>
          </a:xfrm>
        </p:grpSpPr>
        <p:sp>
          <p:nvSpPr>
            <p:cNvPr id="14" name="Freeform 14"/>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15" name="Group 15"/>
          <p:cNvGrpSpPr/>
          <p:nvPr/>
        </p:nvGrpSpPr>
        <p:grpSpPr>
          <a:xfrm>
            <a:off x="11030298" y="-8466"/>
            <a:ext cx="1249825" cy="6866467"/>
            <a:chOff x="0" y="0"/>
            <a:chExt cx="2499650" cy="13732934"/>
          </a:xfrm>
        </p:grpSpPr>
        <p:sp>
          <p:nvSpPr>
            <p:cNvPr id="16" name="Freeform 16"/>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17" name="Group 17"/>
          <p:cNvGrpSpPr/>
          <p:nvPr/>
        </p:nvGrpSpPr>
        <p:grpSpPr>
          <a:xfrm rot="-10800000">
            <a:off x="0" y="0"/>
            <a:ext cx="842596" cy="5666154"/>
            <a:chOff x="0" y="0"/>
            <a:chExt cx="1685192" cy="11332308"/>
          </a:xfrm>
        </p:grpSpPr>
        <p:sp>
          <p:nvSpPr>
            <p:cNvPr id="18" name="Freeform 18"/>
            <p:cNvSpPr/>
            <p:nvPr/>
          </p:nvSpPr>
          <p:spPr>
            <a:xfrm>
              <a:off x="0" y="0"/>
              <a:ext cx="1685163" cy="11332337"/>
            </a:xfrm>
            <a:custGeom>
              <a:avLst/>
              <a:gdLst/>
              <a:ahLst/>
              <a:cxnLst/>
              <a:rect l="l" t="t" r="r" b="b"/>
              <a:pathLst>
                <a:path w="1685163" h="11332337">
                  <a:moveTo>
                    <a:pt x="0" y="11332337"/>
                  </a:moveTo>
                  <a:lnTo>
                    <a:pt x="1685163" y="0"/>
                  </a:lnTo>
                  <a:lnTo>
                    <a:pt x="1685163" y="11332337"/>
                  </a:lnTo>
                  <a:close/>
                </a:path>
              </a:pathLst>
            </a:custGeom>
            <a:solidFill>
              <a:srgbClr val="00AEEF">
                <a:alpha val="72157"/>
              </a:srgbClr>
            </a:solidFill>
          </p:spPr>
          <p:txBody>
            <a:bodyPr/>
            <a:lstStyle/>
            <a:p>
              <a:endParaRPr lang="en-US"/>
            </a:p>
          </p:txBody>
        </p:sp>
      </p:grpSp>
      <p:sp>
        <p:nvSpPr>
          <p:cNvPr id="19" name="Freeform 19"/>
          <p:cNvSpPr/>
          <p:nvPr/>
        </p:nvSpPr>
        <p:spPr>
          <a:xfrm>
            <a:off x="965088" y="179916"/>
            <a:ext cx="5891340" cy="559677"/>
          </a:xfrm>
          <a:custGeom>
            <a:avLst/>
            <a:gdLst/>
            <a:ahLst/>
            <a:cxnLst/>
            <a:rect l="l" t="t" r="r" b="b"/>
            <a:pathLst>
              <a:path w="8837010" h="839516">
                <a:moveTo>
                  <a:pt x="0" y="0"/>
                </a:moveTo>
                <a:lnTo>
                  <a:pt x="8837011" y="0"/>
                </a:lnTo>
                <a:lnTo>
                  <a:pt x="8837011" y="839516"/>
                </a:lnTo>
                <a:lnTo>
                  <a:pt x="0" y="8395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0" name="TextBox 20"/>
          <p:cNvSpPr txBox="1"/>
          <p:nvPr/>
        </p:nvSpPr>
        <p:spPr>
          <a:xfrm>
            <a:off x="1333957" y="122766"/>
            <a:ext cx="10610340" cy="539828"/>
          </a:xfrm>
          <a:prstGeom prst="rect">
            <a:avLst/>
          </a:prstGeom>
        </p:spPr>
        <p:txBody>
          <a:bodyPr lIns="0" tIns="0" rIns="0" bIns="0" rtlCol="0" anchor="t">
            <a:spAutoFit/>
          </a:bodyPr>
          <a:lstStyle/>
          <a:p>
            <a:pPr>
              <a:lnSpc>
                <a:spcPts val="4666"/>
              </a:lnSpc>
            </a:pPr>
            <a:r>
              <a:rPr lang="en-US" sz="3333">
                <a:solidFill>
                  <a:srgbClr val="000000"/>
                </a:solidFill>
                <a:latin typeface="Tahoma"/>
                <a:ea typeface="Tahoma"/>
                <a:cs typeface="Tahoma"/>
                <a:sym typeface="Tahoma"/>
              </a:rPr>
              <a:t>Prenatal Exposures and Impacts on Pregnancy</a:t>
            </a:r>
          </a:p>
        </p:txBody>
      </p:sp>
      <p:sp>
        <p:nvSpPr>
          <p:cNvPr id="21" name="TextBox 21"/>
          <p:cNvSpPr txBox="1"/>
          <p:nvPr/>
        </p:nvSpPr>
        <p:spPr>
          <a:xfrm>
            <a:off x="685800" y="891870"/>
            <a:ext cx="8196037" cy="403316"/>
          </a:xfrm>
          <a:prstGeom prst="rect">
            <a:avLst/>
          </a:prstGeom>
        </p:spPr>
        <p:txBody>
          <a:bodyPr lIns="0" tIns="0" rIns="0" bIns="0" rtlCol="0" anchor="t">
            <a:spAutoFit/>
          </a:bodyPr>
          <a:lstStyle/>
          <a:p>
            <a:pPr marL="546971" lvl="1" indent="-273486">
              <a:lnSpc>
                <a:spcPts val="3546"/>
              </a:lnSpc>
              <a:buFont typeface="Arial"/>
              <a:buChar char="•"/>
            </a:pPr>
            <a:r>
              <a:rPr lang="en-US" sz="2533">
                <a:solidFill>
                  <a:srgbClr val="000000"/>
                </a:solidFill>
                <a:latin typeface="Tahoma"/>
                <a:ea typeface="Tahoma"/>
                <a:cs typeface="Tahoma"/>
                <a:sym typeface="Tahoma"/>
              </a:rPr>
              <a:t>With legalization, perception of safety changed.  </a:t>
            </a:r>
          </a:p>
        </p:txBody>
      </p:sp>
      <p:sp>
        <p:nvSpPr>
          <p:cNvPr id="22" name="TextBox 22"/>
          <p:cNvSpPr txBox="1"/>
          <p:nvPr/>
        </p:nvSpPr>
        <p:spPr>
          <a:xfrm>
            <a:off x="685800" y="1422441"/>
            <a:ext cx="10344498" cy="403316"/>
          </a:xfrm>
          <a:prstGeom prst="rect">
            <a:avLst/>
          </a:prstGeom>
        </p:spPr>
        <p:txBody>
          <a:bodyPr lIns="0" tIns="0" rIns="0" bIns="0" rtlCol="0" anchor="t">
            <a:spAutoFit/>
          </a:bodyPr>
          <a:lstStyle/>
          <a:p>
            <a:pPr marL="546971" lvl="1" indent="-273486">
              <a:lnSpc>
                <a:spcPts val="3546"/>
              </a:lnSpc>
              <a:buFont typeface="Arial"/>
              <a:buChar char="•"/>
            </a:pPr>
            <a:r>
              <a:rPr lang="en-US" sz="2533">
                <a:solidFill>
                  <a:srgbClr val="000000"/>
                </a:solidFill>
                <a:latin typeface="Tahoma"/>
                <a:ea typeface="Tahoma"/>
                <a:cs typeface="Tahoma"/>
                <a:sym typeface="Tahoma"/>
              </a:rPr>
              <a:t>Keizer study in 2021, maternal use correlated with accessibility.</a:t>
            </a:r>
          </a:p>
        </p:txBody>
      </p:sp>
      <p:sp>
        <p:nvSpPr>
          <p:cNvPr id="23" name="TextBox 23"/>
          <p:cNvSpPr txBox="1"/>
          <p:nvPr/>
        </p:nvSpPr>
        <p:spPr>
          <a:xfrm>
            <a:off x="685800" y="1951608"/>
            <a:ext cx="8196037" cy="403316"/>
          </a:xfrm>
          <a:prstGeom prst="rect">
            <a:avLst/>
          </a:prstGeom>
        </p:spPr>
        <p:txBody>
          <a:bodyPr lIns="0" tIns="0" rIns="0" bIns="0" rtlCol="0" anchor="t">
            <a:spAutoFit/>
          </a:bodyPr>
          <a:lstStyle/>
          <a:p>
            <a:pPr marL="546971" lvl="1" indent="-273486">
              <a:lnSpc>
                <a:spcPts val="3546"/>
              </a:lnSpc>
              <a:buFont typeface="Arial"/>
              <a:buChar char="•"/>
            </a:pPr>
            <a:r>
              <a:rPr lang="en-US" sz="2533">
                <a:solidFill>
                  <a:srgbClr val="000000"/>
                </a:solidFill>
                <a:latin typeface="Tahoma"/>
                <a:ea typeface="Tahoma"/>
                <a:cs typeface="Tahoma"/>
                <a:sym typeface="Tahoma"/>
              </a:rPr>
              <a:t>Budtenders making medical recommendations.</a:t>
            </a:r>
          </a:p>
        </p:txBody>
      </p:sp>
      <p:sp>
        <p:nvSpPr>
          <p:cNvPr id="24" name="TextBox 24"/>
          <p:cNvSpPr txBox="1"/>
          <p:nvPr/>
        </p:nvSpPr>
        <p:spPr>
          <a:xfrm>
            <a:off x="685800" y="2518063"/>
            <a:ext cx="10820400" cy="403316"/>
          </a:xfrm>
          <a:prstGeom prst="rect">
            <a:avLst/>
          </a:prstGeom>
        </p:spPr>
        <p:txBody>
          <a:bodyPr lIns="0" tIns="0" rIns="0" bIns="0" rtlCol="0" anchor="t">
            <a:spAutoFit/>
          </a:bodyPr>
          <a:lstStyle/>
          <a:p>
            <a:pPr marL="546971" lvl="1" indent="-273486">
              <a:lnSpc>
                <a:spcPts val="3546"/>
              </a:lnSpc>
              <a:buFont typeface="Arial"/>
              <a:buChar char="•"/>
            </a:pPr>
            <a:r>
              <a:rPr lang="en-US" sz="2533">
                <a:solidFill>
                  <a:srgbClr val="000000"/>
                </a:solidFill>
                <a:latin typeface="Tahoma"/>
                <a:ea typeface="Tahoma"/>
                <a:cs typeface="Tahoma"/>
                <a:sym typeface="Tahoma"/>
              </a:rPr>
              <a:t>American College of Obstetricians and Gynecologists 2025 update.</a:t>
            </a:r>
          </a:p>
        </p:txBody>
      </p:sp>
      <p:sp>
        <p:nvSpPr>
          <p:cNvPr id="25" name="TextBox 25"/>
          <p:cNvSpPr txBox="1"/>
          <p:nvPr/>
        </p:nvSpPr>
        <p:spPr>
          <a:xfrm>
            <a:off x="1058941" y="3047230"/>
            <a:ext cx="10504971" cy="852156"/>
          </a:xfrm>
          <a:prstGeom prst="rect">
            <a:avLst/>
          </a:prstGeom>
        </p:spPr>
        <p:txBody>
          <a:bodyPr lIns="0" tIns="0" rIns="0" bIns="0" rtlCol="0" anchor="t">
            <a:spAutoFit/>
          </a:bodyPr>
          <a:lstStyle/>
          <a:p>
            <a:pPr marL="546971" lvl="1" indent="-273486">
              <a:lnSpc>
                <a:spcPts val="3546"/>
              </a:lnSpc>
              <a:buFont typeface="Arial"/>
              <a:buChar char="•"/>
            </a:pPr>
            <a:r>
              <a:rPr lang="en-US" sz="2533">
                <a:solidFill>
                  <a:srgbClr val="000000"/>
                </a:solidFill>
                <a:latin typeface="Tahoma"/>
                <a:ea typeface="Tahoma"/>
                <a:cs typeface="Tahoma"/>
                <a:sym typeface="Tahoma"/>
              </a:rPr>
              <a:t>Complications include hypertension, placental abruption, anemia, restricted uterine blood flow, preterm birth, low birth weight.</a:t>
            </a:r>
          </a:p>
        </p:txBody>
      </p:sp>
      <p:sp>
        <p:nvSpPr>
          <p:cNvPr id="26" name="TextBox 26"/>
          <p:cNvSpPr txBox="1"/>
          <p:nvPr/>
        </p:nvSpPr>
        <p:spPr>
          <a:xfrm>
            <a:off x="685800" y="4046298"/>
            <a:ext cx="8196037" cy="403316"/>
          </a:xfrm>
          <a:prstGeom prst="rect">
            <a:avLst/>
          </a:prstGeom>
        </p:spPr>
        <p:txBody>
          <a:bodyPr lIns="0" tIns="0" rIns="0" bIns="0" rtlCol="0" anchor="t">
            <a:spAutoFit/>
          </a:bodyPr>
          <a:lstStyle/>
          <a:p>
            <a:pPr marL="546971" lvl="1" indent="-273486">
              <a:lnSpc>
                <a:spcPts val="3546"/>
              </a:lnSpc>
              <a:buFont typeface="Arial"/>
              <a:buChar char="•"/>
            </a:pPr>
            <a:r>
              <a:rPr lang="en-US" sz="2533">
                <a:solidFill>
                  <a:srgbClr val="000000"/>
                </a:solidFill>
                <a:latin typeface="Tahoma"/>
                <a:ea typeface="Tahoma"/>
                <a:cs typeface="Tahoma"/>
                <a:sym typeface="Tahoma"/>
              </a:rPr>
              <a:t>American Academy of Pediatrics last update 2018.</a:t>
            </a:r>
          </a:p>
        </p:txBody>
      </p:sp>
      <p:sp>
        <p:nvSpPr>
          <p:cNvPr id="27" name="TextBox 27"/>
          <p:cNvSpPr txBox="1"/>
          <p:nvPr/>
        </p:nvSpPr>
        <p:spPr>
          <a:xfrm>
            <a:off x="1058940" y="4519083"/>
            <a:ext cx="9590973" cy="403316"/>
          </a:xfrm>
          <a:prstGeom prst="rect">
            <a:avLst/>
          </a:prstGeom>
        </p:spPr>
        <p:txBody>
          <a:bodyPr lIns="0" tIns="0" rIns="0" bIns="0" rtlCol="0" anchor="t">
            <a:spAutoFit/>
          </a:bodyPr>
          <a:lstStyle/>
          <a:p>
            <a:pPr marL="546971" lvl="1" indent="-273486">
              <a:lnSpc>
                <a:spcPts val="3546"/>
              </a:lnSpc>
              <a:buFont typeface="Arial"/>
              <a:buChar char="•"/>
            </a:pPr>
            <a:r>
              <a:rPr lang="en-US" sz="2533">
                <a:solidFill>
                  <a:srgbClr val="000000"/>
                </a:solidFill>
                <a:latin typeface="Tahoma"/>
                <a:ea typeface="Tahoma"/>
                <a:cs typeface="Tahoma"/>
                <a:sym typeface="Tahoma"/>
              </a:rPr>
              <a:t>Fetal endocannabinoid system.</a:t>
            </a:r>
          </a:p>
        </p:txBody>
      </p:sp>
      <p:sp>
        <p:nvSpPr>
          <p:cNvPr id="28" name="TextBox 28"/>
          <p:cNvSpPr txBox="1"/>
          <p:nvPr/>
        </p:nvSpPr>
        <p:spPr>
          <a:xfrm>
            <a:off x="1062563" y="5010150"/>
            <a:ext cx="9590973" cy="403316"/>
          </a:xfrm>
          <a:prstGeom prst="rect">
            <a:avLst/>
          </a:prstGeom>
        </p:spPr>
        <p:txBody>
          <a:bodyPr lIns="0" tIns="0" rIns="0" bIns="0" rtlCol="0" anchor="t">
            <a:spAutoFit/>
          </a:bodyPr>
          <a:lstStyle/>
          <a:p>
            <a:pPr marL="546971" lvl="1" indent="-273486">
              <a:lnSpc>
                <a:spcPts val="3546"/>
              </a:lnSpc>
              <a:buFont typeface="Arial"/>
              <a:buChar char="•"/>
            </a:pPr>
            <a:r>
              <a:rPr lang="en-US" sz="2533">
                <a:solidFill>
                  <a:srgbClr val="000000"/>
                </a:solidFill>
                <a:latin typeface="Tahoma"/>
                <a:ea typeface="Tahoma"/>
                <a:cs typeface="Tahoma"/>
                <a:sym typeface="Tahoma"/>
              </a:rPr>
              <a:t>Mesocorticolimbic system.</a:t>
            </a:r>
          </a:p>
        </p:txBody>
      </p:sp>
      <p:sp>
        <p:nvSpPr>
          <p:cNvPr id="29" name="TextBox 29"/>
          <p:cNvSpPr txBox="1"/>
          <p:nvPr/>
        </p:nvSpPr>
        <p:spPr>
          <a:xfrm>
            <a:off x="1062563" y="5501218"/>
            <a:ext cx="8546455" cy="852156"/>
          </a:xfrm>
          <a:prstGeom prst="rect">
            <a:avLst/>
          </a:prstGeom>
        </p:spPr>
        <p:txBody>
          <a:bodyPr lIns="0" tIns="0" rIns="0" bIns="0" rtlCol="0" anchor="t">
            <a:spAutoFit/>
          </a:bodyPr>
          <a:lstStyle/>
          <a:p>
            <a:pPr marL="546971" lvl="1" indent="-273486">
              <a:lnSpc>
                <a:spcPts val="3546"/>
              </a:lnSpc>
              <a:buFont typeface="Arial"/>
              <a:buChar char="•"/>
            </a:pPr>
            <a:r>
              <a:rPr lang="en-US" sz="2533">
                <a:solidFill>
                  <a:srgbClr val="000000"/>
                </a:solidFill>
                <a:latin typeface="Tahoma"/>
                <a:ea typeface="Tahoma"/>
                <a:cs typeface="Tahoma"/>
                <a:sym typeface="Tahoma"/>
              </a:rPr>
              <a:t>Language, memory, attention, cognition, emotional regulation, executive functioning.</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103222" y="191339"/>
            <a:ext cx="5891340" cy="559677"/>
          </a:xfrm>
          <a:custGeom>
            <a:avLst/>
            <a:gdLst/>
            <a:ahLst/>
            <a:cxnLst/>
            <a:rect l="l" t="t" r="r" b="b"/>
            <a:pathLst>
              <a:path w="8837010" h="839516">
                <a:moveTo>
                  <a:pt x="0" y="0"/>
                </a:moveTo>
                <a:lnTo>
                  <a:pt x="8837011" y="0"/>
                </a:lnTo>
                <a:lnTo>
                  <a:pt x="8837011" y="839516"/>
                </a:lnTo>
                <a:lnTo>
                  <a:pt x="0" y="8395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AutoShape 3"/>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4" name="Group 4"/>
          <p:cNvGrpSpPr/>
          <p:nvPr/>
        </p:nvGrpSpPr>
        <p:grpSpPr>
          <a:xfrm>
            <a:off x="10898730" y="-8466"/>
            <a:ext cx="1290094" cy="6866467"/>
            <a:chOff x="0" y="0"/>
            <a:chExt cx="2580188" cy="13732934"/>
          </a:xfrm>
        </p:grpSpPr>
        <p:sp>
          <p:nvSpPr>
            <p:cNvPr id="5" name="Freeform 5"/>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6" name="Group 6"/>
          <p:cNvGrpSpPr/>
          <p:nvPr/>
        </p:nvGrpSpPr>
        <p:grpSpPr>
          <a:xfrm>
            <a:off x="10939000" y="-8466"/>
            <a:ext cx="1249825" cy="6866467"/>
            <a:chOff x="0" y="0"/>
            <a:chExt cx="2499650" cy="13732934"/>
          </a:xfrm>
        </p:grpSpPr>
        <p:sp>
          <p:nvSpPr>
            <p:cNvPr id="7" name="Freeform 7"/>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8" name="Group 8"/>
          <p:cNvGrpSpPr/>
          <p:nvPr/>
        </p:nvGrpSpPr>
        <p:grpSpPr>
          <a:xfrm>
            <a:off x="10371666" y="3589867"/>
            <a:ext cx="1817159" cy="3268133"/>
            <a:chOff x="0" y="0"/>
            <a:chExt cx="3634318" cy="6536266"/>
          </a:xfrm>
        </p:grpSpPr>
        <p:sp>
          <p:nvSpPr>
            <p:cNvPr id="9" name="Freeform 9"/>
            <p:cNvSpPr/>
            <p:nvPr/>
          </p:nvSpPr>
          <p:spPr>
            <a:xfrm>
              <a:off x="0" y="0"/>
              <a:ext cx="3634359" cy="6536309"/>
            </a:xfrm>
            <a:custGeom>
              <a:avLst/>
              <a:gdLst/>
              <a:ahLst/>
              <a:cxnLst/>
              <a:rect l="l" t="t" r="r" b="b"/>
              <a:pathLst>
                <a:path w="3634359" h="6536309">
                  <a:moveTo>
                    <a:pt x="0" y="6536309"/>
                  </a:moveTo>
                  <a:lnTo>
                    <a:pt x="3634359" y="0"/>
                  </a:lnTo>
                  <a:lnTo>
                    <a:pt x="3634359" y="6536309"/>
                  </a:lnTo>
                  <a:close/>
                </a:path>
              </a:pathLst>
            </a:custGeom>
            <a:solidFill>
              <a:srgbClr val="00AEEF">
                <a:alpha val="63922"/>
              </a:srgbClr>
            </a:solidFill>
          </p:spPr>
          <p:txBody>
            <a:bodyPr/>
            <a:lstStyle/>
            <a:p>
              <a:endParaRPr lang="en-US"/>
            </a:p>
          </p:txBody>
        </p:sp>
      </p:grpSp>
      <p:grpSp>
        <p:nvGrpSpPr>
          <p:cNvPr id="10" name="Group 10"/>
          <p:cNvGrpSpPr/>
          <p:nvPr/>
        </p:nvGrpSpPr>
        <p:grpSpPr>
          <a:xfrm>
            <a:off x="0" y="4013200"/>
            <a:ext cx="448733" cy="2844800"/>
            <a:chOff x="0" y="0"/>
            <a:chExt cx="897466" cy="5689600"/>
          </a:xfrm>
        </p:grpSpPr>
        <p:sp>
          <p:nvSpPr>
            <p:cNvPr id="11" name="Freeform 11"/>
            <p:cNvSpPr/>
            <p:nvPr/>
          </p:nvSpPr>
          <p:spPr>
            <a:xfrm>
              <a:off x="0" y="0"/>
              <a:ext cx="897509" cy="5689600"/>
            </a:xfrm>
            <a:custGeom>
              <a:avLst/>
              <a:gdLst/>
              <a:ahLst/>
              <a:cxnLst/>
              <a:rect l="l" t="t" r="r" b="b"/>
              <a:pathLst>
                <a:path w="897509" h="5689600">
                  <a:moveTo>
                    <a:pt x="0" y="5689600"/>
                  </a:moveTo>
                  <a:lnTo>
                    <a:pt x="0" y="0"/>
                  </a:lnTo>
                  <a:lnTo>
                    <a:pt x="897509" y="5689600"/>
                  </a:lnTo>
                  <a:close/>
                </a:path>
              </a:pathLst>
            </a:custGeom>
            <a:solidFill>
              <a:srgbClr val="00AEEF">
                <a:alpha val="72157"/>
              </a:srgbClr>
            </a:solidFill>
          </p:spPr>
          <p:txBody>
            <a:bodyPr/>
            <a:lstStyle/>
            <a:p>
              <a:endParaRPr lang="en-US"/>
            </a:p>
          </p:txBody>
        </p:sp>
      </p:grpSp>
      <p:sp>
        <p:nvSpPr>
          <p:cNvPr id="12" name="AutoShape 12"/>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13" name="Group 13"/>
          <p:cNvGrpSpPr/>
          <p:nvPr/>
        </p:nvGrpSpPr>
        <p:grpSpPr>
          <a:xfrm>
            <a:off x="10898730" y="-8466"/>
            <a:ext cx="1290094" cy="6866467"/>
            <a:chOff x="0" y="0"/>
            <a:chExt cx="2580188" cy="13732934"/>
          </a:xfrm>
        </p:grpSpPr>
        <p:sp>
          <p:nvSpPr>
            <p:cNvPr id="14" name="Freeform 14"/>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15" name="Group 15"/>
          <p:cNvGrpSpPr/>
          <p:nvPr/>
        </p:nvGrpSpPr>
        <p:grpSpPr>
          <a:xfrm>
            <a:off x="10943763" y="-8466"/>
            <a:ext cx="1249825" cy="6866467"/>
            <a:chOff x="0" y="0"/>
            <a:chExt cx="2499650" cy="13732934"/>
          </a:xfrm>
        </p:grpSpPr>
        <p:sp>
          <p:nvSpPr>
            <p:cNvPr id="16" name="Freeform 16"/>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sp>
        <p:nvSpPr>
          <p:cNvPr id="17" name="Freeform 17"/>
          <p:cNvSpPr/>
          <p:nvPr/>
        </p:nvSpPr>
        <p:spPr>
          <a:xfrm>
            <a:off x="633652" y="3993351"/>
            <a:ext cx="6100285" cy="579527"/>
          </a:xfrm>
          <a:custGeom>
            <a:avLst/>
            <a:gdLst/>
            <a:ahLst/>
            <a:cxnLst/>
            <a:rect l="l" t="t" r="r" b="b"/>
            <a:pathLst>
              <a:path w="9150427" h="869291">
                <a:moveTo>
                  <a:pt x="0" y="0"/>
                </a:moveTo>
                <a:lnTo>
                  <a:pt x="9150426" y="0"/>
                </a:lnTo>
                <a:lnTo>
                  <a:pt x="9150426" y="869291"/>
                </a:lnTo>
                <a:lnTo>
                  <a:pt x="0" y="8692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8" name="Group 18"/>
          <p:cNvGrpSpPr/>
          <p:nvPr/>
        </p:nvGrpSpPr>
        <p:grpSpPr>
          <a:xfrm rot="-10800000">
            <a:off x="0" y="0"/>
            <a:ext cx="842596" cy="5666154"/>
            <a:chOff x="0" y="0"/>
            <a:chExt cx="1685192" cy="11332308"/>
          </a:xfrm>
        </p:grpSpPr>
        <p:sp>
          <p:nvSpPr>
            <p:cNvPr id="19" name="Freeform 19"/>
            <p:cNvSpPr/>
            <p:nvPr/>
          </p:nvSpPr>
          <p:spPr>
            <a:xfrm>
              <a:off x="0" y="0"/>
              <a:ext cx="1685163" cy="11332337"/>
            </a:xfrm>
            <a:custGeom>
              <a:avLst/>
              <a:gdLst/>
              <a:ahLst/>
              <a:cxnLst/>
              <a:rect l="l" t="t" r="r" b="b"/>
              <a:pathLst>
                <a:path w="1685163" h="11332337">
                  <a:moveTo>
                    <a:pt x="0" y="11332337"/>
                  </a:moveTo>
                  <a:lnTo>
                    <a:pt x="1685163" y="0"/>
                  </a:lnTo>
                  <a:lnTo>
                    <a:pt x="1685163" y="11332337"/>
                  </a:lnTo>
                  <a:close/>
                </a:path>
              </a:pathLst>
            </a:custGeom>
            <a:solidFill>
              <a:srgbClr val="00AEEF">
                <a:alpha val="72157"/>
              </a:srgbClr>
            </a:solidFill>
          </p:spPr>
          <p:txBody>
            <a:bodyPr/>
            <a:lstStyle/>
            <a:p>
              <a:endParaRPr lang="en-US"/>
            </a:p>
          </p:txBody>
        </p:sp>
      </p:grpSp>
      <p:sp>
        <p:nvSpPr>
          <p:cNvPr id="20" name="Freeform 20"/>
          <p:cNvSpPr/>
          <p:nvPr/>
        </p:nvSpPr>
        <p:spPr>
          <a:xfrm>
            <a:off x="9927320" y="915208"/>
            <a:ext cx="1942821" cy="878601"/>
          </a:xfrm>
          <a:custGeom>
            <a:avLst/>
            <a:gdLst/>
            <a:ahLst/>
            <a:cxnLst/>
            <a:rect l="l" t="t" r="r" b="b"/>
            <a:pathLst>
              <a:path w="2914232" h="1317901">
                <a:moveTo>
                  <a:pt x="0" y="0"/>
                </a:moveTo>
                <a:lnTo>
                  <a:pt x="2914232" y="0"/>
                </a:lnTo>
                <a:lnTo>
                  <a:pt x="2914232" y="1317901"/>
                </a:lnTo>
                <a:lnTo>
                  <a:pt x="0" y="1317901"/>
                </a:lnTo>
                <a:lnTo>
                  <a:pt x="0" y="0"/>
                </a:lnTo>
                <a:close/>
              </a:path>
            </a:pathLst>
          </a:custGeom>
          <a:blipFill>
            <a:blip r:embed="rId5"/>
            <a:stretch>
              <a:fillRect/>
            </a:stretch>
          </a:blipFill>
        </p:spPr>
        <p:txBody>
          <a:bodyPr/>
          <a:lstStyle/>
          <a:p>
            <a:endParaRPr lang="en-US"/>
          </a:p>
        </p:txBody>
      </p:sp>
      <p:sp>
        <p:nvSpPr>
          <p:cNvPr id="21" name="Freeform 21"/>
          <p:cNvSpPr/>
          <p:nvPr/>
        </p:nvSpPr>
        <p:spPr>
          <a:xfrm>
            <a:off x="842596" y="191339"/>
            <a:ext cx="5891340" cy="559677"/>
          </a:xfrm>
          <a:custGeom>
            <a:avLst/>
            <a:gdLst/>
            <a:ahLst/>
            <a:cxnLst/>
            <a:rect l="l" t="t" r="r" b="b"/>
            <a:pathLst>
              <a:path w="8837010" h="839516">
                <a:moveTo>
                  <a:pt x="0" y="0"/>
                </a:moveTo>
                <a:lnTo>
                  <a:pt x="8837010" y="0"/>
                </a:lnTo>
                <a:lnTo>
                  <a:pt x="8837010" y="839516"/>
                </a:lnTo>
                <a:lnTo>
                  <a:pt x="0" y="8395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2" name="TextBox 22"/>
          <p:cNvSpPr txBox="1"/>
          <p:nvPr/>
        </p:nvSpPr>
        <p:spPr>
          <a:xfrm>
            <a:off x="633652" y="2263563"/>
            <a:ext cx="10668575" cy="1300997"/>
          </a:xfrm>
          <a:prstGeom prst="rect">
            <a:avLst/>
          </a:prstGeom>
        </p:spPr>
        <p:txBody>
          <a:bodyPr lIns="0" tIns="0" rIns="0" bIns="0" rtlCol="0" anchor="t">
            <a:spAutoFit/>
          </a:bodyPr>
          <a:lstStyle/>
          <a:p>
            <a:pPr marL="546973" lvl="1" indent="-273486">
              <a:lnSpc>
                <a:spcPts val="3546"/>
              </a:lnSpc>
              <a:buFont typeface="Arial"/>
              <a:buChar char="•"/>
            </a:pPr>
            <a:r>
              <a:rPr lang="en-US" sz="2533">
                <a:solidFill>
                  <a:srgbClr val="000000"/>
                </a:solidFill>
                <a:latin typeface="Tahoma"/>
                <a:ea typeface="Tahoma"/>
                <a:cs typeface="Tahoma"/>
                <a:sym typeface="Tahoma"/>
              </a:rPr>
              <a:t>2-fold increase in early onset of cannabis use, independent of prenatal exposure to or use of other substances or family history of drug or alcohol problems.  </a:t>
            </a:r>
          </a:p>
        </p:txBody>
      </p:sp>
      <p:sp>
        <p:nvSpPr>
          <p:cNvPr id="23" name="TextBox 23"/>
          <p:cNvSpPr txBox="1"/>
          <p:nvPr/>
        </p:nvSpPr>
        <p:spPr>
          <a:xfrm>
            <a:off x="878016" y="133773"/>
            <a:ext cx="10116547" cy="528414"/>
          </a:xfrm>
          <a:prstGeom prst="rect">
            <a:avLst/>
          </a:prstGeom>
        </p:spPr>
        <p:txBody>
          <a:bodyPr lIns="0" tIns="0" rIns="0" bIns="0" rtlCol="0" anchor="t">
            <a:spAutoFit/>
          </a:bodyPr>
          <a:lstStyle/>
          <a:p>
            <a:pPr>
              <a:lnSpc>
                <a:spcPts val="4573"/>
              </a:lnSpc>
            </a:pPr>
            <a:r>
              <a:rPr lang="en-US" sz="3266">
                <a:solidFill>
                  <a:srgbClr val="000000"/>
                </a:solidFill>
                <a:latin typeface="Tahoma"/>
                <a:ea typeface="Tahoma"/>
                <a:cs typeface="Tahoma"/>
                <a:sym typeface="Tahoma"/>
              </a:rPr>
              <a:t>Prenatal Exposures and Impacts on Brain Development</a:t>
            </a:r>
          </a:p>
        </p:txBody>
      </p:sp>
      <p:sp>
        <p:nvSpPr>
          <p:cNvPr id="24" name="TextBox 24"/>
          <p:cNvSpPr txBox="1"/>
          <p:nvPr/>
        </p:nvSpPr>
        <p:spPr>
          <a:xfrm>
            <a:off x="633652" y="864408"/>
            <a:ext cx="9118678" cy="1300997"/>
          </a:xfrm>
          <a:prstGeom prst="rect">
            <a:avLst/>
          </a:prstGeom>
        </p:spPr>
        <p:txBody>
          <a:bodyPr lIns="0" tIns="0" rIns="0" bIns="0" rtlCol="0" anchor="t">
            <a:spAutoFit/>
          </a:bodyPr>
          <a:lstStyle/>
          <a:p>
            <a:pPr marL="546971" lvl="1" indent="-273486">
              <a:lnSpc>
                <a:spcPts val="3546"/>
              </a:lnSpc>
              <a:buFont typeface="Arial"/>
              <a:buChar char="•"/>
            </a:pPr>
            <a:r>
              <a:rPr lang="en-US" sz="2533">
                <a:solidFill>
                  <a:srgbClr val="000000"/>
                </a:solidFill>
                <a:latin typeface="Tahoma"/>
                <a:ea typeface="Tahoma"/>
                <a:cs typeface="Tahoma"/>
                <a:sym typeface="Tahoma"/>
              </a:rPr>
              <a:t>The ABCD study suggests that prenatal cannabis exposure is associated with greater risk for psychopathology during middle childhood. </a:t>
            </a:r>
          </a:p>
        </p:txBody>
      </p:sp>
      <p:sp>
        <p:nvSpPr>
          <p:cNvPr id="25" name="TextBox 25"/>
          <p:cNvSpPr txBox="1"/>
          <p:nvPr/>
        </p:nvSpPr>
        <p:spPr>
          <a:xfrm>
            <a:off x="766824" y="3956050"/>
            <a:ext cx="10402231" cy="528414"/>
          </a:xfrm>
          <a:prstGeom prst="rect">
            <a:avLst/>
          </a:prstGeom>
        </p:spPr>
        <p:txBody>
          <a:bodyPr lIns="0" tIns="0" rIns="0" bIns="0" rtlCol="0" anchor="t">
            <a:spAutoFit/>
          </a:bodyPr>
          <a:lstStyle/>
          <a:p>
            <a:pPr>
              <a:lnSpc>
                <a:spcPts val="4573"/>
              </a:lnSpc>
            </a:pPr>
            <a:r>
              <a:rPr lang="en-US" sz="3266">
                <a:solidFill>
                  <a:srgbClr val="000000"/>
                </a:solidFill>
                <a:latin typeface="Tahoma"/>
                <a:ea typeface="Tahoma"/>
                <a:cs typeface="Tahoma"/>
                <a:sym typeface="Tahoma"/>
              </a:rPr>
              <a:t>Postnatal Exposure and Impacts</a:t>
            </a:r>
          </a:p>
        </p:txBody>
      </p:sp>
      <p:sp>
        <p:nvSpPr>
          <p:cNvPr id="26" name="TextBox 26"/>
          <p:cNvSpPr txBox="1"/>
          <p:nvPr/>
        </p:nvSpPr>
        <p:spPr>
          <a:xfrm>
            <a:off x="685800" y="5742354"/>
            <a:ext cx="6970180" cy="403316"/>
          </a:xfrm>
          <a:prstGeom prst="rect">
            <a:avLst/>
          </a:prstGeom>
        </p:spPr>
        <p:txBody>
          <a:bodyPr lIns="0" tIns="0" rIns="0" bIns="0" rtlCol="0" anchor="t">
            <a:spAutoFit/>
          </a:bodyPr>
          <a:lstStyle/>
          <a:p>
            <a:pPr marL="546971" lvl="1" indent="-273486">
              <a:lnSpc>
                <a:spcPts val="3546"/>
              </a:lnSpc>
              <a:buFont typeface="Arial"/>
              <a:buChar char="•"/>
            </a:pPr>
            <a:r>
              <a:rPr lang="en-US" sz="2533">
                <a:solidFill>
                  <a:srgbClr val="000000"/>
                </a:solidFill>
                <a:latin typeface="Tahoma"/>
                <a:ea typeface="Tahoma"/>
                <a:cs typeface="Tahoma"/>
                <a:sym typeface="Tahoma"/>
              </a:rPr>
              <a:t>Overlay deaths due to parental impairment.</a:t>
            </a:r>
          </a:p>
        </p:txBody>
      </p:sp>
      <p:sp>
        <p:nvSpPr>
          <p:cNvPr id="27" name="TextBox 27"/>
          <p:cNvSpPr txBox="1"/>
          <p:nvPr/>
        </p:nvSpPr>
        <p:spPr>
          <a:xfrm>
            <a:off x="685800" y="4649078"/>
            <a:ext cx="9909175" cy="403316"/>
          </a:xfrm>
          <a:prstGeom prst="rect">
            <a:avLst/>
          </a:prstGeom>
        </p:spPr>
        <p:txBody>
          <a:bodyPr lIns="0" tIns="0" rIns="0" bIns="0" rtlCol="0" anchor="t">
            <a:spAutoFit/>
          </a:bodyPr>
          <a:lstStyle/>
          <a:p>
            <a:pPr marL="546971" lvl="1" indent="-273486">
              <a:lnSpc>
                <a:spcPts val="3546"/>
              </a:lnSpc>
              <a:buFont typeface="Arial"/>
              <a:buChar char="•"/>
            </a:pPr>
            <a:r>
              <a:rPr lang="en-US" sz="2533">
                <a:solidFill>
                  <a:srgbClr val="000000"/>
                </a:solidFill>
                <a:latin typeface="Tahoma"/>
                <a:ea typeface="Tahoma"/>
                <a:cs typeface="Tahoma"/>
                <a:sym typeface="Tahoma"/>
              </a:rPr>
              <a:t>THC (lipophilic) - found in breast milk for up to six days.</a:t>
            </a:r>
          </a:p>
        </p:txBody>
      </p:sp>
      <p:sp>
        <p:nvSpPr>
          <p:cNvPr id="28" name="TextBox 28"/>
          <p:cNvSpPr txBox="1"/>
          <p:nvPr/>
        </p:nvSpPr>
        <p:spPr>
          <a:xfrm>
            <a:off x="685800" y="5179484"/>
            <a:ext cx="9909175" cy="403316"/>
          </a:xfrm>
          <a:prstGeom prst="rect">
            <a:avLst/>
          </a:prstGeom>
        </p:spPr>
        <p:txBody>
          <a:bodyPr lIns="0" tIns="0" rIns="0" bIns="0" rtlCol="0" anchor="t">
            <a:spAutoFit/>
          </a:bodyPr>
          <a:lstStyle/>
          <a:p>
            <a:pPr marL="546971" lvl="1" indent="-273486">
              <a:lnSpc>
                <a:spcPts val="3546"/>
              </a:lnSpc>
              <a:buFont typeface="Arial"/>
              <a:buChar char="•"/>
            </a:pPr>
            <a:r>
              <a:rPr lang="en-US" sz="2533">
                <a:solidFill>
                  <a:srgbClr val="000000"/>
                </a:solidFill>
                <a:latin typeface="Tahoma"/>
                <a:ea typeface="Tahoma"/>
                <a:cs typeface="Tahoma"/>
                <a:sym typeface="Tahoma"/>
              </a:rPr>
              <a:t>0-3 years - brain development.</a:t>
            </a:r>
          </a:p>
        </p:txBody>
      </p:sp>
      <p:sp>
        <p:nvSpPr>
          <p:cNvPr id="29" name="TextBox 29"/>
          <p:cNvSpPr txBox="1"/>
          <p:nvPr/>
        </p:nvSpPr>
        <p:spPr>
          <a:xfrm>
            <a:off x="7165472" y="4019762"/>
            <a:ext cx="2291973" cy="403316"/>
          </a:xfrm>
          <a:prstGeom prst="rect">
            <a:avLst/>
          </a:prstGeom>
        </p:spPr>
        <p:txBody>
          <a:bodyPr lIns="0" tIns="0" rIns="0" bIns="0" rtlCol="0" anchor="t">
            <a:spAutoFit/>
          </a:bodyPr>
          <a:lstStyle/>
          <a:p>
            <a:pPr>
              <a:lnSpc>
                <a:spcPts val="3546"/>
              </a:lnSpc>
            </a:pPr>
            <a:r>
              <a:rPr lang="en-US" sz="2533">
                <a:solidFill>
                  <a:srgbClr val="000000"/>
                </a:solidFill>
                <a:latin typeface="Tahoma"/>
                <a:ea typeface="Tahoma"/>
                <a:cs typeface="Tahoma"/>
                <a:sym typeface="Tahoma"/>
              </a:rPr>
              <a:t>ACOG, AAP</a:t>
            </a:r>
          </a:p>
        </p:txBody>
      </p:sp>
      <p:sp>
        <p:nvSpPr>
          <p:cNvPr id="30" name="TextBox 30"/>
          <p:cNvSpPr txBox="1"/>
          <p:nvPr/>
        </p:nvSpPr>
        <p:spPr>
          <a:xfrm>
            <a:off x="685800" y="6287608"/>
            <a:ext cx="6970180" cy="403316"/>
          </a:xfrm>
          <a:prstGeom prst="rect">
            <a:avLst/>
          </a:prstGeom>
        </p:spPr>
        <p:txBody>
          <a:bodyPr lIns="0" tIns="0" rIns="0" bIns="0" rtlCol="0" anchor="t">
            <a:spAutoFit/>
          </a:bodyPr>
          <a:lstStyle/>
          <a:p>
            <a:pPr marL="546971" lvl="1" indent="-273486">
              <a:lnSpc>
                <a:spcPts val="3546"/>
              </a:lnSpc>
              <a:buFont typeface="Arial"/>
              <a:buChar char="•"/>
            </a:pPr>
            <a:r>
              <a:rPr lang="en-US" sz="2533">
                <a:solidFill>
                  <a:srgbClr val="000000"/>
                </a:solidFill>
                <a:latin typeface="Tahoma"/>
                <a:ea typeface="Tahoma"/>
                <a:cs typeface="Tahoma"/>
                <a:sym typeface="Tahoma"/>
              </a:rPr>
              <a:t>Post partum depressive symptoms.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791364">
            <a:off x="6492322" y="3429000"/>
            <a:ext cx="6976580" cy="0"/>
          </a:xfrm>
          <a:prstGeom prst="line">
            <a:avLst/>
          </a:prstGeom>
          <a:ln w="9525" cap="rnd">
            <a:solidFill>
              <a:srgbClr val="FFFFFF"/>
            </a:solidFill>
            <a:prstDash val="solid"/>
            <a:headEnd type="none" w="sm" len="sm"/>
            <a:tailEnd type="none" w="sm" len="sm"/>
          </a:ln>
        </p:spPr>
        <p:txBody>
          <a:bodyPr/>
          <a:lstStyle/>
          <a:p>
            <a:endParaRPr lang="en-US"/>
          </a:p>
        </p:txBody>
      </p:sp>
      <p:sp>
        <p:nvSpPr>
          <p:cNvPr id="3" name="AutoShape 3"/>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4" name="Group 4"/>
          <p:cNvGrpSpPr/>
          <p:nvPr/>
        </p:nvGrpSpPr>
        <p:grpSpPr>
          <a:xfrm>
            <a:off x="10898730" y="-8466"/>
            <a:ext cx="1290094" cy="6866467"/>
            <a:chOff x="0" y="0"/>
            <a:chExt cx="2580188" cy="13732934"/>
          </a:xfrm>
        </p:grpSpPr>
        <p:sp>
          <p:nvSpPr>
            <p:cNvPr id="5" name="Freeform 5"/>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6" name="Group 6"/>
          <p:cNvGrpSpPr/>
          <p:nvPr/>
        </p:nvGrpSpPr>
        <p:grpSpPr>
          <a:xfrm>
            <a:off x="10939000" y="-8466"/>
            <a:ext cx="1249825" cy="6866467"/>
            <a:chOff x="0" y="0"/>
            <a:chExt cx="2499650" cy="13732934"/>
          </a:xfrm>
        </p:grpSpPr>
        <p:sp>
          <p:nvSpPr>
            <p:cNvPr id="7" name="Freeform 7"/>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8" name="Group 8"/>
          <p:cNvGrpSpPr/>
          <p:nvPr/>
        </p:nvGrpSpPr>
        <p:grpSpPr>
          <a:xfrm>
            <a:off x="10371666" y="3589867"/>
            <a:ext cx="1817159" cy="3268133"/>
            <a:chOff x="0" y="0"/>
            <a:chExt cx="3634318" cy="6536266"/>
          </a:xfrm>
        </p:grpSpPr>
        <p:sp>
          <p:nvSpPr>
            <p:cNvPr id="9" name="Freeform 9"/>
            <p:cNvSpPr/>
            <p:nvPr/>
          </p:nvSpPr>
          <p:spPr>
            <a:xfrm>
              <a:off x="0" y="0"/>
              <a:ext cx="3634359" cy="6536309"/>
            </a:xfrm>
            <a:custGeom>
              <a:avLst/>
              <a:gdLst/>
              <a:ahLst/>
              <a:cxnLst/>
              <a:rect l="l" t="t" r="r" b="b"/>
              <a:pathLst>
                <a:path w="3634359" h="6536309">
                  <a:moveTo>
                    <a:pt x="0" y="6536309"/>
                  </a:moveTo>
                  <a:lnTo>
                    <a:pt x="3634359" y="0"/>
                  </a:lnTo>
                  <a:lnTo>
                    <a:pt x="3634359" y="6536309"/>
                  </a:lnTo>
                  <a:close/>
                </a:path>
              </a:pathLst>
            </a:custGeom>
            <a:solidFill>
              <a:srgbClr val="00AEEF">
                <a:alpha val="63922"/>
              </a:srgbClr>
            </a:solidFill>
          </p:spPr>
          <p:txBody>
            <a:bodyPr/>
            <a:lstStyle/>
            <a:p>
              <a:endParaRPr lang="en-US"/>
            </a:p>
          </p:txBody>
        </p:sp>
      </p:grpSp>
      <p:grpSp>
        <p:nvGrpSpPr>
          <p:cNvPr id="10" name="Group 10"/>
          <p:cNvGrpSpPr/>
          <p:nvPr/>
        </p:nvGrpSpPr>
        <p:grpSpPr>
          <a:xfrm>
            <a:off x="0" y="4013200"/>
            <a:ext cx="448733" cy="2844800"/>
            <a:chOff x="0" y="0"/>
            <a:chExt cx="897466" cy="5689600"/>
          </a:xfrm>
        </p:grpSpPr>
        <p:sp>
          <p:nvSpPr>
            <p:cNvPr id="11" name="Freeform 11"/>
            <p:cNvSpPr/>
            <p:nvPr/>
          </p:nvSpPr>
          <p:spPr>
            <a:xfrm>
              <a:off x="0" y="0"/>
              <a:ext cx="897509" cy="5689600"/>
            </a:xfrm>
            <a:custGeom>
              <a:avLst/>
              <a:gdLst/>
              <a:ahLst/>
              <a:cxnLst/>
              <a:rect l="l" t="t" r="r" b="b"/>
              <a:pathLst>
                <a:path w="897509" h="5689600">
                  <a:moveTo>
                    <a:pt x="0" y="5689600"/>
                  </a:moveTo>
                  <a:lnTo>
                    <a:pt x="0" y="0"/>
                  </a:lnTo>
                  <a:lnTo>
                    <a:pt x="897509" y="5689600"/>
                  </a:lnTo>
                  <a:close/>
                </a:path>
              </a:pathLst>
            </a:custGeom>
            <a:solidFill>
              <a:srgbClr val="00AEEF">
                <a:alpha val="72157"/>
              </a:srgbClr>
            </a:solidFill>
          </p:spPr>
          <p:txBody>
            <a:bodyPr/>
            <a:lstStyle/>
            <a:p>
              <a:endParaRPr lang="en-US"/>
            </a:p>
          </p:txBody>
        </p:sp>
      </p:grpSp>
      <p:sp>
        <p:nvSpPr>
          <p:cNvPr id="12" name="AutoShape 12"/>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13" name="Group 13"/>
          <p:cNvGrpSpPr/>
          <p:nvPr/>
        </p:nvGrpSpPr>
        <p:grpSpPr>
          <a:xfrm>
            <a:off x="10898730" y="-8466"/>
            <a:ext cx="1290094" cy="6866467"/>
            <a:chOff x="0" y="0"/>
            <a:chExt cx="2580188" cy="13732934"/>
          </a:xfrm>
        </p:grpSpPr>
        <p:sp>
          <p:nvSpPr>
            <p:cNvPr id="14" name="Freeform 14"/>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15" name="Group 15"/>
          <p:cNvGrpSpPr/>
          <p:nvPr/>
        </p:nvGrpSpPr>
        <p:grpSpPr>
          <a:xfrm>
            <a:off x="10943763" y="-8466"/>
            <a:ext cx="1249825" cy="6866467"/>
            <a:chOff x="0" y="0"/>
            <a:chExt cx="2499650" cy="13732934"/>
          </a:xfrm>
        </p:grpSpPr>
        <p:sp>
          <p:nvSpPr>
            <p:cNvPr id="16" name="Freeform 16"/>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17" name="Group 17"/>
          <p:cNvGrpSpPr/>
          <p:nvPr/>
        </p:nvGrpSpPr>
        <p:grpSpPr>
          <a:xfrm rot="-10800000">
            <a:off x="0" y="0"/>
            <a:ext cx="842596" cy="5666154"/>
            <a:chOff x="0" y="0"/>
            <a:chExt cx="1685192" cy="11332308"/>
          </a:xfrm>
        </p:grpSpPr>
        <p:sp>
          <p:nvSpPr>
            <p:cNvPr id="18" name="Freeform 18"/>
            <p:cNvSpPr/>
            <p:nvPr/>
          </p:nvSpPr>
          <p:spPr>
            <a:xfrm>
              <a:off x="0" y="0"/>
              <a:ext cx="1685163" cy="11332337"/>
            </a:xfrm>
            <a:custGeom>
              <a:avLst/>
              <a:gdLst/>
              <a:ahLst/>
              <a:cxnLst/>
              <a:rect l="l" t="t" r="r" b="b"/>
              <a:pathLst>
                <a:path w="1685163" h="11332337">
                  <a:moveTo>
                    <a:pt x="0" y="11332337"/>
                  </a:moveTo>
                  <a:lnTo>
                    <a:pt x="1685163" y="0"/>
                  </a:lnTo>
                  <a:lnTo>
                    <a:pt x="1685163" y="11332337"/>
                  </a:lnTo>
                  <a:close/>
                </a:path>
              </a:pathLst>
            </a:custGeom>
            <a:solidFill>
              <a:srgbClr val="00AEEF">
                <a:alpha val="72157"/>
              </a:srgbClr>
            </a:solidFill>
          </p:spPr>
          <p:txBody>
            <a:bodyPr/>
            <a:lstStyle/>
            <a:p>
              <a:endParaRPr lang="en-US"/>
            </a:p>
          </p:txBody>
        </p:sp>
      </p:grpSp>
      <p:sp>
        <p:nvSpPr>
          <p:cNvPr id="19" name="Freeform 19"/>
          <p:cNvSpPr/>
          <p:nvPr/>
        </p:nvSpPr>
        <p:spPr>
          <a:xfrm>
            <a:off x="901145" y="836980"/>
            <a:ext cx="9147399" cy="5911507"/>
          </a:xfrm>
          <a:custGeom>
            <a:avLst/>
            <a:gdLst/>
            <a:ahLst/>
            <a:cxnLst/>
            <a:rect l="l" t="t" r="r" b="b"/>
            <a:pathLst>
              <a:path w="13721098" h="8867260">
                <a:moveTo>
                  <a:pt x="0" y="0"/>
                </a:moveTo>
                <a:lnTo>
                  <a:pt x="13721098" y="0"/>
                </a:lnTo>
                <a:lnTo>
                  <a:pt x="13721098" y="8867260"/>
                </a:lnTo>
                <a:lnTo>
                  <a:pt x="0" y="8867260"/>
                </a:lnTo>
                <a:lnTo>
                  <a:pt x="0" y="0"/>
                </a:lnTo>
                <a:close/>
              </a:path>
            </a:pathLst>
          </a:custGeom>
          <a:blipFill>
            <a:blip r:embed="rId3">
              <a:alphaModFix amt="36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0" name="TextBox 20"/>
          <p:cNvSpPr txBox="1"/>
          <p:nvPr/>
        </p:nvSpPr>
        <p:spPr>
          <a:xfrm>
            <a:off x="1484693" y="273947"/>
            <a:ext cx="6167676" cy="539828"/>
          </a:xfrm>
          <a:prstGeom prst="rect">
            <a:avLst/>
          </a:prstGeom>
        </p:spPr>
        <p:txBody>
          <a:bodyPr lIns="0" tIns="0" rIns="0" bIns="0" rtlCol="0" anchor="t">
            <a:spAutoFit/>
          </a:bodyPr>
          <a:lstStyle/>
          <a:p>
            <a:pPr>
              <a:lnSpc>
                <a:spcPts val="4666"/>
              </a:lnSpc>
            </a:pPr>
            <a:r>
              <a:rPr lang="en-US" sz="3333">
                <a:solidFill>
                  <a:srgbClr val="000000"/>
                </a:solidFill>
                <a:latin typeface="Tahoma"/>
                <a:ea typeface="Tahoma"/>
                <a:cs typeface="Tahoma"/>
                <a:sym typeface="Tahoma"/>
              </a:rPr>
              <a:t>Cannabis Exposures in Childhood</a:t>
            </a:r>
          </a:p>
        </p:txBody>
      </p:sp>
      <p:sp>
        <p:nvSpPr>
          <p:cNvPr id="21" name="Freeform 21"/>
          <p:cNvSpPr/>
          <p:nvPr/>
        </p:nvSpPr>
        <p:spPr>
          <a:xfrm>
            <a:off x="1934581" y="2552484"/>
            <a:ext cx="3730076" cy="2480501"/>
          </a:xfrm>
          <a:custGeom>
            <a:avLst/>
            <a:gdLst/>
            <a:ahLst/>
            <a:cxnLst/>
            <a:rect l="l" t="t" r="r" b="b"/>
            <a:pathLst>
              <a:path w="5595114" h="3720751">
                <a:moveTo>
                  <a:pt x="0" y="0"/>
                </a:moveTo>
                <a:lnTo>
                  <a:pt x="5595114" y="0"/>
                </a:lnTo>
                <a:lnTo>
                  <a:pt x="5595114" y="3720751"/>
                </a:lnTo>
                <a:lnTo>
                  <a:pt x="0" y="3720751"/>
                </a:lnTo>
                <a:lnTo>
                  <a:pt x="0" y="0"/>
                </a:lnTo>
                <a:close/>
              </a:path>
            </a:pathLst>
          </a:custGeom>
          <a:blipFill>
            <a:blip r:embed="rId5"/>
            <a:stretch>
              <a:fillRect/>
            </a:stretch>
          </a:blipFill>
          <a:ln w="38100" cap="sq">
            <a:solidFill>
              <a:srgbClr val="000000"/>
            </a:solidFill>
            <a:prstDash val="solid"/>
            <a:miter/>
          </a:ln>
        </p:spPr>
        <p:txBody>
          <a:bodyPr/>
          <a:lstStyle/>
          <a:p>
            <a:endParaRPr lang="en-US"/>
          </a:p>
        </p:txBody>
      </p:sp>
      <p:sp>
        <p:nvSpPr>
          <p:cNvPr id="22" name="Freeform 22"/>
          <p:cNvSpPr/>
          <p:nvPr/>
        </p:nvSpPr>
        <p:spPr>
          <a:xfrm>
            <a:off x="6549992" y="1844200"/>
            <a:ext cx="2470232" cy="3897067"/>
          </a:xfrm>
          <a:custGeom>
            <a:avLst/>
            <a:gdLst/>
            <a:ahLst/>
            <a:cxnLst/>
            <a:rect l="l" t="t" r="r" b="b"/>
            <a:pathLst>
              <a:path w="3705348" h="5845600">
                <a:moveTo>
                  <a:pt x="0" y="0"/>
                </a:moveTo>
                <a:lnTo>
                  <a:pt x="3705348" y="0"/>
                </a:lnTo>
                <a:lnTo>
                  <a:pt x="3705348" y="5845600"/>
                </a:lnTo>
                <a:lnTo>
                  <a:pt x="0" y="5845600"/>
                </a:lnTo>
                <a:lnTo>
                  <a:pt x="0" y="0"/>
                </a:lnTo>
                <a:close/>
              </a:path>
            </a:pathLst>
          </a:custGeom>
          <a:blipFill>
            <a:blip r:embed="rId6"/>
            <a:stretch>
              <a:fillRect l="-16537" r="-18601" b="-28571"/>
            </a:stretch>
          </a:blipFill>
          <a:ln w="38100" cap="sq">
            <a:solidFill>
              <a:srgbClr val="000000"/>
            </a:solidFill>
            <a:prstDash val="solid"/>
            <a:miter/>
          </a:ln>
        </p:spPr>
        <p:txBody>
          <a:bodyPr/>
          <a:lstStyle/>
          <a:p>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3" name="Group 3"/>
          <p:cNvGrpSpPr/>
          <p:nvPr/>
        </p:nvGrpSpPr>
        <p:grpSpPr>
          <a:xfrm>
            <a:off x="10898730" y="-8466"/>
            <a:ext cx="1290094" cy="6866467"/>
            <a:chOff x="0" y="0"/>
            <a:chExt cx="2580188" cy="13732934"/>
          </a:xfrm>
        </p:grpSpPr>
        <p:sp>
          <p:nvSpPr>
            <p:cNvPr id="4" name="Freeform 4"/>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5" name="Group 5"/>
          <p:cNvGrpSpPr/>
          <p:nvPr/>
        </p:nvGrpSpPr>
        <p:grpSpPr>
          <a:xfrm>
            <a:off x="10939000" y="-8466"/>
            <a:ext cx="1249825" cy="6866467"/>
            <a:chOff x="0" y="0"/>
            <a:chExt cx="2499650" cy="13732934"/>
          </a:xfrm>
        </p:grpSpPr>
        <p:sp>
          <p:nvSpPr>
            <p:cNvPr id="6" name="Freeform 6"/>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7" name="Group 7"/>
          <p:cNvGrpSpPr/>
          <p:nvPr/>
        </p:nvGrpSpPr>
        <p:grpSpPr>
          <a:xfrm>
            <a:off x="10371666" y="3589867"/>
            <a:ext cx="1817159" cy="3268133"/>
            <a:chOff x="0" y="0"/>
            <a:chExt cx="3634318" cy="6536266"/>
          </a:xfrm>
        </p:grpSpPr>
        <p:sp>
          <p:nvSpPr>
            <p:cNvPr id="8" name="Freeform 8"/>
            <p:cNvSpPr/>
            <p:nvPr/>
          </p:nvSpPr>
          <p:spPr>
            <a:xfrm>
              <a:off x="0" y="0"/>
              <a:ext cx="3634359" cy="6536309"/>
            </a:xfrm>
            <a:custGeom>
              <a:avLst/>
              <a:gdLst/>
              <a:ahLst/>
              <a:cxnLst/>
              <a:rect l="l" t="t" r="r" b="b"/>
              <a:pathLst>
                <a:path w="3634359" h="6536309">
                  <a:moveTo>
                    <a:pt x="0" y="6536309"/>
                  </a:moveTo>
                  <a:lnTo>
                    <a:pt x="3634359" y="0"/>
                  </a:lnTo>
                  <a:lnTo>
                    <a:pt x="3634359" y="6536309"/>
                  </a:lnTo>
                  <a:close/>
                </a:path>
              </a:pathLst>
            </a:custGeom>
            <a:solidFill>
              <a:srgbClr val="00AEEF">
                <a:alpha val="63922"/>
              </a:srgbClr>
            </a:solidFill>
          </p:spPr>
          <p:txBody>
            <a:bodyPr/>
            <a:lstStyle/>
            <a:p>
              <a:endParaRPr lang="en-US"/>
            </a:p>
          </p:txBody>
        </p:sp>
      </p:grpSp>
      <p:grpSp>
        <p:nvGrpSpPr>
          <p:cNvPr id="9" name="Group 9"/>
          <p:cNvGrpSpPr/>
          <p:nvPr/>
        </p:nvGrpSpPr>
        <p:grpSpPr>
          <a:xfrm>
            <a:off x="0" y="4013200"/>
            <a:ext cx="448733" cy="2844800"/>
            <a:chOff x="0" y="0"/>
            <a:chExt cx="897466" cy="5689600"/>
          </a:xfrm>
        </p:grpSpPr>
        <p:sp>
          <p:nvSpPr>
            <p:cNvPr id="10" name="Freeform 10"/>
            <p:cNvSpPr/>
            <p:nvPr/>
          </p:nvSpPr>
          <p:spPr>
            <a:xfrm>
              <a:off x="0" y="0"/>
              <a:ext cx="897509" cy="5689600"/>
            </a:xfrm>
            <a:custGeom>
              <a:avLst/>
              <a:gdLst/>
              <a:ahLst/>
              <a:cxnLst/>
              <a:rect l="l" t="t" r="r" b="b"/>
              <a:pathLst>
                <a:path w="897509" h="5689600">
                  <a:moveTo>
                    <a:pt x="0" y="5689600"/>
                  </a:moveTo>
                  <a:lnTo>
                    <a:pt x="0" y="0"/>
                  </a:lnTo>
                  <a:lnTo>
                    <a:pt x="897509" y="5689600"/>
                  </a:lnTo>
                  <a:close/>
                </a:path>
              </a:pathLst>
            </a:custGeom>
            <a:solidFill>
              <a:srgbClr val="00AEEF">
                <a:alpha val="72157"/>
              </a:srgbClr>
            </a:solidFill>
          </p:spPr>
          <p:txBody>
            <a:bodyPr/>
            <a:lstStyle/>
            <a:p>
              <a:endParaRPr lang="en-US"/>
            </a:p>
          </p:txBody>
        </p:sp>
      </p:grpSp>
      <p:sp>
        <p:nvSpPr>
          <p:cNvPr id="11" name="AutoShape 11"/>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12" name="Group 12"/>
          <p:cNvGrpSpPr/>
          <p:nvPr/>
        </p:nvGrpSpPr>
        <p:grpSpPr>
          <a:xfrm>
            <a:off x="10898730" y="-8466"/>
            <a:ext cx="1290094" cy="6866467"/>
            <a:chOff x="0" y="0"/>
            <a:chExt cx="2580188" cy="13732934"/>
          </a:xfrm>
        </p:grpSpPr>
        <p:sp>
          <p:nvSpPr>
            <p:cNvPr id="13" name="Freeform 13"/>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14" name="Group 14"/>
          <p:cNvGrpSpPr/>
          <p:nvPr/>
        </p:nvGrpSpPr>
        <p:grpSpPr>
          <a:xfrm>
            <a:off x="10943763" y="-8466"/>
            <a:ext cx="1249825" cy="6866467"/>
            <a:chOff x="0" y="0"/>
            <a:chExt cx="2499650" cy="13732934"/>
          </a:xfrm>
        </p:grpSpPr>
        <p:sp>
          <p:nvSpPr>
            <p:cNvPr id="15" name="Freeform 15"/>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sp>
        <p:nvSpPr>
          <p:cNvPr id="16" name="Freeform 16"/>
          <p:cNvSpPr/>
          <p:nvPr/>
        </p:nvSpPr>
        <p:spPr>
          <a:xfrm>
            <a:off x="836988" y="170642"/>
            <a:ext cx="5058580" cy="544791"/>
          </a:xfrm>
          <a:custGeom>
            <a:avLst/>
            <a:gdLst/>
            <a:ahLst/>
            <a:cxnLst/>
            <a:rect l="l" t="t" r="r" b="b"/>
            <a:pathLst>
              <a:path w="7587870" h="817186">
                <a:moveTo>
                  <a:pt x="0" y="0"/>
                </a:moveTo>
                <a:lnTo>
                  <a:pt x="7587870" y="0"/>
                </a:lnTo>
                <a:lnTo>
                  <a:pt x="7587870" y="817186"/>
                </a:lnTo>
                <a:lnTo>
                  <a:pt x="0" y="817186"/>
                </a:lnTo>
                <a:lnTo>
                  <a:pt x="0" y="0"/>
                </a:lnTo>
                <a:close/>
              </a:path>
            </a:pathLst>
          </a:custGeom>
          <a:blipFill>
            <a:blip r:embed="rId3">
              <a:alphaModFix amt="80000"/>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7" name="Group 17"/>
          <p:cNvGrpSpPr/>
          <p:nvPr/>
        </p:nvGrpSpPr>
        <p:grpSpPr>
          <a:xfrm rot="-10800000">
            <a:off x="0" y="0"/>
            <a:ext cx="842596" cy="5666154"/>
            <a:chOff x="0" y="0"/>
            <a:chExt cx="1685192" cy="11332308"/>
          </a:xfrm>
        </p:grpSpPr>
        <p:sp>
          <p:nvSpPr>
            <p:cNvPr id="18" name="Freeform 18"/>
            <p:cNvSpPr/>
            <p:nvPr/>
          </p:nvSpPr>
          <p:spPr>
            <a:xfrm>
              <a:off x="0" y="0"/>
              <a:ext cx="1685163" cy="11332337"/>
            </a:xfrm>
            <a:custGeom>
              <a:avLst/>
              <a:gdLst/>
              <a:ahLst/>
              <a:cxnLst/>
              <a:rect l="l" t="t" r="r" b="b"/>
              <a:pathLst>
                <a:path w="1685163" h="11332337">
                  <a:moveTo>
                    <a:pt x="0" y="11332337"/>
                  </a:moveTo>
                  <a:lnTo>
                    <a:pt x="1685163" y="0"/>
                  </a:lnTo>
                  <a:lnTo>
                    <a:pt x="1685163" y="11332337"/>
                  </a:lnTo>
                  <a:close/>
                </a:path>
              </a:pathLst>
            </a:custGeom>
            <a:solidFill>
              <a:srgbClr val="00AEEF">
                <a:alpha val="72157"/>
              </a:srgbClr>
            </a:solidFill>
          </p:spPr>
          <p:txBody>
            <a:bodyPr/>
            <a:lstStyle/>
            <a:p>
              <a:endParaRPr lang="en-US"/>
            </a:p>
          </p:txBody>
        </p:sp>
      </p:grpSp>
      <p:sp>
        <p:nvSpPr>
          <p:cNvPr id="19" name="Freeform 19"/>
          <p:cNvSpPr/>
          <p:nvPr/>
        </p:nvSpPr>
        <p:spPr>
          <a:xfrm>
            <a:off x="842596" y="810337"/>
            <a:ext cx="7534173" cy="1328249"/>
          </a:xfrm>
          <a:custGeom>
            <a:avLst/>
            <a:gdLst/>
            <a:ahLst/>
            <a:cxnLst/>
            <a:rect l="l" t="t" r="r" b="b"/>
            <a:pathLst>
              <a:path w="11301259" h="1992374">
                <a:moveTo>
                  <a:pt x="0" y="0"/>
                </a:moveTo>
                <a:lnTo>
                  <a:pt x="11301259" y="0"/>
                </a:lnTo>
                <a:lnTo>
                  <a:pt x="11301259" y="1992375"/>
                </a:lnTo>
                <a:lnTo>
                  <a:pt x="0" y="1992375"/>
                </a:lnTo>
                <a:lnTo>
                  <a:pt x="0" y="0"/>
                </a:lnTo>
                <a:close/>
              </a:path>
            </a:pathLst>
          </a:custGeom>
          <a:blipFill>
            <a:blip r:embed="rId5"/>
            <a:stretch>
              <a:fillRect b="-90020"/>
            </a:stretch>
          </a:blipFill>
        </p:spPr>
        <p:txBody>
          <a:bodyPr/>
          <a:lstStyle/>
          <a:p>
            <a:endParaRPr lang="en-US"/>
          </a:p>
        </p:txBody>
      </p:sp>
      <p:sp>
        <p:nvSpPr>
          <p:cNvPr id="20" name="Freeform 20"/>
          <p:cNvSpPr/>
          <p:nvPr/>
        </p:nvSpPr>
        <p:spPr>
          <a:xfrm>
            <a:off x="8994366" y="170642"/>
            <a:ext cx="1821721" cy="2570610"/>
          </a:xfrm>
          <a:custGeom>
            <a:avLst/>
            <a:gdLst/>
            <a:ahLst/>
            <a:cxnLst/>
            <a:rect l="l" t="t" r="r" b="b"/>
            <a:pathLst>
              <a:path w="2732581" h="3855915">
                <a:moveTo>
                  <a:pt x="0" y="0"/>
                </a:moveTo>
                <a:lnTo>
                  <a:pt x="2732581" y="0"/>
                </a:lnTo>
                <a:lnTo>
                  <a:pt x="2732581" y="3855915"/>
                </a:lnTo>
                <a:lnTo>
                  <a:pt x="0" y="3855915"/>
                </a:lnTo>
                <a:lnTo>
                  <a:pt x="0" y="0"/>
                </a:lnTo>
                <a:close/>
              </a:path>
            </a:pathLst>
          </a:custGeom>
          <a:blipFill>
            <a:blip r:embed="rId6"/>
            <a:stretch>
              <a:fillRect t="-19588" r="-12429"/>
            </a:stretch>
          </a:blipFill>
        </p:spPr>
        <p:txBody>
          <a:bodyPr/>
          <a:lstStyle/>
          <a:p>
            <a:endParaRPr lang="en-US"/>
          </a:p>
        </p:txBody>
      </p:sp>
      <p:sp>
        <p:nvSpPr>
          <p:cNvPr id="21" name="Freeform 21"/>
          <p:cNvSpPr/>
          <p:nvPr/>
        </p:nvSpPr>
        <p:spPr>
          <a:xfrm>
            <a:off x="842596" y="2115292"/>
            <a:ext cx="6876794" cy="4590530"/>
          </a:xfrm>
          <a:custGeom>
            <a:avLst/>
            <a:gdLst/>
            <a:ahLst/>
            <a:cxnLst/>
            <a:rect l="l" t="t" r="r" b="b"/>
            <a:pathLst>
              <a:path w="10315191" h="6885795">
                <a:moveTo>
                  <a:pt x="0" y="0"/>
                </a:moveTo>
                <a:lnTo>
                  <a:pt x="10315191" y="0"/>
                </a:lnTo>
                <a:lnTo>
                  <a:pt x="10315191" y="6885794"/>
                </a:lnTo>
                <a:lnTo>
                  <a:pt x="0" y="6885794"/>
                </a:lnTo>
                <a:lnTo>
                  <a:pt x="0" y="0"/>
                </a:lnTo>
                <a:close/>
              </a:path>
            </a:pathLst>
          </a:custGeom>
          <a:blipFill>
            <a:blip r:embed="rId7"/>
            <a:stretch>
              <a:fillRect/>
            </a:stretch>
          </a:blipFill>
        </p:spPr>
        <p:txBody>
          <a:bodyPr/>
          <a:lstStyle/>
          <a:p>
            <a:endParaRPr lang="en-US"/>
          </a:p>
        </p:txBody>
      </p:sp>
      <p:sp>
        <p:nvSpPr>
          <p:cNvPr id="22" name="Freeform 22"/>
          <p:cNvSpPr/>
          <p:nvPr/>
        </p:nvSpPr>
        <p:spPr>
          <a:xfrm rot="4750805">
            <a:off x="2607823" y="4655355"/>
            <a:ext cx="534731" cy="264692"/>
          </a:xfrm>
          <a:custGeom>
            <a:avLst/>
            <a:gdLst/>
            <a:ahLst/>
            <a:cxnLst/>
            <a:rect l="l" t="t" r="r" b="b"/>
            <a:pathLst>
              <a:path w="802097" h="397038">
                <a:moveTo>
                  <a:pt x="0" y="0"/>
                </a:moveTo>
                <a:lnTo>
                  <a:pt x="802097" y="0"/>
                </a:lnTo>
                <a:lnTo>
                  <a:pt x="802097" y="397038"/>
                </a:lnTo>
                <a:lnTo>
                  <a:pt x="0" y="3970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3" name="Freeform 23"/>
          <p:cNvSpPr/>
          <p:nvPr/>
        </p:nvSpPr>
        <p:spPr>
          <a:xfrm rot="4750805">
            <a:off x="4425937" y="4509996"/>
            <a:ext cx="534731" cy="264692"/>
          </a:xfrm>
          <a:custGeom>
            <a:avLst/>
            <a:gdLst/>
            <a:ahLst/>
            <a:cxnLst/>
            <a:rect l="l" t="t" r="r" b="b"/>
            <a:pathLst>
              <a:path w="802097" h="397038">
                <a:moveTo>
                  <a:pt x="0" y="0"/>
                </a:moveTo>
                <a:lnTo>
                  <a:pt x="802098" y="0"/>
                </a:lnTo>
                <a:lnTo>
                  <a:pt x="802098" y="397038"/>
                </a:lnTo>
                <a:lnTo>
                  <a:pt x="0" y="3970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4" name="Freeform 24"/>
          <p:cNvSpPr/>
          <p:nvPr/>
        </p:nvSpPr>
        <p:spPr>
          <a:xfrm>
            <a:off x="10092358" y="3018344"/>
            <a:ext cx="1187889" cy="1989713"/>
          </a:xfrm>
          <a:custGeom>
            <a:avLst/>
            <a:gdLst/>
            <a:ahLst/>
            <a:cxnLst/>
            <a:rect l="l" t="t" r="r" b="b"/>
            <a:pathLst>
              <a:path w="1781833" h="2984570">
                <a:moveTo>
                  <a:pt x="0" y="0"/>
                </a:moveTo>
                <a:lnTo>
                  <a:pt x="1781832" y="0"/>
                </a:lnTo>
                <a:lnTo>
                  <a:pt x="1781832" y="2984570"/>
                </a:lnTo>
                <a:lnTo>
                  <a:pt x="0" y="2984570"/>
                </a:lnTo>
                <a:lnTo>
                  <a:pt x="0" y="0"/>
                </a:lnTo>
                <a:close/>
              </a:path>
            </a:pathLst>
          </a:custGeom>
          <a:blipFill>
            <a:blip r:embed="rId10"/>
            <a:stretch>
              <a:fillRect/>
            </a:stretch>
          </a:blipFill>
        </p:spPr>
        <p:txBody>
          <a:bodyPr/>
          <a:lstStyle/>
          <a:p>
            <a:endParaRPr lang="en-US"/>
          </a:p>
        </p:txBody>
      </p:sp>
      <p:sp>
        <p:nvSpPr>
          <p:cNvPr id="25" name="Freeform 25"/>
          <p:cNvSpPr/>
          <p:nvPr/>
        </p:nvSpPr>
        <p:spPr>
          <a:xfrm>
            <a:off x="8354390" y="3417420"/>
            <a:ext cx="1500590" cy="2077740"/>
          </a:xfrm>
          <a:custGeom>
            <a:avLst/>
            <a:gdLst/>
            <a:ahLst/>
            <a:cxnLst/>
            <a:rect l="l" t="t" r="r" b="b"/>
            <a:pathLst>
              <a:path w="2250885" h="3116610">
                <a:moveTo>
                  <a:pt x="0" y="0"/>
                </a:moveTo>
                <a:lnTo>
                  <a:pt x="2250885" y="0"/>
                </a:lnTo>
                <a:lnTo>
                  <a:pt x="2250885" y="3116610"/>
                </a:lnTo>
                <a:lnTo>
                  <a:pt x="0" y="3116610"/>
                </a:lnTo>
                <a:lnTo>
                  <a:pt x="0" y="0"/>
                </a:lnTo>
                <a:close/>
              </a:path>
            </a:pathLst>
          </a:custGeom>
          <a:blipFill>
            <a:blip r:embed="rId11"/>
            <a:stretch>
              <a:fillRect/>
            </a:stretch>
          </a:blipFill>
        </p:spPr>
        <p:txBody>
          <a:bodyPr/>
          <a:lstStyle/>
          <a:p>
            <a:endParaRPr lang="en-US"/>
          </a:p>
        </p:txBody>
      </p:sp>
      <p:sp>
        <p:nvSpPr>
          <p:cNvPr id="26" name="Freeform 26"/>
          <p:cNvSpPr/>
          <p:nvPr/>
        </p:nvSpPr>
        <p:spPr>
          <a:xfrm>
            <a:off x="10092358" y="5223934"/>
            <a:ext cx="1765171" cy="1273110"/>
          </a:xfrm>
          <a:custGeom>
            <a:avLst/>
            <a:gdLst/>
            <a:ahLst/>
            <a:cxnLst/>
            <a:rect l="l" t="t" r="r" b="b"/>
            <a:pathLst>
              <a:path w="2647757" h="1909665">
                <a:moveTo>
                  <a:pt x="0" y="0"/>
                </a:moveTo>
                <a:lnTo>
                  <a:pt x="2647756" y="0"/>
                </a:lnTo>
                <a:lnTo>
                  <a:pt x="2647756" y="1909665"/>
                </a:lnTo>
                <a:lnTo>
                  <a:pt x="0" y="1909665"/>
                </a:lnTo>
                <a:lnTo>
                  <a:pt x="0" y="0"/>
                </a:lnTo>
                <a:close/>
              </a:path>
            </a:pathLst>
          </a:custGeom>
          <a:blipFill>
            <a:blip r:embed="rId12"/>
            <a:stretch>
              <a:fillRect/>
            </a:stretch>
          </a:blipFill>
        </p:spPr>
        <p:txBody>
          <a:bodyPr/>
          <a:lstStyle/>
          <a:p>
            <a:endParaRPr lang="en-US"/>
          </a:p>
        </p:txBody>
      </p:sp>
      <p:sp>
        <p:nvSpPr>
          <p:cNvPr id="27" name="TextBox 27"/>
          <p:cNvSpPr txBox="1"/>
          <p:nvPr/>
        </p:nvSpPr>
        <p:spPr>
          <a:xfrm>
            <a:off x="1182580" y="152400"/>
            <a:ext cx="4186476" cy="539828"/>
          </a:xfrm>
          <a:prstGeom prst="rect">
            <a:avLst/>
          </a:prstGeom>
        </p:spPr>
        <p:txBody>
          <a:bodyPr lIns="0" tIns="0" rIns="0" bIns="0" rtlCol="0" anchor="t">
            <a:spAutoFit/>
          </a:bodyPr>
          <a:lstStyle/>
          <a:p>
            <a:pPr>
              <a:lnSpc>
                <a:spcPts val="4666"/>
              </a:lnSpc>
            </a:pPr>
            <a:r>
              <a:rPr lang="en-US" sz="3333">
                <a:solidFill>
                  <a:srgbClr val="000000"/>
                </a:solidFill>
                <a:latin typeface="Tahoma"/>
                <a:ea typeface="Tahoma"/>
                <a:cs typeface="Tahoma"/>
                <a:sym typeface="Tahoma"/>
              </a:rPr>
              <a:t>Toddlers in the Weeds</a:t>
            </a:r>
          </a:p>
        </p:txBody>
      </p:sp>
      <p:sp>
        <p:nvSpPr>
          <p:cNvPr id="28" name="TextBox 28"/>
          <p:cNvSpPr txBox="1"/>
          <p:nvPr/>
        </p:nvSpPr>
        <p:spPr>
          <a:xfrm>
            <a:off x="2282695" y="3896149"/>
            <a:ext cx="1184987" cy="509948"/>
          </a:xfrm>
          <a:prstGeom prst="rect">
            <a:avLst/>
          </a:prstGeom>
        </p:spPr>
        <p:txBody>
          <a:bodyPr lIns="0" tIns="0" rIns="0" bIns="0" rtlCol="0" anchor="t">
            <a:spAutoFit/>
          </a:bodyPr>
          <a:lstStyle/>
          <a:p>
            <a:pPr>
              <a:lnSpc>
                <a:spcPts val="2053"/>
              </a:lnSpc>
            </a:pPr>
            <a:r>
              <a:rPr lang="en-US" sz="1467">
                <a:solidFill>
                  <a:srgbClr val="FD7717"/>
                </a:solidFill>
                <a:latin typeface="Tahoma"/>
                <a:ea typeface="Tahoma"/>
                <a:cs typeface="Tahoma"/>
                <a:sym typeface="Tahoma"/>
              </a:rPr>
              <a:t>Medical legalization</a:t>
            </a:r>
          </a:p>
        </p:txBody>
      </p:sp>
      <p:sp>
        <p:nvSpPr>
          <p:cNvPr id="29" name="TextBox 29"/>
          <p:cNvSpPr txBox="1"/>
          <p:nvPr/>
        </p:nvSpPr>
        <p:spPr>
          <a:xfrm>
            <a:off x="3688500" y="3750789"/>
            <a:ext cx="1184987" cy="509948"/>
          </a:xfrm>
          <a:prstGeom prst="rect">
            <a:avLst/>
          </a:prstGeom>
        </p:spPr>
        <p:txBody>
          <a:bodyPr lIns="0" tIns="0" rIns="0" bIns="0" rtlCol="0" anchor="t">
            <a:spAutoFit/>
          </a:bodyPr>
          <a:lstStyle/>
          <a:p>
            <a:pPr>
              <a:lnSpc>
                <a:spcPts val="2053"/>
              </a:lnSpc>
            </a:pPr>
            <a:r>
              <a:rPr lang="en-US" sz="1467">
                <a:solidFill>
                  <a:srgbClr val="FD7717"/>
                </a:solidFill>
                <a:latin typeface="Tahoma"/>
                <a:ea typeface="Tahoma"/>
                <a:cs typeface="Tahoma"/>
                <a:sym typeface="Tahoma"/>
              </a:rPr>
              <a:t>Recreational legalization</a:t>
            </a:r>
          </a:p>
        </p:txBody>
      </p:sp>
      <p:sp>
        <p:nvSpPr>
          <p:cNvPr id="30" name="TextBox 30"/>
          <p:cNvSpPr txBox="1"/>
          <p:nvPr/>
        </p:nvSpPr>
        <p:spPr>
          <a:xfrm>
            <a:off x="10686302" y="6535430"/>
            <a:ext cx="915194" cy="471539"/>
          </a:xfrm>
          <a:prstGeom prst="rect">
            <a:avLst/>
          </a:prstGeom>
        </p:spPr>
        <p:txBody>
          <a:bodyPr lIns="0" tIns="0" rIns="0" bIns="0" rtlCol="0" anchor="t">
            <a:spAutoFit/>
          </a:bodyPr>
          <a:lstStyle/>
          <a:p>
            <a:pPr algn="ctr">
              <a:lnSpc>
                <a:spcPts val="1867"/>
              </a:lnSpc>
            </a:pPr>
            <a:r>
              <a:rPr lang="en-US" sz="1333">
                <a:solidFill>
                  <a:srgbClr val="000000"/>
                </a:solidFill>
                <a:latin typeface="Amiri"/>
                <a:ea typeface="Amiri"/>
                <a:cs typeface="Amiri"/>
                <a:sym typeface="Amiri"/>
              </a:rPr>
              <a:t>thcphotos.org</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791364">
            <a:off x="6492322" y="3429000"/>
            <a:ext cx="6976580" cy="0"/>
          </a:xfrm>
          <a:prstGeom prst="line">
            <a:avLst/>
          </a:prstGeom>
          <a:ln w="9525" cap="rnd">
            <a:solidFill>
              <a:srgbClr val="FFFFFF"/>
            </a:solidFill>
            <a:prstDash val="solid"/>
            <a:headEnd type="none" w="sm" len="sm"/>
            <a:tailEnd type="none" w="sm" len="sm"/>
          </a:ln>
        </p:spPr>
        <p:txBody>
          <a:bodyPr/>
          <a:lstStyle/>
          <a:p>
            <a:endParaRPr lang="en-US"/>
          </a:p>
        </p:txBody>
      </p:sp>
      <p:sp>
        <p:nvSpPr>
          <p:cNvPr id="3" name="AutoShape 3"/>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4" name="Group 4"/>
          <p:cNvGrpSpPr/>
          <p:nvPr/>
        </p:nvGrpSpPr>
        <p:grpSpPr>
          <a:xfrm>
            <a:off x="10898730" y="-8466"/>
            <a:ext cx="1290094" cy="6866467"/>
            <a:chOff x="0" y="0"/>
            <a:chExt cx="2580188" cy="13732934"/>
          </a:xfrm>
        </p:grpSpPr>
        <p:sp>
          <p:nvSpPr>
            <p:cNvPr id="5" name="Freeform 5"/>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6" name="Group 6"/>
          <p:cNvGrpSpPr/>
          <p:nvPr/>
        </p:nvGrpSpPr>
        <p:grpSpPr>
          <a:xfrm>
            <a:off x="10939000" y="-8466"/>
            <a:ext cx="1249825" cy="6866467"/>
            <a:chOff x="0" y="0"/>
            <a:chExt cx="2499650" cy="13732934"/>
          </a:xfrm>
        </p:grpSpPr>
        <p:sp>
          <p:nvSpPr>
            <p:cNvPr id="7" name="Freeform 7"/>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8" name="Group 8"/>
          <p:cNvGrpSpPr/>
          <p:nvPr/>
        </p:nvGrpSpPr>
        <p:grpSpPr>
          <a:xfrm>
            <a:off x="10371666" y="3589867"/>
            <a:ext cx="1817159" cy="3268133"/>
            <a:chOff x="0" y="0"/>
            <a:chExt cx="3634318" cy="6536266"/>
          </a:xfrm>
        </p:grpSpPr>
        <p:sp>
          <p:nvSpPr>
            <p:cNvPr id="9" name="Freeform 9"/>
            <p:cNvSpPr/>
            <p:nvPr/>
          </p:nvSpPr>
          <p:spPr>
            <a:xfrm>
              <a:off x="0" y="0"/>
              <a:ext cx="3634359" cy="6536309"/>
            </a:xfrm>
            <a:custGeom>
              <a:avLst/>
              <a:gdLst/>
              <a:ahLst/>
              <a:cxnLst/>
              <a:rect l="l" t="t" r="r" b="b"/>
              <a:pathLst>
                <a:path w="3634359" h="6536309">
                  <a:moveTo>
                    <a:pt x="0" y="6536309"/>
                  </a:moveTo>
                  <a:lnTo>
                    <a:pt x="3634359" y="0"/>
                  </a:lnTo>
                  <a:lnTo>
                    <a:pt x="3634359" y="6536309"/>
                  </a:lnTo>
                  <a:close/>
                </a:path>
              </a:pathLst>
            </a:custGeom>
            <a:solidFill>
              <a:srgbClr val="00AEEF">
                <a:alpha val="63922"/>
              </a:srgbClr>
            </a:solidFill>
          </p:spPr>
          <p:txBody>
            <a:bodyPr/>
            <a:lstStyle/>
            <a:p>
              <a:endParaRPr lang="en-US"/>
            </a:p>
          </p:txBody>
        </p:sp>
      </p:grpSp>
      <p:grpSp>
        <p:nvGrpSpPr>
          <p:cNvPr id="10" name="Group 10"/>
          <p:cNvGrpSpPr/>
          <p:nvPr/>
        </p:nvGrpSpPr>
        <p:grpSpPr>
          <a:xfrm>
            <a:off x="0" y="4013200"/>
            <a:ext cx="448733" cy="2844800"/>
            <a:chOff x="0" y="0"/>
            <a:chExt cx="897466" cy="5689600"/>
          </a:xfrm>
        </p:grpSpPr>
        <p:sp>
          <p:nvSpPr>
            <p:cNvPr id="11" name="Freeform 11"/>
            <p:cNvSpPr/>
            <p:nvPr/>
          </p:nvSpPr>
          <p:spPr>
            <a:xfrm>
              <a:off x="0" y="0"/>
              <a:ext cx="897509" cy="5689600"/>
            </a:xfrm>
            <a:custGeom>
              <a:avLst/>
              <a:gdLst/>
              <a:ahLst/>
              <a:cxnLst/>
              <a:rect l="l" t="t" r="r" b="b"/>
              <a:pathLst>
                <a:path w="897509" h="5689600">
                  <a:moveTo>
                    <a:pt x="0" y="5689600"/>
                  </a:moveTo>
                  <a:lnTo>
                    <a:pt x="0" y="0"/>
                  </a:lnTo>
                  <a:lnTo>
                    <a:pt x="897509" y="5689600"/>
                  </a:lnTo>
                  <a:close/>
                </a:path>
              </a:pathLst>
            </a:custGeom>
            <a:solidFill>
              <a:srgbClr val="00AEEF">
                <a:alpha val="72157"/>
              </a:srgbClr>
            </a:solidFill>
          </p:spPr>
          <p:txBody>
            <a:bodyPr/>
            <a:lstStyle/>
            <a:p>
              <a:endParaRPr lang="en-US"/>
            </a:p>
          </p:txBody>
        </p:sp>
      </p:grpSp>
      <p:sp>
        <p:nvSpPr>
          <p:cNvPr id="12" name="AutoShape 12"/>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13" name="Group 13"/>
          <p:cNvGrpSpPr/>
          <p:nvPr/>
        </p:nvGrpSpPr>
        <p:grpSpPr>
          <a:xfrm>
            <a:off x="10898730" y="-8466"/>
            <a:ext cx="1290094" cy="6866467"/>
            <a:chOff x="0" y="0"/>
            <a:chExt cx="2580188" cy="13732934"/>
          </a:xfrm>
        </p:grpSpPr>
        <p:sp>
          <p:nvSpPr>
            <p:cNvPr id="14" name="Freeform 14"/>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15" name="Group 15"/>
          <p:cNvGrpSpPr/>
          <p:nvPr/>
        </p:nvGrpSpPr>
        <p:grpSpPr>
          <a:xfrm>
            <a:off x="10943763" y="-8466"/>
            <a:ext cx="1249825" cy="6866467"/>
            <a:chOff x="0" y="0"/>
            <a:chExt cx="2499650" cy="13732934"/>
          </a:xfrm>
        </p:grpSpPr>
        <p:sp>
          <p:nvSpPr>
            <p:cNvPr id="16" name="Freeform 16"/>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17" name="Group 17"/>
          <p:cNvGrpSpPr/>
          <p:nvPr/>
        </p:nvGrpSpPr>
        <p:grpSpPr>
          <a:xfrm rot="-10800000">
            <a:off x="0" y="0"/>
            <a:ext cx="842596" cy="5666154"/>
            <a:chOff x="0" y="0"/>
            <a:chExt cx="1685192" cy="11332308"/>
          </a:xfrm>
        </p:grpSpPr>
        <p:sp>
          <p:nvSpPr>
            <p:cNvPr id="18" name="Freeform 18"/>
            <p:cNvSpPr/>
            <p:nvPr/>
          </p:nvSpPr>
          <p:spPr>
            <a:xfrm>
              <a:off x="0" y="0"/>
              <a:ext cx="1685163" cy="11332337"/>
            </a:xfrm>
            <a:custGeom>
              <a:avLst/>
              <a:gdLst/>
              <a:ahLst/>
              <a:cxnLst/>
              <a:rect l="l" t="t" r="r" b="b"/>
              <a:pathLst>
                <a:path w="1685163" h="11332337">
                  <a:moveTo>
                    <a:pt x="0" y="11332337"/>
                  </a:moveTo>
                  <a:lnTo>
                    <a:pt x="1685163" y="0"/>
                  </a:lnTo>
                  <a:lnTo>
                    <a:pt x="1685163" y="11332337"/>
                  </a:lnTo>
                  <a:close/>
                </a:path>
              </a:pathLst>
            </a:custGeom>
            <a:solidFill>
              <a:srgbClr val="00AEEF">
                <a:alpha val="72157"/>
              </a:srgbClr>
            </a:solidFill>
          </p:spPr>
          <p:txBody>
            <a:bodyPr/>
            <a:lstStyle/>
            <a:p>
              <a:endParaRPr lang="en-US"/>
            </a:p>
          </p:txBody>
        </p:sp>
      </p:grpSp>
      <p:sp>
        <p:nvSpPr>
          <p:cNvPr id="19" name="Freeform 19"/>
          <p:cNvSpPr/>
          <p:nvPr/>
        </p:nvSpPr>
        <p:spPr>
          <a:xfrm>
            <a:off x="931121" y="2107337"/>
            <a:ext cx="5500768" cy="4750663"/>
          </a:xfrm>
          <a:custGeom>
            <a:avLst/>
            <a:gdLst/>
            <a:ahLst/>
            <a:cxnLst/>
            <a:rect l="l" t="t" r="r" b="b"/>
            <a:pathLst>
              <a:path w="8251152" h="7125995">
                <a:moveTo>
                  <a:pt x="0" y="0"/>
                </a:moveTo>
                <a:lnTo>
                  <a:pt x="8251152" y="0"/>
                </a:lnTo>
                <a:lnTo>
                  <a:pt x="8251152" y="7125995"/>
                </a:lnTo>
                <a:lnTo>
                  <a:pt x="0" y="7125995"/>
                </a:lnTo>
                <a:lnTo>
                  <a:pt x="0" y="0"/>
                </a:lnTo>
                <a:close/>
              </a:path>
            </a:pathLst>
          </a:custGeom>
          <a:blipFill>
            <a:blip r:embed="rId3"/>
            <a:stretch>
              <a:fillRect/>
            </a:stretch>
          </a:blipFill>
        </p:spPr>
        <p:txBody>
          <a:bodyPr/>
          <a:lstStyle/>
          <a:p>
            <a:endParaRPr lang="en-US"/>
          </a:p>
        </p:txBody>
      </p:sp>
      <p:sp>
        <p:nvSpPr>
          <p:cNvPr id="20" name="Freeform 20"/>
          <p:cNvSpPr/>
          <p:nvPr/>
        </p:nvSpPr>
        <p:spPr>
          <a:xfrm>
            <a:off x="9970362" y="180433"/>
            <a:ext cx="1946801" cy="1783756"/>
          </a:xfrm>
          <a:custGeom>
            <a:avLst/>
            <a:gdLst/>
            <a:ahLst/>
            <a:cxnLst/>
            <a:rect l="l" t="t" r="r" b="b"/>
            <a:pathLst>
              <a:path w="2920201" h="2675634">
                <a:moveTo>
                  <a:pt x="0" y="0"/>
                </a:moveTo>
                <a:lnTo>
                  <a:pt x="2920201" y="0"/>
                </a:lnTo>
                <a:lnTo>
                  <a:pt x="2920201" y="2675634"/>
                </a:lnTo>
                <a:lnTo>
                  <a:pt x="0" y="2675634"/>
                </a:lnTo>
                <a:lnTo>
                  <a:pt x="0" y="0"/>
                </a:lnTo>
                <a:close/>
              </a:path>
            </a:pathLst>
          </a:custGeom>
          <a:blipFill>
            <a:blip r:embed="rId4"/>
            <a:stretch>
              <a:fillRect/>
            </a:stretch>
          </a:blipFill>
        </p:spPr>
        <p:txBody>
          <a:bodyPr/>
          <a:lstStyle/>
          <a:p>
            <a:endParaRPr lang="en-US"/>
          </a:p>
        </p:txBody>
      </p:sp>
      <p:sp>
        <p:nvSpPr>
          <p:cNvPr id="21" name="Freeform 21"/>
          <p:cNvSpPr/>
          <p:nvPr/>
        </p:nvSpPr>
        <p:spPr>
          <a:xfrm>
            <a:off x="857973" y="180433"/>
            <a:ext cx="5238027" cy="564117"/>
          </a:xfrm>
          <a:custGeom>
            <a:avLst/>
            <a:gdLst/>
            <a:ahLst/>
            <a:cxnLst/>
            <a:rect l="l" t="t" r="r" b="b"/>
            <a:pathLst>
              <a:path w="7857041" h="846175">
                <a:moveTo>
                  <a:pt x="0" y="0"/>
                </a:moveTo>
                <a:lnTo>
                  <a:pt x="7857041" y="0"/>
                </a:lnTo>
                <a:lnTo>
                  <a:pt x="7857041" y="846175"/>
                </a:lnTo>
                <a:lnTo>
                  <a:pt x="0" y="846175"/>
                </a:lnTo>
                <a:lnTo>
                  <a:pt x="0" y="0"/>
                </a:lnTo>
                <a:close/>
              </a:path>
            </a:pathLst>
          </a:custGeom>
          <a:blipFill>
            <a:blip r:embed="rId5">
              <a:alphaModFix amt="80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2" name="Freeform 22"/>
          <p:cNvSpPr/>
          <p:nvPr/>
        </p:nvSpPr>
        <p:spPr>
          <a:xfrm>
            <a:off x="931122" y="715433"/>
            <a:ext cx="7534173" cy="1077718"/>
          </a:xfrm>
          <a:custGeom>
            <a:avLst/>
            <a:gdLst/>
            <a:ahLst/>
            <a:cxnLst/>
            <a:rect l="l" t="t" r="r" b="b"/>
            <a:pathLst>
              <a:path w="11301259" h="1616577">
                <a:moveTo>
                  <a:pt x="0" y="0"/>
                </a:moveTo>
                <a:lnTo>
                  <a:pt x="11301259" y="0"/>
                </a:lnTo>
                <a:lnTo>
                  <a:pt x="11301259" y="1616577"/>
                </a:lnTo>
                <a:lnTo>
                  <a:pt x="0" y="1616577"/>
                </a:lnTo>
                <a:lnTo>
                  <a:pt x="0" y="0"/>
                </a:lnTo>
                <a:close/>
              </a:path>
            </a:pathLst>
          </a:custGeom>
          <a:blipFill>
            <a:blip r:embed="rId7"/>
            <a:stretch>
              <a:fillRect b="-29330"/>
            </a:stretch>
          </a:blipFill>
        </p:spPr>
        <p:txBody>
          <a:bodyPr/>
          <a:lstStyle/>
          <a:p>
            <a:endParaRPr lang="en-US"/>
          </a:p>
        </p:txBody>
      </p:sp>
      <p:sp>
        <p:nvSpPr>
          <p:cNvPr id="23" name="TextBox 23"/>
          <p:cNvSpPr txBox="1"/>
          <p:nvPr/>
        </p:nvSpPr>
        <p:spPr>
          <a:xfrm>
            <a:off x="1182580" y="152400"/>
            <a:ext cx="4109561" cy="539828"/>
          </a:xfrm>
          <a:prstGeom prst="rect">
            <a:avLst/>
          </a:prstGeom>
        </p:spPr>
        <p:txBody>
          <a:bodyPr lIns="0" tIns="0" rIns="0" bIns="0" rtlCol="0" anchor="t">
            <a:spAutoFit/>
          </a:bodyPr>
          <a:lstStyle/>
          <a:p>
            <a:pPr>
              <a:lnSpc>
                <a:spcPts val="4666"/>
              </a:lnSpc>
            </a:pPr>
            <a:r>
              <a:rPr lang="en-US" sz="3333">
                <a:solidFill>
                  <a:srgbClr val="000000"/>
                </a:solidFill>
                <a:latin typeface="Tahoma"/>
                <a:ea typeface="Tahoma"/>
                <a:cs typeface="Tahoma"/>
                <a:sym typeface="Tahoma"/>
              </a:rPr>
              <a:t>Children in the Weeds</a:t>
            </a:r>
          </a:p>
        </p:txBody>
      </p:sp>
      <p:sp>
        <p:nvSpPr>
          <p:cNvPr id="24" name="TextBox 24"/>
          <p:cNvSpPr txBox="1"/>
          <p:nvPr/>
        </p:nvSpPr>
        <p:spPr>
          <a:xfrm>
            <a:off x="4698208" y="1412007"/>
            <a:ext cx="3353117" cy="240643"/>
          </a:xfrm>
          <a:prstGeom prst="rect">
            <a:avLst/>
          </a:prstGeom>
        </p:spPr>
        <p:txBody>
          <a:bodyPr lIns="0" tIns="0" rIns="0" bIns="0" rtlCol="0" anchor="t">
            <a:spAutoFit/>
          </a:bodyPr>
          <a:lstStyle/>
          <a:p>
            <a:pPr algn="ctr">
              <a:lnSpc>
                <a:spcPts val="2053"/>
              </a:lnSpc>
              <a:spcBef>
                <a:spcPct val="0"/>
              </a:spcBef>
            </a:pPr>
            <a:r>
              <a:rPr lang="en-US" sz="1467">
                <a:solidFill>
                  <a:srgbClr val="000000"/>
                </a:solidFill>
                <a:latin typeface="Tahoma"/>
                <a:ea typeface="Tahoma"/>
                <a:cs typeface="Tahoma"/>
                <a:sym typeface="Tahoma"/>
              </a:rPr>
              <a:t>Pediatrics (2023) 151 (2): e2022057761.</a:t>
            </a:r>
          </a:p>
        </p:txBody>
      </p:sp>
      <p:sp>
        <p:nvSpPr>
          <p:cNvPr id="25" name="TextBox 25"/>
          <p:cNvSpPr txBox="1"/>
          <p:nvPr/>
        </p:nvSpPr>
        <p:spPr>
          <a:xfrm>
            <a:off x="842596" y="1849254"/>
            <a:ext cx="8787365" cy="195118"/>
          </a:xfrm>
          <a:prstGeom prst="rect">
            <a:avLst/>
          </a:prstGeom>
        </p:spPr>
        <p:txBody>
          <a:bodyPr lIns="0" tIns="0" rIns="0" bIns="0" rtlCol="0" anchor="t">
            <a:spAutoFit/>
          </a:bodyPr>
          <a:lstStyle/>
          <a:p>
            <a:pPr marL="259102" lvl="1" indent="-129550">
              <a:lnSpc>
                <a:spcPts val="1680"/>
              </a:lnSpc>
              <a:buFont typeface="Arial"/>
              <a:buChar char="•"/>
            </a:pPr>
            <a:r>
              <a:rPr lang="en-US" sz="1200">
                <a:solidFill>
                  <a:srgbClr val="000000"/>
                </a:solidFill>
                <a:latin typeface="Tahoma"/>
                <a:ea typeface="Tahoma"/>
                <a:cs typeface="Tahoma"/>
                <a:sym typeface="Tahoma"/>
              </a:rPr>
              <a:t>Study out of Southern Illinois University School of medicine looking at national trends between 2017-2021. </a:t>
            </a:r>
            <a:r>
              <a:rPr lang="en-US" sz="1200">
                <a:solidFill>
                  <a:srgbClr val="FF3131"/>
                </a:solidFill>
                <a:latin typeface="Tahoma"/>
                <a:ea typeface="Tahoma"/>
                <a:cs typeface="Tahoma"/>
                <a:sym typeface="Tahoma"/>
              </a:rPr>
              <a:t>Ages 0-5 yrs</a:t>
            </a:r>
            <a:r>
              <a:rPr lang="en-US" sz="1200">
                <a:solidFill>
                  <a:srgbClr val="000000"/>
                </a:solidFill>
                <a:latin typeface="Tahoma"/>
                <a:ea typeface="Tahoma"/>
                <a:cs typeface="Tahoma"/>
                <a:sym typeface="Tahoma"/>
              </a:rPr>
              <a:t>.</a:t>
            </a:r>
          </a:p>
        </p:txBody>
      </p:sp>
      <p:sp>
        <p:nvSpPr>
          <p:cNvPr id="26" name="TextBox 26"/>
          <p:cNvSpPr txBox="1"/>
          <p:nvPr/>
        </p:nvSpPr>
        <p:spPr>
          <a:xfrm>
            <a:off x="6863589" y="2831099"/>
            <a:ext cx="3508077" cy="390171"/>
          </a:xfrm>
          <a:prstGeom prst="rect">
            <a:avLst/>
          </a:prstGeom>
        </p:spPr>
        <p:txBody>
          <a:bodyPr lIns="0" tIns="0" rIns="0" bIns="0" rtlCol="0" anchor="t">
            <a:spAutoFit/>
          </a:bodyPr>
          <a:lstStyle/>
          <a:p>
            <a:pPr>
              <a:lnSpc>
                <a:spcPts val="3360"/>
              </a:lnSpc>
            </a:pPr>
            <a:r>
              <a:rPr lang="en-US" sz="2400">
                <a:solidFill>
                  <a:srgbClr val="000000"/>
                </a:solidFill>
                <a:latin typeface="Tahoma"/>
                <a:ea typeface="Tahoma"/>
                <a:cs typeface="Tahoma"/>
                <a:sym typeface="Tahoma"/>
              </a:rPr>
              <a:t>Number of Cases per year</a:t>
            </a:r>
          </a:p>
        </p:txBody>
      </p:sp>
      <p:sp>
        <p:nvSpPr>
          <p:cNvPr id="27" name="TextBox 27"/>
          <p:cNvSpPr txBox="1"/>
          <p:nvPr/>
        </p:nvSpPr>
        <p:spPr>
          <a:xfrm>
            <a:off x="6698786" y="3551767"/>
            <a:ext cx="3837682" cy="344710"/>
          </a:xfrm>
          <a:prstGeom prst="rect">
            <a:avLst/>
          </a:prstGeom>
        </p:spPr>
        <p:txBody>
          <a:bodyPr lIns="0" tIns="0" rIns="0" bIns="0" rtlCol="0" anchor="t">
            <a:spAutoFit/>
          </a:bodyPr>
          <a:lstStyle/>
          <a:p>
            <a:pPr>
              <a:lnSpc>
                <a:spcPts val="2987"/>
              </a:lnSpc>
            </a:pPr>
            <a:r>
              <a:rPr lang="en-US" sz="2133" u="sng">
                <a:solidFill>
                  <a:srgbClr val="000000"/>
                </a:solidFill>
                <a:latin typeface="Tahoma"/>
                <a:ea typeface="Tahoma"/>
                <a:cs typeface="Tahoma"/>
                <a:sym typeface="Tahoma"/>
              </a:rPr>
              <a:t>2017</a:t>
            </a:r>
            <a:r>
              <a:rPr lang="en-US" sz="2133">
                <a:solidFill>
                  <a:srgbClr val="000000"/>
                </a:solidFill>
                <a:latin typeface="Tahoma"/>
                <a:ea typeface="Tahoma"/>
                <a:cs typeface="Tahoma"/>
                <a:sym typeface="Tahoma"/>
              </a:rPr>
              <a:t> - 207 (2.9% of ingestions)</a:t>
            </a:r>
          </a:p>
        </p:txBody>
      </p:sp>
      <p:sp>
        <p:nvSpPr>
          <p:cNvPr id="28" name="TextBox 28"/>
          <p:cNvSpPr txBox="1"/>
          <p:nvPr/>
        </p:nvSpPr>
        <p:spPr>
          <a:xfrm>
            <a:off x="6698786" y="4284337"/>
            <a:ext cx="4133453" cy="344710"/>
          </a:xfrm>
          <a:prstGeom prst="rect">
            <a:avLst/>
          </a:prstGeom>
        </p:spPr>
        <p:txBody>
          <a:bodyPr lIns="0" tIns="0" rIns="0" bIns="0" rtlCol="0" anchor="t">
            <a:spAutoFit/>
          </a:bodyPr>
          <a:lstStyle/>
          <a:p>
            <a:pPr>
              <a:lnSpc>
                <a:spcPts val="2987"/>
              </a:lnSpc>
            </a:pPr>
            <a:r>
              <a:rPr lang="en-US" sz="2133" u="sng">
                <a:solidFill>
                  <a:srgbClr val="000000"/>
                </a:solidFill>
                <a:latin typeface="Tahoma"/>
                <a:ea typeface="Tahoma"/>
                <a:cs typeface="Tahoma"/>
                <a:sym typeface="Tahoma"/>
              </a:rPr>
              <a:t>2021</a:t>
            </a:r>
            <a:r>
              <a:rPr lang="en-US" sz="2133">
                <a:solidFill>
                  <a:srgbClr val="000000"/>
                </a:solidFill>
                <a:latin typeface="Tahoma"/>
                <a:ea typeface="Tahoma"/>
                <a:cs typeface="Tahoma"/>
                <a:sym typeface="Tahoma"/>
              </a:rPr>
              <a:t> - 3054 (43.4% of ingestions)</a:t>
            </a:r>
          </a:p>
        </p:txBody>
      </p:sp>
      <p:sp>
        <p:nvSpPr>
          <p:cNvPr id="29" name="TextBox 29"/>
          <p:cNvSpPr txBox="1"/>
          <p:nvPr/>
        </p:nvSpPr>
        <p:spPr>
          <a:xfrm>
            <a:off x="7070618" y="5011200"/>
            <a:ext cx="3301048" cy="426014"/>
          </a:xfrm>
          <a:prstGeom prst="rect">
            <a:avLst/>
          </a:prstGeom>
        </p:spPr>
        <p:txBody>
          <a:bodyPr lIns="0" tIns="0" rIns="0" bIns="0" rtlCol="0" anchor="t">
            <a:spAutoFit/>
          </a:bodyPr>
          <a:lstStyle/>
          <a:p>
            <a:pPr>
              <a:lnSpc>
                <a:spcPts val="3733"/>
              </a:lnSpc>
            </a:pPr>
            <a:r>
              <a:rPr lang="en-US" sz="2666">
                <a:solidFill>
                  <a:srgbClr val="FF3131"/>
                </a:solidFill>
                <a:latin typeface="Tahoma"/>
                <a:ea typeface="Tahoma"/>
                <a:cs typeface="Tahoma"/>
                <a:sym typeface="Tahoma"/>
              </a:rPr>
              <a:t>An increase of 1375%</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791364">
            <a:off x="6492322" y="3429000"/>
            <a:ext cx="6976580" cy="0"/>
          </a:xfrm>
          <a:prstGeom prst="line">
            <a:avLst/>
          </a:prstGeom>
          <a:ln w="9525" cap="rnd">
            <a:solidFill>
              <a:srgbClr val="FFFFFF"/>
            </a:solidFill>
            <a:prstDash val="solid"/>
            <a:headEnd type="none" w="sm" len="sm"/>
            <a:tailEnd type="none" w="sm" len="sm"/>
          </a:ln>
        </p:spPr>
        <p:txBody>
          <a:bodyPr/>
          <a:lstStyle/>
          <a:p>
            <a:endParaRPr lang="en-US"/>
          </a:p>
        </p:txBody>
      </p:sp>
      <p:sp>
        <p:nvSpPr>
          <p:cNvPr id="3" name="AutoShape 3"/>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4" name="Group 4"/>
          <p:cNvGrpSpPr/>
          <p:nvPr/>
        </p:nvGrpSpPr>
        <p:grpSpPr>
          <a:xfrm>
            <a:off x="10898730" y="-8466"/>
            <a:ext cx="1290094" cy="6866467"/>
            <a:chOff x="0" y="0"/>
            <a:chExt cx="2580188" cy="13732934"/>
          </a:xfrm>
        </p:grpSpPr>
        <p:sp>
          <p:nvSpPr>
            <p:cNvPr id="5" name="Freeform 5"/>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6" name="Group 6"/>
          <p:cNvGrpSpPr/>
          <p:nvPr/>
        </p:nvGrpSpPr>
        <p:grpSpPr>
          <a:xfrm>
            <a:off x="10939000" y="-8466"/>
            <a:ext cx="1249825" cy="6866467"/>
            <a:chOff x="0" y="0"/>
            <a:chExt cx="2499650" cy="13732934"/>
          </a:xfrm>
        </p:grpSpPr>
        <p:sp>
          <p:nvSpPr>
            <p:cNvPr id="7" name="Freeform 7"/>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8" name="Group 8"/>
          <p:cNvGrpSpPr/>
          <p:nvPr/>
        </p:nvGrpSpPr>
        <p:grpSpPr>
          <a:xfrm>
            <a:off x="10371666" y="3589867"/>
            <a:ext cx="1817159" cy="3268133"/>
            <a:chOff x="0" y="0"/>
            <a:chExt cx="3634318" cy="6536266"/>
          </a:xfrm>
        </p:grpSpPr>
        <p:sp>
          <p:nvSpPr>
            <p:cNvPr id="9" name="Freeform 9"/>
            <p:cNvSpPr/>
            <p:nvPr/>
          </p:nvSpPr>
          <p:spPr>
            <a:xfrm>
              <a:off x="0" y="0"/>
              <a:ext cx="3634359" cy="6536309"/>
            </a:xfrm>
            <a:custGeom>
              <a:avLst/>
              <a:gdLst/>
              <a:ahLst/>
              <a:cxnLst/>
              <a:rect l="l" t="t" r="r" b="b"/>
              <a:pathLst>
                <a:path w="3634359" h="6536309">
                  <a:moveTo>
                    <a:pt x="0" y="6536309"/>
                  </a:moveTo>
                  <a:lnTo>
                    <a:pt x="3634359" y="0"/>
                  </a:lnTo>
                  <a:lnTo>
                    <a:pt x="3634359" y="6536309"/>
                  </a:lnTo>
                  <a:close/>
                </a:path>
              </a:pathLst>
            </a:custGeom>
            <a:solidFill>
              <a:srgbClr val="00AEEF">
                <a:alpha val="63922"/>
              </a:srgbClr>
            </a:solidFill>
          </p:spPr>
          <p:txBody>
            <a:bodyPr/>
            <a:lstStyle/>
            <a:p>
              <a:endParaRPr lang="en-US"/>
            </a:p>
          </p:txBody>
        </p:sp>
      </p:grpSp>
      <p:grpSp>
        <p:nvGrpSpPr>
          <p:cNvPr id="10" name="Group 10"/>
          <p:cNvGrpSpPr/>
          <p:nvPr/>
        </p:nvGrpSpPr>
        <p:grpSpPr>
          <a:xfrm>
            <a:off x="0" y="4013200"/>
            <a:ext cx="448733" cy="2844800"/>
            <a:chOff x="0" y="0"/>
            <a:chExt cx="897466" cy="5689600"/>
          </a:xfrm>
        </p:grpSpPr>
        <p:sp>
          <p:nvSpPr>
            <p:cNvPr id="11" name="Freeform 11"/>
            <p:cNvSpPr/>
            <p:nvPr/>
          </p:nvSpPr>
          <p:spPr>
            <a:xfrm>
              <a:off x="0" y="0"/>
              <a:ext cx="897509" cy="5689600"/>
            </a:xfrm>
            <a:custGeom>
              <a:avLst/>
              <a:gdLst/>
              <a:ahLst/>
              <a:cxnLst/>
              <a:rect l="l" t="t" r="r" b="b"/>
              <a:pathLst>
                <a:path w="897509" h="5689600">
                  <a:moveTo>
                    <a:pt x="0" y="5689600"/>
                  </a:moveTo>
                  <a:lnTo>
                    <a:pt x="0" y="0"/>
                  </a:lnTo>
                  <a:lnTo>
                    <a:pt x="897509" y="5689600"/>
                  </a:lnTo>
                  <a:close/>
                </a:path>
              </a:pathLst>
            </a:custGeom>
            <a:solidFill>
              <a:srgbClr val="00AEEF">
                <a:alpha val="72157"/>
              </a:srgbClr>
            </a:solidFill>
          </p:spPr>
          <p:txBody>
            <a:bodyPr/>
            <a:lstStyle/>
            <a:p>
              <a:endParaRPr lang="en-US"/>
            </a:p>
          </p:txBody>
        </p:sp>
      </p:grpSp>
      <p:sp>
        <p:nvSpPr>
          <p:cNvPr id="12" name="AutoShape 12"/>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13" name="Group 13"/>
          <p:cNvGrpSpPr/>
          <p:nvPr/>
        </p:nvGrpSpPr>
        <p:grpSpPr>
          <a:xfrm>
            <a:off x="10898730" y="-8466"/>
            <a:ext cx="1290094" cy="6866467"/>
            <a:chOff x="0" y="0"/>
            <a:chExt cx="2580188" cy="13732934"/>
          </a:xfrm>
        </p:grpSpPr>
        <p:sp>
          <p:nvSpPr>
            <p:cNvPr id="14" name="Freeform 14"/>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15" name="Group 15"/>
          <p:cNvGrpSpPr/>
          <p:nvPr/>
        </p:nvGrpSpPr>
        <p:grpSpPr>
          <a:xfrm>
            <a:off x="10943763" y="-8466"/>
            <a:ext cx="1249825" cy="6866467"/>
            <a:chOff x="0" y="0"/>
            <a:chExt cx="2499650" cy="13732934"/>
          </a:xfrm>
        </p:grpSpPr>
        <p:sp>
          <p:nvSpPr>
            <p:cNvPr id="16" name="Freeform 16"/>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17" name="Group 17"/>
          <p:cNvGrpSpPr/>
          <p:nvPr/>
        </p:nvGrpSpPr>
        <p:grpSpPr>
          <a:xfrm rot="-10800000">
            <a:off x="0" y="0"/>
            <a:ext cx="842596" cy="5666154"/>
            <a:chOff x="0" y="0"/>
            <a:chExt cx="1685192" cy="11332308"/>
          </a:xfrm>
        </p:grpSpPr>
        <p:sp>
          <p:nvSpPr>
            <p:cNvPr id="18" name="Freeform 18"/>
            <p:cNvSpPr/>
            <p:nvPr/>
          </p:nvSpPr>
          <p:spPr>
            <a:xfrm>
              <a:off x="0" y="0"/>
              <a:ext cx="1685163" cy="11332337"/>
            </a:xfrm>
            <a:custGeom>
              <a:avLst/>
              <a:gdLst/>
              <a:ahLst/>
              <a:cxnLst/>
              <a:rect l="l" t="t" r="r" b="b"/>
              <a:pathLst>
                <a:path w="1685163" h="11332337">
                  <a:moveTo>
                    <a:pt x="0" y="11332337"/>
                  </a:moveTo>
                  <a:lnTo>
                    <a:pt x="1685163" y="0"/>
                  </a:lnTo>
                  <a:lnTo>
                    <a:pt x="1685163" y="11332337"/>
                  </a:lnTo>
                  <a:close/>
                </a:path>
              </a:pathLst>
            </a:custGeom>
            <a:solidFill>
              <a:srgbClr val="00AEEF">
                <a:alpha val="72157"/>
              </a:srgbClr>
            </a:solidFill>
          </p:spPr>
          <p:txBody>
            <a:bodyPr/>
            <a:lstStyle/>
            <a:p>
              <a:endParaRPr lang="en-US"/>
            </a:p>
          </p:txBody>
        </p:sp>
      </p:grpSp>
      <p:sp>
        <p:nvSpPr>
          <p:cNvPr id="19" name="Freeform 19"/>
          <p:cNvSpPr/>
          <p:nvPr/>
        </p:nvSpPr>
        <p:spPr>
          <a:xfrm>
            <a:off x="967168" y="1113267"/>
            <a:ext cx="8089737" cy="4655812"/>
          </a:xfrm>
          <a:custGeom>
            <a:avLst/>
            <a:gdLst/>
            <a:ahLst/>
            <a:cxnLst/>
            <a:rect l="l" t="t" r="r" b="b"/>
            <a:pathLst>
              <a:path w="12134605" h="6983718">
                <a:moveTo>
                  <a:pt x="0" y="0"/>
                </a:moveTo>
                <a:lnTo>
                  <a:pt x="12134606" y="0"/>
                </a:lnTo>
                <a:lnTo>
                  <a:pt x="12134606" y="6983719"/>
                </a:lnTo>
                <a:lnTo>
                  <a:pt x="0" y="6983719"/>
                </a:lnTo>
                <a:lnTo>
                  <a:pt x="0" y="0"/>
                </a:lnTo>
                <a:close/>
              </a:path>
            </a:pathLst>
          </a:custGeom>
          <a:blipFill>
            <a:blip r:embed="rId3"/>
            <a:stretch>
              <a:fillRect/>
            </a:stretch>
          </a:blipFill>
        </p:spPr>
        <p:txBody>
          <a:bodyPr/>
          <a:lstStyle/>
          <a:p>
            <a:endParaRPr lang="en-US"/>
          </a:p>
        </p:txBody>
      </p:sp>
      <p:sp>
        <p:nvSpPr>
          <p:cNvPr id="20" name="Freeform 20"/>
          <p:cNvSpPr/>
          <p:nvPr/>
        </p:nvSpPr>
        <p:spPr>
          <a:xfrm>
            <a:off x="9577605" y="2309115"/>
            <a:ext cx="2338261" cy="1286044"/>
          </a:xfrm>
          <a:custGeom>
            <a:avLst/>
            <a:gdLst/>
            <a:ahLst/>
            <a:cxnLst/>
            <a:rect l="l" t="t" r="r" b="b"/>
            <a:pathLst>
              <a:path w="3507392" h="1929066">
                <a:moveTo>
                  <a:pt x="0" y="0"/>
                </a:moveTo>
                <a:lnTo>
                  <a:pt x="3507392" y="0"/>
                </a:lnTo>
                <a:lnTo>
                  <a:pt x="3507392" y="1929065"/>
                </a:lnTo>
                <a:lnTo>
                  <a:pt x="0" y="1929065"/>
                </a:lnTo>
                <a:lnTo>
                  <a:pt x="0" y="0"/>
                </a:lnTo>
                <a:close/>
              </a:path>
            </a:pathLst>
          </a:custGeom>
          <a:blipFill>
            <a:blip r:embed="rId4"/>
            <a:stretch>
              <a:fillRect/>
            </a:stretch>
          </a:blipFill>
        </p:spPr>
        <p:txBody>
          <a:bodyPr/>
          <a:lstStyle/>
          <a:p>
            <a:endParaRPr lang="en-US"/>
          </a:p>
        </p:txBody>
      </p:sp>
      <p:sp>
        <p:nvSpPr>
          <p:cNvPr id="21" name="Freeform 21"/>
          <p:cNvSpPr/>
          <p:nvPr/>
        </p:nvSpPr>
        <p:spPr>
          <a:xfrm>
            <a:off x="9577605" y="4303867"/>
            <a:ext cx="2447465" cy="1590095"/>
          </a:xfrm>
          <a:custGeom>
            <a:avLst/>
            <a:gdLst/>
            <a:ahLst/>
            <a:cxnLst/>
            <a:rect l="l" t="t" r="r" b="b"/>
            <a:pathLst>
              <a:path w="3671198" h="2385142">
                <a:moveTo>
                  <a:pt x="0" y="0"/>
                </a:moveTo>
                <a:lnTo>
                  <a:pt x="3671198" y="0"/>
                </a:lnTo>
                <a:lnTo>
                  <a:pt x="3671198" y="2385142"/>
                </a:lnTo>
                <a:lnTo>
                  <a:pt x="0" y="2385142"/>
                </a:lnTo>
                <a:lnTo>
                  <a:pt x="0" y="0"/>
                </a:lnTo>
                <a:close/>
              </a:path>
            </a:pathLst>
          </a:custGeom>
          <a:blipFill>
            <a:blip r:embed="rId5"/>
            <a:stretch>
              <a:fillRect l="-15882" t="-22565" r="-21057" b="-17864"/>
            </a:stretch>
          </a:blipFill>
        </p:spPr>
        <p:txBody>
          <a:bodyPr/>
          <a:lstStyle/>
          <a:p>
            <a:endParaRPr lang="en-US"/>
          </a:p>
        </p:txBody>
      </p:sp>
      <p:sp>
        <p:nvSpPr>
          <p:cNvPr id="22" name="Freeform 22"/>
          <p:cNvSpPr/>
          <p:nvPr/>
        </p:nvSpPr>
        <p:spPr>
          <a:xfrm>
            <a:off x="9409894" y="18795"/>
            <a:ext cx="2370161" cy="1579120"/>
          </a:xfrm>
          <a:custGeom>
            <a:avLst/>
            <a:gdLst/>
            <a:ahLst/>
            <a:cxnLst/>
            <a:rect l="l" t="t" r="r" b="b"/>
            <a:pathLst>
              <a:path w="3555242" h="2368680">
                <a:moveTo>
                  <a:pt x="0" y="0"/>
                </a:moveTo>
                <a:lnTo>
                  <a:pt x="3555242" y="0"/>
                </a:lnTo>
                <a:lnTo>
                  <a:pt x="3555242" y="2368681"/>
                </a:lnTo>
                <a:lnTo>
                  <a:pt x="0" y="2368681"/>
                </a:lnTo>
                <a:lnTo>
                  <a:pt x="0" y="0"/>
                </a:lnTo>
                <a:close/>
              </a:path>
            </a:pathLst>
          </a:custGeom>
          <a:blipFill>
            <a:blip r:embed="rId6"/>
            <a:stretch>
              <a:fillRect/>
            </a:stretch>
          </a:blipFill>
        </p:spPr>
        <p:txBody>
          <a:bodyPr/>
          <a:lstStyle/>
          <a:p>
            <a:endParaRPr lang="en-US"/>
          </a:p>
        </p:txBody>
      </p:sp>
      <p:sp>
        <p:nvSpPr>
          <p:cNvPr id="23" name="Freeform 23"/>
          <p:cNvSpPr/>
          <p:nvPr/>
        </p:nvSpPr>
        <p:spPr>
          <a:xfrm>
            <a:off x="685800" y="180433"/>
            <a:ext cx="5410200" cy="582659"/>
          </a:xfrm>
          <a:custGeom>
            <a:avLst/>
            <a:gdLst/>
            <a:ahLst/>
            <a:cxnLst/>
            <a:rect l="l" t="t" r="r" b="b"/>
            <a:pathLst>
              <a:path w="8115300" h="873989">
                <a:moveTo>
                  <a:pt x="0" y="0"/>
                </a:moveTo>
                <a:lnTo>
                  <a:pt x="8115300" y="0"/>
                </a:lnTo>
                <a:lnTo>
                  <a:pt x="8115300" y="873989"/>
                </a:lnTo>
                <a:lnTo>
                  <a:pt x="0" y="873989"/>
                </a:lnTo>
                <a:lnTo>
                  <a:pt x="0" y="0"/>
                </a:lnTo>
                <a:close/>
              </a:path>
            </a:pathLst>
          </a:custGeom>
          <a:blipFill>
            <a:blip r:embed="rId7">
              <a:alphaModFix amt="80000"/>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4" name="TextBox 24"/>
          <p:cNvSpPr txBox="1"/>
          <p:nvPr/>
        </p:nvSpPr>
        <p:spPr>
          <a:xfrm>
            <a:off x="1182580" y="152400"/>
            <a:ext cx="4109561" cy="539828"/>
          </a:xfrm>
          <a:prstGeom prst="rect">
            <a:avLst/>
          </a:prstGeom>
        </p:spPr>
        <p:txBody>
          <a:bodyPr lIns="0" tIns="0" rIns="0" bIns="0" rtlCol="0" anchor="t">
            <a:spAutoFit/>
          </a:bodyPr>
          <a:lstStyle/>
          <a:p>
            <a:pPr>
              <a:lnSpc>
                <a:spcPts val="4666"/>
              </a:lnSpc>
            </a:pPr>
            <a:r>
              <a:rPr lang="en-US" sz="3333">
                <a:solidFill>
                  <a:srgbClr val="000000"/>
                </a:solidFill>
                <a:latin typeface="Tahoma"/>
                <a:ea typeface="Tahoma"/>
                <a:cs typeface="Tahoma"/>
                <a:sym typeface="Tahoma"/>
              </a:rPr>
              <a:t>Children in the Weeds</a:t>
            </a:r>
          </a:p>
        </p:txBody>
      </p:sp>
      <p:sp>
        <p:nvSpPr>
          <p:cNvPr id="25" name="TextBox 25"/>
          <p:cNvSpPr txBox="1"/>
          <p:nvPr/>
        </p:nvSpPr>
        <p:spPr>
          <a:xfrm>
            <a:off x="967168" y="5737330"/>
            <a:ext cx="1474946" cy="572593"/>
          </a:xfrm>
          <a:prstGeom prst="rect">
            <a:avLst/>
          </a:prstGeom>
        </p:spPr>
        <p:txBody>
          <a:bodyPr lIns="0" tIns="0" rIns="0" bIns="0" rtlCol="0" anchor="t">
            <a:spAutoFit/>
          </a:bodyPr>
          <a:lstStyle/>
          <a:p>
            <a:pPr>
              <a:lnSpc>
                <a:spcPts val="2333"/>
              </a:lnSpc>
            </a:pPr>
            <a:r>
              <a:rPr lang="en-US" sz="1667">
                <a:solidFill>
                  <a:srgbClr val="000000"/>
                </a:solidFill>
                <a:latin typeface="Amiri"/>
                <a:ea typeface="Amiri"/>
                <a:cs typeface="Amiri"/>
                <a:sym typeface="Amiri"/>
              </a:rPr>
              <a:t>poisoncenters.org</a:t>
            </a:r>
          </a:p>
        </p:txBody>
      </p:sp>
      <p:sp>
        <p:nvSpPr>
          <p:cNvPr id="26" name="TextBox 26"/>
          <p:cNvSpPr txBox="1"/>
          <p:nvPr/>
        </p:nvSpPr>
        <p:spPr>
          <a:xfrm>
            <a:off x="1011618" y="6176218"/>
            <a:ext cx="8259211" cy="390171"/>
          </a:xfrm>
          <a:prstGeom prst="rect">
            <a:avLst/>
          </a:prstGeom>
        </p:spPr>
        <p:txBody>
          <a:bodyPr lIns="0" tIns="0" rIns="0" bIns="0" rtlCol="0" anchor="t">
            <a:spAutoFit/>
          </a:bodyPr>
          <a:lstStyle/>
          <a:p>
            <a:pPr>
              <a:lnSpc>
                <a:spcPts val="3360"/>
              </a:lnSpc>
            </a:pPr>
            <a:r>
              <a:rPr lang="en-US" sz="2400">
                <a:solidFill>
                  <a:srgbClr val="000000"/>
                </a:solidFill>
                <a:latin typeface="Tahoma"/>
                <a:ea typeface="Tahoma"/>
                <a:cs typeface="Tahoma"/>
                <a:sym typeface="Tahoma"/>
              </a:rPr>
              <a:t>Oregon packaging limit (2022) - 5mg/50mg to 10mg/100mg </a:t>
            </a:r>
          </a:p>
        </p:txBody>
      </p:sp>
      <p:sp>
        <p:nvSpPr>
          <p:cNvPr id="27" name="Freeform 27"/>
          <p:cNvSpPr/>
          <p:nvPr/>
        </p:nvSpPr>
        <p:spPr>
          <a:xfrm>
            <a:off x="1704641" y="2173007"/>
            <a:ext cx="1757729" cy="1749986"/>
          </a:xfrm>
          <a:custGeom>
            <a:avLst/>
            <a:gdLst/>
            <a:ahLst/>
            <a:cxnLst/>
            <a:rect l="l" t="t" r="r" b="b"/>
            <a:pathLst>
              <a:path w="2636594" h="2624979">
                <a:moveTo>
                  <a:pt x="0" y="0"/>
                </a:moveTo>
                <a:lnTo>
                  <a:pt x="2636594" y="0"/>
                </a:lnTo>
                <a:lnTo>
                  <a:pt x="2636594" y="2624980"/>
                </a:lnTo>
                <a:lnTo>
                  <a:pt x="0" y="2624980"/>
                </a:lnTo>
                <a:lnTo>
                  <a:pt x="0" y="0"/>
                </a:lnTo>
                <a:close/>
              </a:path>
            </a:pathLst>
          </a:custGeom>
          <a:blipFill>
            <a:blip r:embed="rId9"/>
            <a:stretch>
              <a:fillRect/>
            </a:stretch>
          </a:blipFill>
          <a:ln w="38100" cap="sq">
            <a:solidFill>
              <a:srgbClr val="000000"/>
            </a:solidFill>
            <a:prstDash val="solid"/>
            <a:miter/>
          </a:ln>
        </p:spPr>
        <p:txBody>
          <a:bodyPr/>
          <a:lstStyle/>
          <a:p>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791364">
            <a:off x="6492322" y="3429000"/>
            <a:ext cx="6976580" cy="0"/>
          </a:xfrm>
          <a:prstGeom prst="line">
            <a:avLst/>
          </a:prstGeom>
          <a:ln w="9525" cap="rnd">
            <a:solidFill>
              <a:srgbClr val="FFFFFF"/>
            </a:solidFill>
            <a:prstDash val="solid"/>
            <a:headEnd type="none" w="sm" len="sm"/>
            <a:tailEnd type="none" w="sm" len="sm"/>
          </a:ln>
        </p:spPr>
        <p:txBody>
          <a:bodyPr/>
          <a:lstStyle/>
          <a:p>
            <a:endParaRPr lang="en-US"/>
          </a:p>
        </p:txBody>
      </p:sp>
      <p:sp>
        <p:nvSpPr>
          <p:cNvPr id="3" name="AutoShape 3"/>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4" name="Group 4"/>
          <p:cNvGrpSpPr/>
          <p:nvPr/>
        </p:nvGrpSpPr>
        <p:grpSpPr>
          <a:xfrm>
            <a:off x="10898730" y="-8466"/>
            <a:ext cx="1290094" cy="6866467"/>
            <a:chOff x="0" y="0"/>
            <a:chExt cx="2580188" cy="13732934"/>
          </a:xfrm>
        </p:grpSpPr>
        <p:sp>
          <p:nvSpPr>
            <p:cNvPr id="5" name="Freeform 5"/>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6" name="Group 6"/>
          <p:cNvGrpSpPr/>
          <p:nvPr/>
        </p:nvGrpSpPr>
        <p:grpSpPr>
          <a:xfrm>
            <a:off x="10939000" y="-8466"/>
            <a:ext cx="1249825" cy="6866467"/>
            <a:chOff x="0" y="0"/>
            <a:chExt cx="2499650" cy="13732934"/>
          </a:xfrm>
        </p:grpSpPr>
        <p:sp>
          <p:nvSpPr>
            <p:cNvPr id="7" name="Freeform 7"/>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8" name="Group 8"/>
          <p:cNvGrpSpPr/>
          <p:nvPr/>
        </p:nvGrpSpPr>
        <p:grpSpPr>
          <a:xfrm>
            <a:off x="10371666" y="3589867"/>
            <a:ext cx="1817159" cy="3268133"/>
            <a:chOff x="0" y="0"/>
            <a:chExt cx="3634318" cy="6536266"/>
          </a:xfrm>
        </p:grpSpPr>
        <p:sp>
          <p:nvSpPr>
            <p:cNvPr id="9" name="Freeform 9"/>
            <p:cNvSpPr/>
            <p:nvPr/>
          </p:nvSpPr>
          <p:spPr>
            <a:xfrm>
              <a:off x="0" y="0"/>
              <a:ext cx="3634359" cy="6536309"/>
            </a:xfrm>
            <a:custGeom>
              <a:avLst/>
              <a:gdLst/>
              <a:ahLst/>
              <a:cxnLst/>
              <a:rect l="l" t="t" r="r" b="b"/>
              <a:pathLst>
                <a:path w="3634359" h="6536309">
                  <a:moveTo>
                    <a:pt x="0" y="6536309"/>
                  </a:moveTo>
                  <a:lnTo>
                    <a:pt x="3634359" y="0"/>
                  </a:lnTo>
                  <a:lnTo>
                    <a:pt x="3634359" y="6536309"/>
                  </a:lnTo>
                  <a:close/>
                </a:path>
              </a:pathLst>
            </a:custGeom>
            <a:solidFill>
              <a:srgbClr val="00AEEF">
                <a:alpha val="63922"/>
              </a:srgbClr>
            </a:solidFill>
          </p:spPr>
          <p:txBody>
            <a:bodyPr/>
            <a:lstStyle/>
            <a:p>
              <a:endParaRPr lang="en-US"/>
            </a:p>
          </p:txBody>
        </p:sp>
      </p:grpSp>
      <p:grpSp>
        <p:nvGrpSpPr>
          <p:cNvPr id="10" name="Group 10"/>
          <p:cNvGrpSpPr/>
          <p:nvPr/>
        </p:nvGrpSpPr>
        <p:grpSpPr>
          <a:xfrm>
            <a:off x="0" y="4013200"/>
            <a:ext cx="448733" cy="2844800"/>
            <a:chOff x="0" y="0"/>
            <a:chExt cx="897466" cy="5689600"/>
          </a:xfrm>
        </p:grpSpPr>
        <p:sp>
          <p:nvSpPr>
            <p:cNvPr id="11" name="Freeform 11"/>
            <p:cNvSpPr/>
            <p:nvPr/>
          </p:nvSpPr>
          <p:spPr>
            <a:xfrm>
              <a:off x="0" y="0"/>
              <a:ext cx="897509" cy="5689600"/>
            </a:xfrm>
            <a:custGeom>
              <a:avLst/>
              <a:gdLst/>
              <a:ahLst/>
              <a:cxnLst/>
              <a:rect l="l" t="t" r="r" b="b"/>
              <a:pathLst>
                <a:path w="897509" h="5689600">
                  <a:moveTo>
                    <a:pt x="0" y="5689600"/>
                  </a:moveTo>
                  <a:lnTo>
                    <a:pt x="0" y="0"/>
                  </a:lnTo>
                  <a:lnTo>
                    <a:pt x="897509" y="5689600"/>
                  </a:lnTo>
                  <a:close/>
                </a:path>
              </a:pathLst>
            </a:custGeom>
            <a:solidFill>
              <a:srgbClr val="00AEEF">
                <a:alpha val="72157"/>
              </a:srgbClr>
            </a:solidFill>
          </p:spPr>
          <p:txBody>
            <a:bodyPr/>
            <a:lstStyle/>
            <a:p>
              <a:endParaRPr lang="en-US"/>
            </a:p>
          </p:txBody>
        </p:sp>
      </p:grpSp>
      <p:sp>
        <p:nvSpPr>
          <p:cNvPr id="12" name="AutoShape 12"/>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13" name="Group 13"/>
          <p:cNvGrpSpPr/>
          <p:nvPr/>
        </p:nvGrpSpPr>
        <p:grpSpPr>
          <a:xfrm>
            <a:off x="10898730" y="-8466"/>
            <a:ext cx="1290094" cy="6866467"/>
            <a:chOff x="0" y="0"/>
            <a:chExt cx="2580188" cy="13732934"/>
          </a:xfrm>
        </p:grpSpPr>
        <p:sp>
          <p:nvSpPr>
            <p:cNvPr id="14" name="Freeform 14"/>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15" name="Group 15"/>
          <p:cNvGrpSpPr/>
          <p:nvPr/>
        </p:nvGrpSpPr>
        <p:grpSpPr>
          <a:xfrm>
            <a:off x="10943763" y="-8466"/>
            <a:ext cx="1249825" cy="6866467"/>
            <a:chOff x="0" y="0"/>
            <a:chExt cx="2499650" cy="13732934"/>
          </a:xfrm>
        </p:grpSpPr>
        <p:sp>
          <p:nvSpPr>
            <p:cNvPr id="16" name="Freeform 16"/>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17" name="Group 17"/>
          <p:cNvGrpSpPr/>
          <p:nvPr/>
        </p:nvGrpSpPr>
        <p:grpSpPr>
          <a:xfrm rot="-10800000">
            <a:off x="0" y="0"/>
            <a:ext cx="842596" cy="5666154"/>
            <a:chOff x="0" y="0"/>
            <a:chExt cx="1685192" cy="11332308"/>
          </a:xfrm>
        </p:grpSpPr>
        <p:sp>
          <p:nvSpPr>
            <p:cNvPr id="18" name="Freeform 18"/>
            <p:cNvSpPr/>
            <p:nvPr/>
          </p:nvSpPr>
          <p:spPr>
            <a:xfrm>
              <a:off x="0" y="0"/>
              <a:ext cx="1685163" cy="11332337"/>
            </a:xfrm>
            <a:custGeom>
              <a:avLst/>
              <a:gdLst/>
              <a:ahLst/>
              <a:cxnLst/>
              <a:rect l="l" t="t" r="r" b="b"/>
              <a:pathLst>
                <a:path w="1685163" h="11332337">
                  <a:moveTo>
                    <a:pt x="0" y="11332337"/>
                  </a:moveTo>
                  <a:lnTo>
                    <a:pt x="1685163" y="0"/>
                  </a:lnTo>
                  <a:lnTo>
                    <a:pt x="1685163" y="11332337"/>
                  </a:lnTo>
                  <a:close/>
                </a:path>
              </a:pathLst>
            </a:custGeom>
            <a:solidFill>
              <a:srgbClr val="00AEEF">
                <a:alpha val="72157"/>
              </a:srgbClr>
            </a:solidFill>
          </p:spPr>
          <p:txBody>
            <a:bodyPr/>
            <a:lstStyle/>
            <a:p>
              <a:endParaRPr lang="en-US"/>
            </a:p>
          </p:txBody>
        </p:sp>
      </p:grpSp>
      <p:sp>
        <p:nvSpPr>
          <p:cNvPr id="19" name="Freeform 19"/>
          <p:cNvSpPr/>
          <p:nvPr/>
        </p:nvSpPr>
        <p:spPr>
          <a:xfrm>
            <a:off x="9127856" y="3711356"/>
            <a:ext cx="2656015" cy="2887245"/>
          </a:xfrm>
          <a:custGeom>
            <a:avLst/>
            <a:gdLst/>
            <a:ahLst/>
            <a:cxnLst/>
            <a:rect l="l" t="t" r="r" b="b"/>
            <a:pathLst>
              <a:path w="3984023" h="4330867">
                <a:moveTo>
                  <a:pt x="0" y="0"/>
                </a:moveTo>
                <a:lnTo>
                  <a:pt x="3984023" y="0"/>
                </a:lnTo>
                <a:lnTo>
                  <a:pt x="3984023" y="4330867"/>
                </a:lnTo>
                <a:lnTo>
                  <a:pt x="0" y="4330867"/>
                </a:lnTo>
                <a:lnTo>
                  <a:pt x="0" y="0"/>
                </a:lnTo>
                <a:close/>
              </a:path>
            </a:pathLst>
          </a:custGeom>
          <a:blipFill>
            <a:blip r:embed="rId3"/>
            <a:stretch>
              <a:fillRect/>
            </a:stretch>
          </a:blipFill>
        </p:spPr>
        <p:txBody>
          <a:bodyPr/>
          <a:lstStyle/>
          <a:p>
            <a:endParaRPr lang="en-US"/>
          </a:p>
        </p:txBody>
      </p:sp>
      <p:sp>
        <p:nvSpPr>
          <p:cNvPr id="20" name="Freeform 20"/>
          <p:cNvSpPr/>
          <p:nvPr/>
        </p:nvSpPr>
        <p:spPr>
          <a:xfrm>
            <a:off x="6470556" y="1302668"/>
            <a:ext cx="4251733" cy="2185582"/>
          </a:xfrm>
          <a:custGeom>
            <a:avLst/>
            <a:gdLst/>
            <a:ahLst/>
            <a:cxnLst/>
            <a:rect l="l" t="t" r="r" b="b"/>
            <a:pathLst>
              <a:path w="6377599" h="3278373">
                <a:moveTo>
                  <a:pt x="0" y="0"/>
                </a:moveTo>
                <a:lnTo>
                  <a:pt x="6377600" y="0"/>
                </a:lnTo>
                <a:lnTo>
                  <a:pt x="6377600" y="3278373"/>
                </a:lnTo>
                <a:lnTo>
                  <a:pt x="0" y="3278373"/>
                </a:lnTo>
                <a:lnTo>
                  <a:pt x="0" y="0"/>
                </a:lnTo>
                <a:close/>
              </a:path>
            </a:pathLst>
          </a:custGeom>
          <a:blipFill>
            <a:blip r:embed="rId4"/>
            <a:stretch>
              <a:fillRect/>
            </a:stretch>
          </a:blipFill>
        </p:spPr>
        <p:txBody>
          <a:bodyPr/>
          <a:lstStyle/>
          <a:p>
            <a:endParaRPr lang="en-US"/>
          </a:p>
        </p:txBody>
      </p:sp>
      <p:sp>
        <p:nvSpPr>
          <p:cNvPr id="21" name="Freeform 21"/>
          <p:cNvSpPr/>
          <p:nvPr/>
        </p:nvSpPr>
        <p:spPr>
          <a:xfrm>
            <a:off x="9366250" y="338661"/>
            <a:ext cx="2202425" cy="1651819"/>
          </a:xfrm>
          <a:custGeom>
            <a:avLst/>
            <a:gdLst/>
            <a:ahLst/>
            <a:cxnLst/>
            <a:rect l="l" t="t" r="r" b="b"/>
            <a:pathLst>
              <a:path w="3303638" h="2477729">
                <a:moveTo>
                  <a:pt x="0" y="0"/>
                </a:moveTo>
                <a:lnTo>
                  <a:pt x="3303639" y="0"/>
                </a:lnTo>
                <a:lnTo>
                  <a:pt x="3303639" y="2477729"/>
                </a:lnTo>
                <a:lnTo>
                  <a:pt x="0" y="2477729"/>
                </a:lnTo>
                <a:lnTo>
                  <a:pt x="0" y="0"/>
                </a:lnTo>
                <a:close/>
              </a:path>
            </a:pathLst>
          </a:custGeom>
          <a:blipFill>
            <a:blip r:embed="rId5"/>
            <a:stretch>
              <a:fillRect/>
            </a:stretch>
          </a:blipFill>
        </p:spPr>
        <p:txBody>
          <a:bodyPr/>
          <a:lstStyle/>
          <a:p>
            <a:endParaRPr lang="en-US"/>
          </a:p>
        </p:txBody>
      </p:sp>
      <p:sp>
        <p:nvSpPr>
          <p:cNvPr id="22" name="TextBox 22"/>
          <p:cNvSpPr txBox="1"/>
          <p:nvPr/>
        </p:nvSpPr>
        <p:spPr>
          <a:xfrm>
            <a:off x="509606" y="797527"/>
            <a:ext cx="5905617" cy="1300997"/>
          </a:xfrm>
          <a:prstGeom prst="rect">
            <a:avLst/>
          </a:prstGeom>
        </p:spPr>
        <p:txBody>
          <a:bodyPr lIns="0" tIns="0" rIns="0" bIns="0" rtlCol="0" anchor="t">
            <a:spAutoFit/>
          </a:bodyPr>
          <a:lstStyle/>
          <a:p>
            <a:pPr marL="546973" lvl="1" indent="-273486">
              <a:lnSpc>
                <a:spcPts val="3546"/>
              </a:lnSpc>
              <a:buFont typeface="Arial"/>
              <a:buChar char="•"/>
            </a:pPr>
            <a:r>
              <a:rPr lang="en-US" sz="2533" u="sng">
                <a:solidFill>
                  <a:srgbClr val="000000"/>
                </a:solidFill>
                <a:latin typeface="Tahoma"/>
                <a:ea typeface="Tahoma"/>
                <a:cs typeface="Tahoma"/>
                <a:sym typeface="Tahoma"/>
              </a:rPr>
              <a:t>Required warnings</a:t>
            </a:r>
            <a:r>
              <a:rPr lang="en-US" sz="2533">
                <a:solidFill>
                  <a:srgbClr val="000000"/>
                </a:solidFill>
                <a:latin typeface="Tahoma"/>
                <a:ea typeface="Tahoma"/>
                <a:cs typeface="Tahoma"/>
                <a:sym typeface="Tahoma"/>
              </a:rPr>
              <a:t>: </a:t>
            </a:r>
          </a:p>
          <a:p>
            <a:pPr>
              <a:lnSpc>
                <a:spcPts val="3546"/>
              </a:lnSpc>
            </a:pPr>
            <a:r>
              <a:rPr lang="en-US" sz="2533">
                <a:solidFill>
                  <a:srgbClr val="000000"/>
                </a:solidFill>
                <a:latin typeface="Tahoma"/>
                <a:ea typeface="Tahoma"/>
                <a:cs typeface="Tahoma"/>
                <a:sym typeface="Tahoma"/>
              </a:rPr>
              <a:t>     "For use only by adults 21 and older"</a:t>
            </a:r>
          </a:p>
          <a:p>
            <a:pPr>
              <a:lnSpc>
                <a:spcPts val="3546"/>
              </a:lnSpc>
            </a:pPr>
            <a:r>
              <a:rPr lang="en-US" sz="2533">
                <a:solidFill>
                  <a:srgbClr val="000000"/>
                </a:solidFill>
                <a:latin typeface="Tahoma"/>
                <a:ea typeface="Tahoma"/>
                <a:cs typeface="Tahoma"/>
                <a:sym typeface="Tahoma"/>
              </a:rPr>
              <a:t>     "Keep out of reach of children"</a:t>
            </a:r>
          </a:p>
        </p:txBody>
      </p:sp>
      <p:sp>
        <p:nvSpPr>
          <p:cNvPr id="23" name="Freeform 23"/>
          <p:cNvSpPr/>
          <p:nvPr/>
        </p:nvSpPr>
        <p:spPr>
          <a:xfrm>
            <a:off x="1740232" y="2624954"/>
            <a:ext cx="1639983" cy="1086402"/>
          </a:xfrm>
          <a:custGeom>
            <a:avLst/>
            <a:gdLst/>
            <a:ahLst/>
            <a:cxnLst/>
            <a:rect l="l" t="t" r="r" b="b"/>
            <a:pathLst>
              <a:path w="2459974" h="1629603">
                <a:moveTo>
                  <a:pt x="0" y="0"/>
                </a:moveTo>
                <a:lnTo>
                  <a:pt x="2459974" y="0"/>
                </a:lnTo>
                <a:lnTo>
                  <a:pt x="2459974" y="1629603"/>
                </a:lnTo>
                <a:lnTo>
                  <a:pt x="0" y="1629603"/>
                </a:lnTo>
                <a:lnTo>
                  <a:pt x="0" y="0"/>
                </a:lnTo>
                <a:close/>
              </a:path>
            </a:pathLst>
          </a:custGeom>
          <a:blipFill>
            <a:blip r:embed="rId6"/>
            <a:stretch>
              <a:fillRect/>
            </a:stretch>
          </a:blipFill>
        </p:spPr>
        <p:txBody>
          <a:bodyPr/>
          <a:lstStyle/>
          <a:p>
            <a:endParaRPr lang="en-US"/>
          </a:p>
        </p:txBody>
      </p:sp>
      <p:sp>
        <p:nvSpPr>
          <p:cNvPr id="24" name="Freeform 24"/>
          <p:cNvSpPr/>
          <p:nvPr/>
        </p:nvSpPr>
        <p:spPr>
          <a:xfrm>
            <a:off x="3849512" y="2761080"/>
            <a:ext cx="1138886" cy="841381"/>
          </a:xfrm>
          <a:custGeom>
            <a:avLst/>
            <a:gdLst/>
            <a:ahLst/>
            <a:cxnLst/>
            <a:rect l="l" t="t" r="r" b="b"/>
            <a:pathLst>
              <a:path w="1708329" h="1262072">
                <a:moveTo>
                  <a:pt x="0" y="0"/>
                </a:moveTo>
                <a:lnTo>
                  <a:pt x="1708330" y="0"/>
                </a:lnTo>
                <a:lnTo>
                  <a:pt x="1708330" y="1262072"/>
                </a:lnTo>
                <a:lnTo>
                  <a:pt x="0" y="1262072"/>
                </a:lnTo>
                <a:lnTo>
                  <a:pt x="0" y="0"/>
                </a:lnTo>
                <a:close/>
              </a:path>
            </a:pathLst>
          </a:custGeom>
          <a:blipFill>
            <a:blip r:embed="rId7"/>
            <a:stretch>
              <a:fillRect/>
            </a:stretch>
          </a:blipFill>
        </p:spPr>
        <p:txBody>
          <a:bodyPr/>
          <a:lstStyle/>
          <a:p>
            <a:endParaRPr lang="en-US"/>
          </a:p>
        </p:txBody>
      </p:sp>
      <p:sp>
        <p:nvSpPr>
          <p:cNvPr id="25" name="Freeform 25"/>
          <p:cNvSpPr/>
          <p:nvPr/>
        </p:nvSpPr>
        <p:spPr>
          <a:xfrm>
            <a:off x="685801" y="203243"/>
            <a:ext cx="5238027" cy="564117"/>
          </a:xfrm>
          <a:custGeom>
            <a:avLst/>
            <a:gdLst/>
            <a:ahLst/>
            <a:cxnLst/>
            <a:rect l="l" t="t" r="r" b="b"/>
            <a:pathLst>
              <a:path w="7857041" h="846175">
                <a:moveTo>
                  <a:pt x="0" y="0"/>
                </a:moveTo>
                <a:lnTo>
                  <a:pt x="7857041" y="0"/>
                </a:lnTo>
                <a:lnTo>
                  <a:pt x="7857041" y="846176"/>
                </a:lnTo>
                <a:lnTo>
                  <a:pt x="0" y="846176"/>
                </a:lnTo>
                <a:lnTo>
                  <a:pt x="0" y="0"/>
                </a:lnTo>
                <a:close/>
              </a:path>
            </a:pathLst>
          </a:custGeom>
          <a:blipFill>
            <a:blip r:embed="rId8">
              <a:alphaModFix amt="80000"/>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6" name="TextBox 26"/>
          <p:cNvSpPr txBox="1"/>
          <p:nvPr/>
        </p:nvSpPr>
        <p:spPr>
          <a:xfrm>
            <a:off x="1182580" y="152400"/>
            <a:ext cx="4008120" cy="539828"/>
          </a:xfrm>
          <a:prstGeom prst="rect">
            <a:avLst/>
          </a:prstGeom>
        </p:spPr>
        <p:txBody>
          <a:bodyPr lIns="0" tIns="0" rIns="0" bIns="0" rtlCol="0" anchor="t">
            <a:spAutoFit/>
          </a:bodyPr>
          <a:lstStyle/>
          <a:p>
            <a:pPr>
              <a:lnSpc>
                <a:spcPts val="4666"/>
              </a:lnSpc>
            </a:pPr>
            <a:r>
              <a:rPr lang="en-US" sz="3333">
                <a:solidFill>
                  <a:srgbClr val="000000"/>
                </a:solidFill>
                <a:latin typeface="Tahoma"/>
                <a:ea typeface="Tahoma"/>
                <a:cs typeface="Tahoma"/>
                <a:sym typeface="Tahoma"/>
              </a:rPr>
              <a:t>Marketing to Children</a:t>
            </a:r>
          </a:p>
        </p:txBody>
      </p:sp>
      <p:sp>
        <p:nvSpPr>
          <p:cNvPr id="27" name="TextBox 27"/>
          <p:cNvSpPr txBox="1"/>
          <p:nvPr/>
        </p:nvSpPr>
        <p:spPr>
          <a:xfrm>
            <a:off x="509605" y="3678661"/>
            <a:ext cx="9575448" cy="852156"/>
          </a:xfrm>
          <a:prstGeom prst="rect">
            <a:avLst/>
          </a:prstGeom>
        </p:spPr>
        <p:txBody>
          <a:bodyPr lIns="0" tIns="0" rIns="0" bIns="0" rtlCol="0" anchor="t">
            <a:spAutoFit/>
          </a:bodyPr>
          <a:lstStyle/>
          <a:p>
            <a:pPr marL="546973" lvl="1" indent="-273486">
              <a:lnSpc>
                <a:spcPts val="3546"/>
              </a:lnSpc>
              <a:buFont typeface="Arial"/>
              <a:buChar char="•"/>
            </a:pPr>
            <a:r>
              <a:rPr lang="en-US" sz="2533" u="sng">
                <a:solidFill>
                  <a:srgbClr val="000000"/>
                </a:solidFill>
                <a:latin typeface="Tahoma"/>
                <a:ea typeface="Tahoma"/>
                <a:cs typeface="Tahoma"/>
                <a:sym typeface="Tahoma"/>
              </a:rPr>
              <a:t>Prohibited imagery</a:t>
            </a:r>
            <a:r>
              <a:rPr lang="en-US" sz="2533">
                <a:solidFill>
                  <a:srgbClr val="000000"/>
                </a:solidFill>
                <a:latin typeface="Tahoma"/>
                <a:ea typeface="Tahoma"/>
                <a:cs typeface="Tahoma"/>
                <a:sym typeface="Tahoma"/>
              </a:rPr>
              <a:t>: </a:t>
            </a:r>
          </a:p>
          <a:p>
            <a:pPr>
              <a:lnSpc>
                <a:spcPts val="3546"/>
              </a:lnSpc>
            </a:pPr>
            <a:r>
              <a:rPr lang="en-US" sz="2533">
                <a:solidFill>
                  <a:srgbClr val="000000"/>
                </a:solidFill>
                <a:latin typeface="Tahoma"/>
                <a:ea typeface="Tahoma"/>
                <a:cs typeface="Tahoma"/>
                <a:sym typeface="Tahoma"/>
              </a:rPr>
              <a:t>      To avoid appeal to minors, packaging cannot feature:</a:t>
            </a:r>
          </a:p>
        </p:txBody>
      </p:sp>
      <p:sp>
        <p:nvSpPr>
          <p:cNvPr id="28" name="TextBox 28"/>
          <p:cNvSpPr txBox="1"/>
          <p:nvPr/>
        </p:nvSpPr>
        <p:spPr>
          <a:xfrm>
            <a:off x="515956" y="2187330"/>
            <a:ext cx="3993858" cy="403316"/>
          </a:xfrm>
          <a:prstGeom prst="rect">
            <a:avLst/>
          </a:prstGeom>
        </p:spPr>
        <p:txBody>
          <a:bodyPr lIns="0" tIns="0" rIns="0" bIns="0" rtlCol="0" anchor="t">
            <a:spAutoFit/>
          </a:bodyPr>
          <a:lstStyle/>
          <a:p>
            <a:pPr marL="546973" lvl="1" indent="-273486">
              <a:lnSpc>
                <a:spcPts val="3546"/>
              </a:lnSpc>
              <a:spcBef>
                <a:spcPct val="0"/>
              </a:spcBef>
              <a:buFont typeface="Arial"/>
              <a:buChar char="•"/>
            </a:pPr>
            <a:r>
              <a:rPr lang="en-US" sz="2533" u="sng">
                <a:solidFill>
                  <a:srgbClr val="000000"/>
                </a:solidFill>
                <a:latin typeface="Tahoma"/>
                <a:ea typeface="Tahoma"/>
                <a:cs typeface="Tahoma"/>
                <a:sym typeface="Tahoma"/>
              </a:rPr>
              <a:t>Universal symbol</a:t>
            </a:r>
            <a:r>
              <a:rPr lang="en-US" sz="2533">
                <a:solidFill>
                  <a:srgbClr val="000000"/>
                </a:solidFill>
                <a:latin typeface="Tahoma"/>
                <a:ea typeface="Tahoma"/>
                <a:cs typeface="Tahoma"/>
                <a:sym typeface="Tahoma"/>
              </a:rPr>
              <a:t>: </a:t>
            </a:r>
          </a:p>
        </p:txBody>
      </p:sp>
      <p:sp>
        <p:nvSpPr>
          <p:cNvPr id="29" name="TextBox 29"/>
          <p:cNvSpPr txBox="1"/>
          <p:nvPr/>
        </p:nvSpPr>
        <p:spPr>
          <a:xfrm>
            <a:off x="1740232" y="5581862"/>
            <a:ext cx="7733798" cy="852156"/>
          </a:xfrm>
          <a:prstGeom prst="rect">
            <a:avLst/>
          </a:prstGeom>
        </p:spPr>
        <p:txBody>
          <a:bodyPr lIns="0" tIns="0" rIns="0" bIns="0" rtlCol="0" anchor="t">
            <a:spAutoFit/>
          </a:bodyPr>
          <a:lstStyle/>
          <a:p>
            <a:pPr marL="546973" lvl="1" indent="-273486">
              <a:lnSpc>
                <a:spcPts val="3546"/>
              </a:lnSpc>
              <a:buFont typeface="Arial"/>
              <a:buChar char="•"/>
            </a:pPr>
            <a:r>
              <a:rPr lang="en-US" sz="2533">
                <a:solidFill>
                  <a:srgbClr val="000000"/>
                </a:solidFill>
                <a:latin typeface="Tahoma"/>
                <a:ea typeface="Tahoma"/>
                <a:cs typeface="Tahoma"/>
                <a:sym typeface="Tahoma"/>
              </a:rPr>
              <a:t>Designs that resemble non-cannabis food or drinks typically marketed to minors.</a:t>
            </a:r>
          </a:p>
        </p:txBody>
      </p:sp>
      <p:sp>
        <p:nvSpPr>
          <p:cNvPr id="30" name="TextBox 30"/>
          <p:cNvSpPr txBox="1"/>
          <p:nvPr/>
        </p:nvSpPr>
        <p:spPr>
          <a:xfrm>
            <a:off x="1701404" y="4630315"/>
            <a:ext cx="8338519" cy="852156"/>
          </a:xfrm>
          <a:prstGeom prst="rect">
            <a:avLst/>
          </a:prstGeom>
        </p:spPr>
        <p:txBody>
          <a:bodyPr lIns="0" tIns="0" rIns="0" bIns="0" rtlCol="0" anchor="t">
            <a:spAutoFit/>
          </a:bodyPr>
          <a:lstStyle/>
          <a:p>
            <a:pPr marL="546973" lvl="1" indent="-273486">
              <a:lnSpc>
                <a:spcPts val="3546"/>
              </a:lnSpc>
              <a:buFont typeface="Arial"/>
              <a:buChar char="•"/>
            </a:pPr>
            <a:r>
              <a:rPr lang="en-US" sz="2533">
                <a:solidFill>
                  <a:srgbClr val="000000"/>
                </a:solidFill>
                <a:latin typeface="Tahoma"/>
                <a:ea typeface="Tahoma"/>
                <a:cs typeface="Tahoma"/>
                <a:sym typeface="Tahoma"/>
              </a:rPr>
              <a:t>Cartoons, celebrities, or other imagery that is associated with products marketed to children.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4E35B6-B7A6-D961-E265-C0ED470507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B2C926-709C-C0AA-2E44-B6BAAFE0B411}"/>
              </a:ext>
            </a:extLst>
          </p:cNvPr>
          <p:cNvSpPr>
            <a:spLocks noGrp="1"/>
          </p:cNvSpPr>
          <p:nvPr>
            <p:ph type="title"/>
          </p:nvPr>
        </p:nvSpPr>
        <p:spPr/>
        <p:txBody>
          <a:bodyPr/>
          <a:lstStyle/>
          <a:p>
            <a:r>
              <a:rPr lang="en-US" dirty="0">
                <a:latin typeface="Franklin Gothic Demi" panose="020B0703020102020204" pitchFamily="34" charset="0"/>
              </a:rPr>
              <a:t>Agenda</a:t>
            </a:r>
          </a:p>
        </p:txBody>
      </p:sp>
      <p:cxnSp>
        <p:nvCxnSpPr>
          <p:cNvPr id="9" name="Straight Connector 8">
            <a:extLst>
              <a:ext uri="{FF2B5EF4-FFF2-40B4-BE49-F238E27FC236}">
                <a16:creationId xmlns:a16="http://schemas.microsoft.com/office/drawing/2014/main" id="{89A07DCF-6B01-2F7E-2E84-B5491DE979E2}"/>
              </a:ext>
            </a:extLst>
          </p:cNvPr>
          <p:cNvCxnSpPr>
            <a:cxnSpLocks/>
          </p:cNvCxnSpPr>
          <p:nvPr/>
        </p:nvCxnSpPr>
        <p:spPr>
          <a:xfrm>
            <a:off x="944275" y="1434714"/>
            <a:ext cx="3860638" cy="0"/>
          </a:xfrm>
          <a:prstGeom prst="line">
            <a:avLst/>
          </a:prstGeom>
          <a:ln w="76200">
            <a:solidFill>
              <a:schemeClr val="accent6"/>
            </a:solidFill>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BBF08C78-56A5-FAE8-27E2-AB2905B76051}"/>
              </a:ext>
            </a:extLst>
          </p:cNvPr>
          <p:cNvSpPr txBox="1"/>
          <p:nvPr/>
        </p:nvSpPr>
        <p:spPr>
          <a:xfrm>
            <a:off x="771294" y="1673346"/>
            <a:ext cx="9783544" cy="5047536"/>
          </a:xfrm>
          <a:prstGeom prst="rect">
            <a:avLst/>
          </a:prstGeom>
          <a:noFill/>
        </p:spPr>
        <p:txBody>
          <a:bodyPr wrap="square" rtlCol="0">
            <a:spAutoFit/>
          </a:bodyPr>
          <a:lstStyle/>
          <a:p>
            <a:r>
              <a:rPr lang="en-US" sz="2300" dirty="0"/>
              <a:t>6:00pm </a:t>
            </a:r>
            <a:r>
              <a:rPr lang="en-US" sz="2300" dirty="0">
                <a:sym typeface="Wingdings" panose="05000000000000000000" pitchFamily="2" charset="2"/>
              </a:rPr>
              <a:t></a:t>
            </a:r>
            <a:r>
              <a:rPr lang="en-US" sz="2300" dirty="0"/>
              <a:t> Welcome &amp; Data Snapshot - William Koenig, DO</a:t>
            </a:r>
          </a:p>
          <a:p>
            <a:endParaRPr lang="en-US" sz="2300" dirty="0"/>
          </a:p>
          <a:p>
            <a:r>
              <a:rPr lang="en-US" sz="2300" dirty="0"/>
              <a:t>6:10pm </a:t>
            </a:r>
            <a:r>
              <a:rPr lang="en-US" sz="2300" dirty="0">
                <a:sym typeface="Wingdings" panose="05000000000000000000" pitchFamily="2" charset="2"/>
              </a:rPr>
              <a:t> </a:t>
            </a:r>
            <a:r>
              <a:rPr lang="en-US" sz="2300" dirty="0"/>
              <a:t>Marijuana: Impacts on Pregnancy, Youth, and Communities - Jill Pearson, MD</a:t>
            </a:r>
          </a:p>
          <a:p>
            <a:endParaRPr lang="en-US" sz="2300" dirty="0"/>
          </a:p>
          <a:p>
            <a:r>
              <a:rPr lang="en-US" sz="2300" dirty="0"/>
              <a:t>7:00pm </a:t>
            </a:r>
            <a:r>
              <a:rPr lang="en-US" sz="2300" dirty="0">
                <a:sym typeface="Wingdings" panose="05000000000000000000" pitchFamily="2" charset="2"/>
              </a:rPr>
              <a:t></a:t>
            </a:r>
            <a:r>
              <a:rPr lang="en-US" sz="2300" dirty="0"/>
              <a:t> The Psychology of Pain - Catriona Buist, Psy. D</a:t>
            </a:r>
          </a:p>
          <a:p>
            <a:endParaRPr lang="en-US" sz="2300" dirty="0"/>
          </a:p>
          <a:p>
            <a:r>
              <a:rPr lang="en-US" sz="2300" dirty="0"/>
              <a:t>7:45pm </a:t>
            </a:r>
            <a:r>
              <a:rPr lang="en-US" sz="2300" dirty="0">
                <a:sym typeface="Wingdings" panose="05000000000000000000" pitchFamily="2" charset="2"/>
              </a:rPr>
              <a:t></a:t>
            </a:r>
            <a:r>
              <a:rPr lang="en-US" sz="2300" dirty="0"/>
              <a:t> Yamhill County Deflection Update - Sam Elliott, Kate Lynch, Gavin Boldizar</a:t>
            </a:r>
          </a:p>
          <a:p>
            <a:endParaRPr lang="en-US" sz="2300" dirty="0"/>
          </a:p>
          <a:p>
            <a:r>
              <a:rPr lang="en-US" sz="2300" dirty="0"/>
              <a:t>8:15pm </a:t>
            </a:r>
            <a:r>
              <a:rPr lang="en-US" sz="2300" dirty="0">
                <a:sym typeface="Wingdings" panose="05000000000000000000" pitchFamily="2" charset="2"/>
              </a:rPr>
              <a:t></a:t>
            </a:r>
            <a:r>
              <a:rPr lang="en-US" sz="2300" dirty="0"/>
              <a:t> Yamhill County Overdose Fatality Review Update: Findings and Recommendations - Savanna Santarpio, Laura Bivens</a:t>
            </a:r>
          </a:p>
          <a:p>
            <a:endParaRPr lang="en-US" sz="2300" dirty="0"/>
          </a:p>
          <a:p>
            <a:r>
              <a:rPr lang="en-US" sz="2300" dirty="0"/>
              <a:t>8:45pm </a:t>
            </a:r>
            <a:r>
              <a:rPr lang="en-US" sz="2300" dirty="0">
                <a:sym typeface="Wingdings" panose="05000000000000000000" pitchFamily="2" charset="2"/>
              </a:rPr>
              <a:t></a:t>
            </a:r>
            <a:r>
              <a:rPr lang="en-US" sz="2300" dirty="0"/>
              <a:t> Closing Remarks </a:t>
            </a:r>
          </a:p>
        </p:txBody>
      </p:sp>
      <p:grpSp>
        <p:nvGrpSpPr>
          <p:cNvPr id="4" name="Group 3">
            <a:extLst>
              <a:ext uri="{FF2B5EF4-FFF2-40B4-BE49-F238E27FC236}">
                <a16:creationId xmlns:a16="http://schemas.microsoft.com/office/drawing/2014/main" id="{50D183E0-D0C9-F391-F9F7-095B2B3DA541}"/>
              </a:ext>
            </a:extLst>
          </p:cNvPr>
          <p:cNvGrpSpPr/>
          <p:nvPr/>
        </p:nvGrpSpPr>
        <p:grpSpPr>
          <a:xfrm rot="10800000">
            <a:off x="8434065" y="0"/>
            <a:ext cx="4506102" cy="2917823"/>
            <a:chOff x="-1170176" y="2447170"/>
            <a:chExt cx="7148283" cy="4410830"/>
          </a:xfrm>
        </p:grpSpPr>
        <p:sp>
          <p:nvSpPr>
            <p:cNvPr id="10" name="Rectangle 9">
              <a:extLst>
                <a:ext uri="{FF2B5EF4-FFF2-40B4-BE49-F238E27FC236}">
                  <a16:creationId xmlns:a16="http://schemas.microsoft.com/office/drawing/2014/main" id="{5AE90EB5-C915-676D-F44A-55492B52B44D}"/>
                </a:ext>
              </a:extLst>
            </p:cNvPr>
            <p:cNvSpPr/>
            <p:nvPr/>
          </p:nvSpPr>
          <p:spPr>
            <a:xfrm rot="2672795">
              <a:off x="-1170176" y="2447170"/>
              <a:ext cx="4764373" cy="1224951"/>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1CE68786-848C-D09E-5B23-651172F6CC87}"/>
                </a:ext>
              </a:extLst>
            </p:cNvPr>
            <p:cNvSpPr/>
            <p:nvPr/>
          </p:nvSpPr>
          <p:spPr>
            <a:xfrm>
              <a:off x="2613805" y="5167223"/>
              <a:ext cx="3364302" cy="1690777"/>
            </a:xfrm>
            <a:prstGeom prst="triangle">
              <a:avLst>
                <a:gd name="adj" fmla="val 4617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14289011-1BA8-E6C0-404D-1B57AF0D2115}"/>
                </a:ext>
              </a:extLst>
            </p:cNvPr>
            <p:cNvSpPr/>
            <p:nvPr/>
          </p:nvSpPr>
          <p:spPr>
            <a:xfrm>
              <a:off x="0" y="4416725"/>
              <a:ext cx="2424023" cy="2441275"/>
            </a:xfrm>
            <a:prstGeom prst="triangle">
              <a:avLst>
                <a:gd name="adj" fmla="val 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319753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97300" y="162308"/>
            <a:ext cx="8974205" cy="1009598"/>
          </a:xfrm>
          <a:custGeom>
            <a:avLst/>
            <a:gdLst/>
            <a:ahLst/>
            <a:cxnLst/>
            <a:rect l="l" t="t" r="r" b="b"/>
            <a:pathLst>
              <a:path w="13461307" h="1514397">
                <a:moveTo>
                  <a:pt x="0" y="0"/>
                </a:moveTo>
                <a:lnTo>
                  <a:pt x="13461307" y="0"/>
                </a:lnTo>
                <a:lnTo>
                  <a:pt x="13461307" y="1514397"/>
                </a:lnTo>
                <a:lnTo>
                  <a:pt x="0" y="15143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AutoShape 3"/>
          <p:cNvSpPr/>
          <p:nvPr/>
        </p:nvSpPr>
        <p:spPr>
          <a:xfrm rot="4791364">
            <a:off x="6492322" y="3429000"/>
            <a:ext cx="6976580" cy="0"/>
          </a:xfrm>
          <a:prstGeom prst="line">
            <a:avLst/>
          </a:prstGeom>
          <a:ln w="9525" cap="rnd">
            <a:solidFill>
              <a:srgbClr val="FFFFFF"/>
            </a:solidFill>
            <a:prstDash val="solid"/>
            <a:headEnd type="none" w="sm" len="sm"/>
            <a:tailEnd type="none" w="sm" len="sm"/>
          </a:ln>
        </p:spPr>
        <p:txBody>
          <a:bodyPr/>
          <a:lstStyle/>
          <a:p>
            <a:endParaRPr lang="en-US"/>
          </a:p>
        </p:txBody>
      </p:sp>
      <p:sp>
        <p:nvSpPr>
          <p:cNvPr id="4" name="AutoShape 4"/>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5" name="Group 5"/>
          <p:cNvGrpSpPr/>
          <p:nvPr/>
        </p:nvGrpSpPr>
        <p:grpSpPr>
          <a:xfrm>
            <a:off x="10898730" y="-8466"/>
            <a:ext cx="1290094" cy="6866467"/>
            <a:chOff x="0" y="0"/>
            <a:chExt cx="2580188" cy="13732934"/>
          </a:xfrm>
        </p:grpSpPr>
        <p:sp>
          <p:nvSpPr>
            <p:cNvPr id="6" name="Freeform 6"/>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7" name="Group 7"/>
          <p:cNvGrpSpPr/>
          <p:nvPr/>
        </p:nvGrpSpPr>
        <p:grpSpPr>
          <a:xfrm>
            <a:off x="10939000" y="-8466"/>
            <a:ext cx="1249825" cy="6866467"/>
            <a:chOff x="0" y="0"/>
            <a:chExt cx="2499650" cy="13732934"/>
          </a:xfrm>
        </p:grpSpPr>
        <p:sp>
          <p:nvSpPr>
            <p:cNvPr id="8" name="Freeform 8"/>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9" name="Group 9"/>
          <p:cNvGrpSpPr/>
          <p:nvPr/>
        </p:nvGrpSpPr>
        <p:grpSpPr>
          <a:xfrm>
            <a:off x="10371666" y="3589867"/>
            <a:ext cx="1817159" cy="3268133"/>
            <a:chOff x="0" y="0"/>
            <a:chExt cx="3634318" cy="6536266"/>
          </a:xfrm>
        </p:grpSpPr>
        <p:sp>
          <p:nvSpPr>
            <p:cNvPr id="10" name="Freeform 10"/>
            <p:cNvSpPr/>
            <p:nvPr/>
          </p:nvSpPr>
          <p:spPr>
            <a:xfrm>
              <a:off x="0" y="0"/>
              <a:ext cx="3634359" cy="6536309"/>
            </a:xfrm>
            <a:custGeom>
              <a:avLst/>
              <a:gdLst/>
              <a:ahLst/>
              <a:cxnLst/>
              <a:rect l="l" t="t" r="r" b="b"/>
              <a:pathLst>
                <a:path w="3634359" h="6536309">
                  <a:moveTo>
                    <a:pt x="0" y="6536309"/>
                  </a:moveTo>
                  <a:lnTo>
                    <a:pt x="3634359" y="0"/>
                  </a:lnTo>
                  <a:lnTo>
                    <a:pt x="3634359" y="6536309"/>
                  </a:lnTo>
                  <a:close/>
                </a:path>
              </a:pathLst>
            </a:custGeom>
            <a:solidFill>
              <a:srgbClr val="00AEEF">
                <a:alpha val="63922"/>
              </a:srgbClr>
            </a:solidFill>
          </p:spPr>
          <p:txBody>
            <a:bodyPr/>
            <a:lstStyle/>
            <a:p>
              <a:endParaRPr lang="en-US"/>
            </a:p>
          </p:txBody>
        </p:sp>
      </p:grpSp>
      <p:grpSp>
        <p:nvGrpSpPr>
          <p:cNvPr id="11" name="Group 11"/>
          <p:cNvGrpSpPr/>
          <p:nvPr/>
        </p:nvGrpSpPr>
        <p:grpSpPr>
          <a:xfrm>
            <a:off x="0" y="4013200"/>
            <a:ext cx="448733" cy="2844800"/>
            <a:chOff x="0" y="0"/>
            <a:chExt cx="897466" cy="5689600"/>
          </a:xfrm>
        </p:grpSpPr>
        <p:sp>
          <p:nvSpPr>
            <p:cNvPr id="12" name="Freeform 12"/>
            <p:cNvSpPr/>
            <p:nvPr/>
          </p:nvSpPr>
          <p:spPr>
            <a:xfrm>
              <a:off x="0" y="0"/>
              <a:ext cx="897509" cy="5689600"/>
            </a:xfrm>
            <a:custGeom>
              <a:avLst/>
              <a:gdLst/>
              <a:ahLst/>
              <a:cxnLst/>
              <a:rect l="l" t="t" r="r" b="b"/>
              <a:pathLst>
                <a:path w="897509" h="5689600">
                  <a:moveTo>
                    <a:pt x="0" y="5689600"/>
                  </a:moveTo>
                  <a:lnTo>
                    <a:pt x="0" y="0"/>
                  </a:lnTo>
                  <a:lnTo>
                    <a:pt x="897509" y="5689600"/>
                  </a:lnTo>
                  <a:close/>
                </a:path>
              </a:pathLst>
            </a:custGeom>
            <a:solidFill>
              <a:srgbClr val="00AEEF">
                <a:alpha val="72157"/>
              </a:srgbClr>
            </a:solidFill>
          </p:spPr>
          <p:txBody>
            <a:bodyPr/>
            <a:lstStyle/>
            <a:p>
              <a:endParaRPr lang="en-US"/>
            </a:p>
          </p:txBody>
        </p:sp>
      </p:grpSp>
      <p:sp>
        <p:nvSpPr>
          <p:cNvPr id="13" name="AutoShape 13"/>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14" name="Group 14"/>
          <p:cNvGrpSpPr/>
          <p:nvPr/>
        </p:nvGrpSpPr>
        <p:grpSpPr>
          <a:xfrm>
            <a:off x="10898730" y="-8466"/>
            <a:ext cx="1290094" cy="6866467"/>
            <a:chOff x="0" y="0"/>
            <a:chExt cx="2580188" cy="13732934"/>
          </a:xfrm>
        </p:grpSpPr>
        <p:sp>
          <p:nvSpPr>
            <p:cNvPr id="15" name="Freeform 15"/>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16" name="Group 16"/>
          <p:cNvGrpSpPr/>
          <p:nvPr/>
        </p:nvGrpSpPr>
        <p:grpSpPr>
          <a:xfrm>
            <a:off x="10943763" y="-8466"/>
            <a:ext cx="1249825" cy="6866467"/>
            <a:chOff x="0" y="0"/>
            <a:chExt cx="2499650" cy="13732934"/>
          </a:xfrm>
        </p:grpSpPr>
        <p:sp>
          <p:nvSpPr>
            <p:cNvPr id="17" name="Freeform 17"/>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18" name="Group 18"/>
          <p:cNvGrpSpPr/>
          <p:nvPr/>
        </p:nvGrpSpPr>
        <p:grpSpPr>
          <a:xfrm rot="-10800000">
            <a:off x="0" y="0"/>
            <a:ext cx="842596" cy="5666154"/>
            <a:chOff x="0" y="0"/>
            <a:chExt cx="1685192" cy="11332308"/>
          </a:xfrm>
        </p:grpSpPr>
        <p:sp>
          <p:nvSpPr>
            <p:cNvPr id="19" name="Freeform 19"/>
            <p:cNvSpPr/>
            <p:nvPr/>
          </p:nvSpPr>
          <p:spPr>
            <a:xfrm>
              <a:off x="0" y="0"/>
              <a:ext cx="1685163" cy="11332337"/>
            </a:xfrm>
            <a:custGeom>
              <a:avLst/>
              <a:gdLst/>
              <a:ahLst/>
              <a:cxnLst/>
              <a:rect l="l" t="t" r="r" b="b"/>
              <a:pathLst>
                <a:path w="1685163" h="11332337">
                  <a:moveTo>
                    <a:pt x="0" y="11332337"/>
                  </a:moveTo>
                  <a:lnTo>
                    <a:pt x="1685163" y="0"/>
                  </a:lnTo>
                  <a:lnTo>
                    <a:pt x="1685163" y="11332337"/>
                  </a:lnTo>
                  <a:close/>
                </a:path>
              </a:pathLst>
            </a:custGeom>
            <a:solidFill>
              <a:srgbClr val="00AEEF">
                <a:alpha val="72157"/>
              </a:srgbClr>
            </a:solidFill>
          </p:spPr>
          <p:txBody>
            <a:bodyPr/>
            <a:lstStyle/>
            <a:p>
              <a:endParaRPr lang="en-US"/>
            </a:p>
          </p:txBody>
        </p:sp>
      </p:grpSp>
      <p:sp>
        <p:nvSpPr>
          <p:cNvPr id="20" name="Freeform 20"/>
          <p:cNvSpPr/>
          <p:nvPr/>
        </p:nvSpPr>
        <p:spPr>
          <a:xfrm>
            <a:off x="4213550" y="6127412"/>
            <a:ext cx="455595" cy="455595"/>
          </a:xfrm>
          <a:custGeom>
            <a:avLst/>
            <a:gdLst/>
            <a:ahLst/>
            <a:cxnLst/>
            <a:rect l="l" t="t" r="r" b="b"/>
            <a:pathLst>
              <a:path w="683392" h="683392">
                <a:moveTo>
                  <a:pt x="0" y="0"/>
                </a:moveTo>
                <a:lnTo>
                  <a:pt x="683392" y="0"/>
                </a:lnTo>
                <a:lnTo>
                  <a:pt x="683392" y="683392"/>
                </a:lnTo>
                <a:lnTo>
                  <a:pt x="0" y="683392"/>
                </a:lnTo>
                <a:lnTo>
                  <a:pt x="0" y="0"/>
                </a:lnTo>
                <a:close/>
              </a:path>
            </a:pathLst>
          </a:custGeom>
          <a:blipFill>
            <a:blip r:embed="rId5"/>
            <a:stretch>
              <a:fillRect/>
            </a:stretch>
          </a:blipFill>
          <a:ln w="38100" cap="sq">
            <a:solidFill>
              <a:srgbClr val="000000"/>
            </a:solidFill>
            <a:prstDash val="solid"/>
            <a:miter/>
          </a:ln>
        </p:spPr>
        <p:txBody>
          <a:bodyPr/>
          <a:lstStyle/>
          <a:p>
            <a:endParaRPr lang="en-US"/>
          </a:p>
        </p:txBody>
      </p:sp>
      <p:sp>
        <p:nvSpPr>
          <p:cNvPr id="21" name="Freeform 21"/>
          <p:cNvSpPr/>
          <p:nvPr/>
        </p:nvSpPr>
        <p:spPr>
          <a:xfrm>
            <a:off x="497300" y="6024300"/>
            <a:ext cx="661818" cy="661818"/>
          </a:xfrm>
          <a:custGeom>
            <a:avLst/>
            <a:gdLst/>
            <a:ahLst/>
            <a:cxnLst/>
            <a:rect l="l" t="t" r="r" b="b"/>
            <a:pathLst>
              <a:path w="992727" h="992727">
                <a:moveTo>
                  <a:pt x="0" y="0"/>
                </a:moveTo>
                <a:lnTo>
                  <a:pt x="992727" y="0"/>
                </a:lnTo>
                <a:lnTo>
                  <a:pt x="992727" y="992728"/>
                </a:lnTo>
                <a:lnTo>
                  <a:pt x="0" y="9927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2" name="Freeform 22"/>
          <p:cNvSpPr/>
          <p:nvPr/>
        </p:nvSpPr>
        <p:spPr>
          <a:xfrm>
            <a:off x="950062" y="915303"/>
            <a:ext cx="8089737" cy="5035861"/>
          </a:xfrm>
          <a:custGeom>
            <a:avLst/>
            <a:gdLst/>
            <a:ahLst/>
            <a:cxnLst/>
            <a:rect l="l" t="t" r="r" b="b"/>
            <a:pathLst>
              <a:path w="12134605" h="7553792">
                <a:moveTo>
                  <a:pt x="0" y="0"/>
                </a:moveTo>
                <a:lnTo>
                  <a:pt x="12134606" y="0"/>
                </a:lnTo>
                <a:lnTo>
                  <a:pt x="12134606" y="7553792"/>
                </a:lnTo>
                <a:lnTo>
                  <a:pt x="0" y="7553792"/>
                </a:lnTo>
                <a:lnTo>
                  <a:pt x="0" y="0"/>
                </a:lnTo>
                <a:close/>
              </a:path>
            </a:pathLst>
          </a:custGeom>
          <a:blipFill>
            <a:blip r:embed="rId8"/>
            <a:stretch>
              <a:fillRect/>
            </a:stretch>
          </a:blipFill>
        </p:spPr>
        <p:txBody>
          <a:bodyPr/>
          <a:lstStyle/>
          <a:p>
            <a:endParaRPr lang="en-US"/>
          </a:p>
        </p:txBody>
      </p:sp>
      <p:sp>
        <p:nvSpPr>
          <p:cNvPr id="23" name="TextBox 23"/>
          <p:cNvSpPr txBox="1"/>
          <p:nvPr/>
        </p:nvSpPr>
        <p:spPr>
          <a:xfrm>
            <a:off x="785045" y="211020"/>
            <a:ext cx="8944131" cy="517001"/>
          </a:xfrm>
          <a:prstGeom prst="rect">
            <a:avLst/>
          </a:prstGeom>
        </p:spPr>
        <p:txBody>
          <a:bodyPr lIns="0" tIns="0" rIns="0" bIns="0" rtlCol="0" anchor="t">
            <a:spAutoFit/>
          </a:bodyPr>
          <a:lstStyle/>
          <a:p>
            <a:pPr>
              <a:lnSpc>
                <a:spcPts val="4480"/>
              </a:lnSpc>
            </a:pPr>
            <a:r>
              <a:rPr lang="en-US" sz="3199">
                <a:solidFill>
                  <a:srgbClr val="000000"/>
                </a:solidFill>
                <a:latin typeface="Tahoma"/>
                <a:ea typeface="Tahoma"/>
                <a:cs typeface="Tahoma"/>
                <a:sym typeface="Tahoma"/>
              </a:rPr>
              <a:t>Portland Recreational Marijuana Retailers &amp; Labs</a:t>
            </a:r>
          </a:p>
        </p:txBody>
      </p:sp>
      <p:sp>
        <p:nvSpPr>
          <p:cNvPr id="24" name="TextBox 24"/>
          <p:cNvSpPr txBox="1"/>
          <p:nvPr/>
        </p:nvSpPr>
        <p:spPr>
          <a:xfrm>
            <a:off x="4808845" y="6175717"/>
            <a:ext cx="4230954" cy="299249"/>
          </a:xfrm>
          <a:prstGeom prst="rect">
            <a:avLst/>
          </a:prstGeom>
        </p:spPr>
        <p:txBody>
          <a:bodyPr lIns="0" tIns="0" rIns="0" bIns="0" rtlCol="0" anchor="t">
            <a:spAutoFit/>
          </a:bodyPr>
          <a:lstStyle/>
          <a:p>
            <a:pPr>
              <a:lnSpc>
                <a:spcPts val="2613"/>
              </a:lnSpc>
            </a:pPr>
            <a:r>
              <a:rPr lang="en-US" sz="1867">
                <a:solidFill>
                  <a:srgbClr val="000000"/>
                </a:solidFill>
                <a:latin typeface="Tahoma"/>
                <a:ea typeface="Tahoma"/>
                <a:cs typeface="Tahoma"/>
                <a:sym typeface="Tahoma"/>
              </a:rPr>
              <a:t>OLCC-licensed retailers and testing labs</a:t>
            </a:r>
          </a:p>
        </p:txBody>
      </p:sp>
      <p:sp>
        <p:nvSpPr>
          <p:cNvPr id="25" name="TextBox 25"/>
          <p:cNvSpPr txBox="1"/>
          <p:nvPr/>
        </p:nvSpPr>
        <p:spPr>
          <a:xfrm>
            <a:off x="1235494" y="6190104"/>
            <a:ext cx="4230954" cy="299249"/>
          </a:xfrm>
          <a:prstGeom prst="rect">
            <a:avLst/>
          </a:prstGeom>
        </p:spPr>
        <p:txBody>
          <a:bodyPr lIns="0" tIns="0" rIns="0" bIns="0" rtlCol="0" anchor="t">
            <a:spAutoFit/>
          </a:bodyPr>
          <a:lstStyle/>
          <a:p>
            <a:pPr>
              <a:lnSpc>
                <a:spcPts val="2613"/>
              </a:lnSpc>
            </a:pPr>
            <a:r>
              <a:rPr lang="en-US" sz="1867">
                <a:solidFill>
                  <a:srgbClr val="000000"/>
                </a:solidFill>
                <a:latin typeface="Tahoma"/>
                <a:ea typeface="Tahoma"/>
                <a:cs typeface="Tahoma"/>
                <a:sym typeface="Tahoma"/>
              </a:rPr>
              <a:t>K-12 school locations</a:t>
            </a:r>
          </a:p>
        </p:txBody>
      </p:sp>
      <p:sp>
        <p:nvSpPr>
          <p:cNvPr id="26" name="TextBox 26"/>
          <p:cNvSpPr txBox="1"/>
          <p:nvPr/>
        </p:nvSpPr>
        <p:spPr>
          <a:xfrm>
            <a:off x="9190971" y="2164080"/>
            <a:ext cx="2315229" cy="1625701"/>
          </a:xfrm>
          <a:prstGeom prst="rect">
            <a:avLst/>
          </a:prstGeom>
        </p:spPr>
        <p:txBody>
          <a:bodyPr lIns="0" tIns="0" rIns="0" bIns="0" rtlCol="0" anchor="t">
            <a:spAutoFit/>
          </a:bodyPr>
          <a:lstStyle/>
          <a:p>
            <a:pPr algn="ctr">
              <a:lnSpc>
                <a:spcPts val="3734"/>
              </a:lnSpc>
            </a:pPr>
            <a:r>
              <a:rPr lang="en-US" sz="2667" u="sng">
                <a:solidFill>
                  <a:srgbClr val="000000"/>
                </a:solidFill>
                <a:latin typeface="Tahoma"/>
                <a:ea typeface="Tahoma"/>
                <a:cs typeface="Tahoma"/>
                <a:sym typeface="Tahoma"/>
              </a:rPr>
              <a:t>2025</a:t>
            </a:r>
          </a:p>
          <a:p>
            <a:pPr>
              <a:lnSpc>
                <a:spcPts val="3080"/>
              </a:lnSpc>
            </a:pPr>
            <a:r>
              <a:rPr lang="en-US" sz="2200">
                <a:solidFill>
                  <a:srgbClr val="D51C1C"/>
                </a:solidFill>
                <a:latin typeface="Tahoma"/>
                <a:ea typeface="Tahoma"/>
                <a:cs typeface="Tahoma"/>
                <a:sym typeface="Tahoma"/>
              </a:rPr>
              <a:t>OR  16.8/100,000</a:t>
            </a:r>
          </a:p>
          <a:p>
            <a:pPr>
              <a:lnSpc>
                <a:spcPts val="3080"/>
              </a:lnSpc>
            </a:pPr>
            <a:r>
              <a:rPr lang="en-US" sz="2200">
                <a:solidFill>
                  <a:srgbClr val="D51C1C"/>
                </a:solidFill>
                <a:latin typeface="Tahoma"/>
                <a:ea typeface="Tahoma"/>
                <a:cs typeface="Tahoma"/>
                <a:sym typeface="Tahoma"/>
              </a:rPr>
              <a:t>WA  5.8/100,000</a:t>
            </a:r>
          </a:p>
          <a:p>
            <a:pPr>
              <a:lnSpc>
                <a:spcPts val="3080"/>
              </a:lnSpc>
            </a:pPr>
            <a:r>
              <a:rPr lang="en-US" sz="2200">
                <a:solidFill>
                  <a:srgbClr val="D51C1C"/>
                </a:solidFill>
                <a:latin typeface="Tahoma"/>
                <a:ea typeface="Tahoma"/>
                <a:cs typeface="Tahoma"/>
                <a:sym typeface="Tahoma"/>
              </a:rPr>
              <a:t>CO  11.5/100,000</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791364">
            <a:off x="6492322" y="3429000"/>
            <a:ext cx="6976580" cy="0"/>
          </a:xfrm>
          <a:prstGeom prst="line">
            <a:avLst/>
          </a:prstGeom>
          <a:ln w="9525" cap="rnd">
            <a:solidFill>
              <a:srgbClr val="FFFFFF"/>
            </a:solidFill>
            <a:prstDash val="solid"/>
            <a:headEnd type="none" w="sm" len="sm"/>
            <a:tailEnd type="none" w="sm" len="sm"/>
          </a:ln>
        </p:spPr>
        <p:txBody>
          <a:bodyPr/>
          <a:lstStyle/>
          <a:p>
            <a:endParaRPr lang="en-US"/>
          </a:p>
        </p:txBody>
      </p:sp>
      <p:sp>
        <p:nvSpPr>
          <p:cNvPr id="3" name="AutoShape 3"/>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4" name="Group 4"/>
          <p:cNvGrpSpPr/>
          <p:nvPr/>
        </p:nvGrpSpPr>
        <p:grpSpPr>
          <a:xfrm>
            <a:off x="10898730" y="-8466"/>
            <a:ext cx="1290094" cy="6866467"/>
            <a:chOff x="0" y="0"/>
            <a:chExt cx="2580188" cy="13732934"/>
          </a:xfrm>
        </p:grpSpPr>
        <p:sp>
          <p:nvSpPr>
            <p:cNvPr id="5" name="Freeform 5"/>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6" name="Group 6"/>
          <p:cNvGrpSpPr/>
          <p:nvPr/>
        </p:nvGrpSpPr>
        <p:grpSpPr>
          <a:xfrm>
            <a:off x="10939000" y="-8466"/>
            <a:ext cx="1249825" cy="6866467"/>
            <a:chOff x="0" y="0"/>
            <a:chExt cx="2499650" cy="13732934"/>
          </a:xfrm>
        </p:grpSpPr>
        <p:sp>
          <p:nvSpPr>
            <p:cNvPr id="7" name="Freeform 7"/>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8" name="Group 8"/>
          <p:cNvGrpSpPr/>
          <p:nvPr/>
        </p:nvGrpSpPr>
        <p:grpSpPr>
          <a:xfrm>
            <a:off x="10371666" y="3589867"/>
            <a:ext cx="1817159" cy="3268133"/>
            <a:chOff x="0" y="0"/>
            <a:chExt cx="3634318" cy="6536266"/>
          </a:xfrm>
        </p:grpSpPr>
        <p:sp>
          <p:nvSpPr>
            <p:cNvPr id="9" name="Freeform 9"/>
            <p:cNvSpPr/>
            <p:nvPr/>
          </p:nvSpPr>
          <p:spPr>
            <a:xfrm>
              <a:off x="0" y="0"/>
              <a:ext cx="3634359" cy="6536309"/>
            </a:xfrm>
            <a:custGeom>
              <a:avLst/>
              <a:gdLst/>
              <a:ahLst/>
              <a:cxnLst/>
              <a:rect l="l" t="t" r="r" b="b"/>
              <a:pathLst>
                <a:path w="3634359" h="6536309">
                  <a:moveTo>
                    <a:pt x="0" y="6536309"/>
                  </a:moveTo>
                  <a:lnTo>
                    <a:pt x="3634359" y="0"/>
                  </a:lnTo>
                  <a:lnTo>
                    <a:pt x="3634359" y="6536309"/>
                  </a:lnTo>
                  <a:close/>
                </a:path>
              </a:pathLst>
            </a:custGeom>
            <a:solidFill>
              <a:srgbClr val="00AEEF">
                <a:alpha val="63922"/>
              </a:srgbClr>
            </a:solidFill>
          </p:spPr>
          <p:txBody>
            <a:bodyPr/>
            <a:lstStyle/>
            <a:p>
              <a:endParaRPr lang="en-US"/>
            </a:p>
          </p:txBody>
        </p:sp>
      </p:grpSp>
      <p:grpSp>
        <p:nvGrpSpPr>
          <p:cNvPr id="10" name="Group 10"/>
          <p:cNvGrpSpPr/>
          <p:nvPr/>
        </p:nvGrpSpPr>
        <p:grpSpPr>
          <a:xfrm>
            <a:off x="0" y="4013200"/>
            <a:ext cx="448733" cy="2844800"/>
            <a:chOff x="0" y="0"/>
            <a:chExt cx="897466" cy="5689600"/>
          </a:xfrm>
        </p:grpSpPr>
        <p:sp>
          <p:nvSpPr>
            <p:cNvPr id="11" name="Freeform 11"/>
            <p:cNvSpPr/>
            <p:nvPr/>
          </p:nvSpPr>
          <p:spPr>
            <a:xfrm>
              <a:off x="0" y="0"/>
              <a:ext cx="897509" cy="5689600"/>
            </a:xfrm>
            <a:custGeom>
              <a:avLst/>
              <a:gdLst/>
              <a:ahLst/>
              <a:cxnLst/>
              <a:rect l="l" t="t" r="r" b="b"/>
              <a:pathLst>
                <a:path w="897509" h="5689600">
                  <a:moveTo>
                    <a:pt x="0" y="5689600"/>
                  </a:moveTo>
                  <a:lnTo>
                    <a:pt x="0" y="0"/>
                  </a:lnTo>
                  <a:lnTo>
                    <a:pt x="897509" y="5689600"/>
                  </a:lnTo>
                  <a:close/>
                </a:path>
              </a:pathLst>
            </a:custGeom>
            <a:solidFill>
              <a:srgbClr val="00AEEF">
                <a:alpha val="72157"/>
              </a:srgbClr>
            </a:solidFill>
          </p:spPr>
          <p:txBody>
            <a:bodyPr/>
            <a:lstStyle/>
            <a:p>
              <a:endParaRPr lang="en-US"/>
            </a:p>
          </p:txBody>
        </p:sp>
      </p:grpSp>
      <p:sp>
        <p:nvSpPr>
          <p:cNvPr id="12" name="AutoShape 12"/>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13" name="Group 13"/>
          <p:cNvGrpSpPr/>
          <p:nvPr/>
        </p:nvGrpSpPr>
        <p:grpSpPr>
          <a:xfrm>
            <a:off x="10898730" y="-8466"/>
            <a:ext cx="1290094" cy="6866467"/>
            <a:chOff x="0" y="0"/>
            <a:chExt cx="2580188" cy="13732934"/>
          </a:xfrm>
        </p:grpSpPr>
        <p:sp>
          <p:nvSpPr>
            <p:cNvPr id="14" name="Freeform 14"/>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15" name="Group 15"/>
          <p:cNvGrpSpPr/>
          <p:nvPr/>
        </p:nvGrpSpPr>
        <p:grpSpPr>
          <a:xfrm>
            <a:off x="10943763" y="-8466"/>
            <a:ext cx="1249825" cy="6866467"/>
            <a:chOff x="0" y="0"/>
            <a:chExt cx="2499650" cy="13732934"/>
          </a:xfrm>
        </p:grpSpPr>
        <p:sp>
          <p:nvSpPr>
            <p:cNvPr id="16" name="Freeform 16"/>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17" name="Group 17"/>
          <p:cNvGrpSpPr/>
          <p:nvPr/>
        </p:nvGrpSpPr>
        <p:grpSpPr>
          <a:xfrm rot="-10800000">
            <a:off x="0" y="0"/>
            <a:ext cx="842596" cy="5666154"/>
            <a:chOff x="0" y="0"/>
            <a:chExt cx="1685192" cy="11332308"/>
          </a:xfrm>
        </p:grpSpPr>
        <p:sp>
          <p:nvSpPr>
            <p:cNvPr id="18" name="Freeform 18"/>
            <p:cNvSpPr/>
            <p:nvPr/>
          </p:nvSpPr>
          <p:spPr>
            <a:xfrm>
              <a:off x="0" y="0"/>
              <a:ext cx="1685163" cy="11332337"/>
            </a:xfrm>
            <a:custGeom>
              <a:avLst/>
              <a:gdLst/>
              <a:ahLst/>
              <a:cxnLst/>
              <a:rect l="l" t="t" r="r" b="b"/>
              <a:pathLst>
                <a:path w="1685163" h="11332337">
                  <a:moveTo>
                    <a:pt x="0" y="11332337"/>
                  </a:moveTo>
                  <a:lnTo>
                    <a:pt x="1685163" y="0"/>
                  </a:lnTo>
                  <a:lnTo>
                    <a:pt x="1685163" y="11332337"/>
                  </a:lnTo>
                  <a:close/>
                </a:path>
              </a:pathLst>
            </a:custGeom>
            <a:solidFill>
              <a:srgbClr val="00AEEF">
                <a:alpha val="72157"/>
              </a:srgbClr>
            </a:solidFill>
          </p:spPr>
          <p:txBody>
            <a:bodyPr/>
            <a:lstStyle/>
            <a:p>
              <a:endParaRPr lang="en-US"/>
            </a:p>
          </p:txBody>
        </p:sp>
      </p:grpSp>
      <p:sp>
        <p:nvSpPr>
          <p:cNvPr id="19" name="Freeform 19"/>
          <p:cNvSpPr/>
          <p:nvPr/>
        </p:nvSpPr>
        <p:spPr>
          <a:xfrm>
            <a:off x="901145" y="836980"/>
            <a:ext cx="9147399" cy="5911507"/>
          </a:xfrm>
          <a:custGeom>
            <a:avLst/>
            <a:gdLst/>
            <a:ahLst/>
            <a:cxnLst/>
            <a:rect l="l" t="t" r="r" b="b"/>
            <a:pathLst>
              <a:path w="13721098" h="8867260">
                <a:moveTo>
                  <a:pt x="0" y="0"/>
                </a:moveTo>
                <a:lnTo>
                  <a:pt x="13721098" y="0"/>
                </a:lnTo>
                <a:lnTo>
                  <a:pt x="13721098" y="8867260"/>
                </a:lnTo>
                <a:lnTo>
                  <a:pt x="0" y="8867260"/>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0" name="Freeform 20"/>
          <p:cNvSpPr/>
          <p:nvPr/>
        </p:nvSpPr>
        <p:spPr>
          <a:xfrm>
            <a:off x="3141039" y="2055652"/>
            <a:ext cx="4932185" cy="3915096"/>
          </a:xfrm>
          <a:custGeom>
            <a:avLst/>
            <a:gdLst/>
            <a:ahLst/>
            <a:cxnLst/>
            <a:rect l="l" t="t" r="r" b="b"/>
            <a:pathLst>
              <a:path w="7398278" h="5872644">
                <a:moveTo>
                  <a:pt x="0" y="0"/>
                </a:moveTo>
                <a:lnTo>
                  <a:pt x="7398277" y="0"/>
                </a:lnTo>
                <a:lnTo>
                  <a:pt x="7398277" y="5872644"/>
                </a:lnTo>
                <a:lnTo>
                  <a:pt x="0" y="58726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1" name="TextBox 21"/>
          <p:cNvSpPr txBox="1"/>
          <p:nvPr/>
        </p:nvSpPr>
        <p:spPr>
          <a:xfrm>
            <a:off x="1484693" y="273947"/>
            <a:ext cx="5435839" cy="539828"/>
          </a:xfrm>
          <a:prstGeom prst="rect">
            <a:avLst/>
          </a:prstGeom>
        </p:spPr>
        <p:txBody>
          <a:bodyPr lIns="0" tIns="0" rIns="0" bIns="0" rtlCol="0" anchor="t">
            <a:spAutoFit/>
          </a:bodyPr>
          <a:lstStyle/>
          <a:p>
            <a:pPr>
              <a:lnSpc>
                <a:spcPts val="4666"/>
              </a:lnSpc>
            </a:pPr>
            <a:r>
              <a:rPr lang="en-US" sz="3333">
                <a:solidFill>
                  <a:srgbClr val="000000"/>
                </a:solidFill>
                <a:latin typeface="Tahoma"/>
                <a:ea typeface="Tahoma"/>
                <a:cs typeface="Tahoma"/>
                <a:sym typeface="Tahoma"/>
              </a:rPr>
              <a:t>Human Brain Development -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791364">
            <a:off x="6492322" y="3429000"/>
            <a:ext cx="6976580" cy="0"/>
          </a:xfrm>
          <a:prstGeom prst="line">
            <a:avLst/>
          </a:prstGeom>
          <a:ln w="9525" cap="rnd">
            <a:solidFill>
              <a:srgbClr val="FFFFFF"/>
            </a:solidFill>
            <a:prstDash val="solid"/>
            <a:headEnd type="none" w="sm" len="sm"/>
            <a:tailEnd type="none" w="sm" len="sm"/>
          </a:ln>
        </p:spPr>
        <p:txBody>
          <a:bodyPr/>
          <a:lstStyle/>
          <a:p>
            <a:endParaRPr lang="en-US"/>
          </a:p>
        </p:txBody>
      </p:sp>
      <p:sp>
        <p:nvSpPr>
          <p:cNvPr id="3" name="AutoShape 3"/>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4" name="Group 4"/>
          <p:cNvGrpSpPr/>
          <p:nvPr/>
        </p:nvGrpSpPr>
        <p:grpSpPr>
          <a:xfrm>
            <a:off x="10898730" y="-8466"/>
            <a:ext cx="1290094" cy="6866467"/>
            <a:chOff x="0" y="0"/>
            <a:chExt cx="2580188" cy="13732934"/>
          </a:xfrm>
        </p:grpSpPr>
        <p:sp>
          <p:nvSpPr>
            <p:cNvPr id="5" name="Freeform 5"/>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6" name="Group 6"/>
          <p:cNvGrpSpPr/>
          <p:nvPr/>
        </p:nvGrpSpPr>
        <p:grpSpPr>
          <a:xfrm>
            <a:off x="10939000" y="-8466"/>
            <a:ext cx="1249825" cy="6866467"/>
            <a:chOff x="0" y="0"/>
            <a:chExt cx="2499650" cy="13732934"/>
          </a:xfrm>
        </p:grpSpPr>
        <p:sp>
          <p:nvSpPr>
            <p:cNvPr id="7" name="Freeform 7"/>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8" name="Group 8"/>
          <p:cNvGrpSpPr/>
          <p:nvPr/>
        </p:nvGrpSpPr>
        <p:grpSpPr>
          <a:xfrm>
            <a:off x="10371666" y="3589867"/>
            <a:ext cx="1817159" cy="3268133"/>
            <a:chOff x="0" y="0"/>
            <a:chExt cx="3634318" cy="6536266"/>
          </a:xfrm>
        </p:grpSpPr>
        <p:sp>
          <p:nvSpPr>
            <p:cNvPr id="9" name="Freeform 9"/>
            <p:cNvSpPr/>
            <p:nvPr/>
          </p:nvSpPr>
          <p:spPr>
            <a:xfrm>
              <a:off x="0" y="0"/>
              <a:ext cx="3634359" cy="6536309"/>
            </a:xfrm>
            <a:custGeom>
              <a:avLst/>
              <a:gdLst/>
              <a:ahLst/>
              <a:cxnLst/>
              <a:rect l="l" t="t" r="r" b="b"/>
              <a:pathLst>
                <a:path w="3634359" h="6536309">
                  <a:moveTo>
                    <a:pt x="0" y="6536309"/>
                  </a:moveTo>
                  <a:lnTo>
                    <a:pt x="3634359" y="0"/>
                  </a:lnTo>
                  <a:lnTo>
                    <a:pt x="3634359" y="6536309"/>
                  </a:lnTo>
                  <a:close/>
                </a:path>
              </a:pathLst>
            </a:custGeom>
            <a:solidFill>
              <a:srgbClr val="00AEEF">
                <a:alpha val="63922"/>
              </a:srgbClr>
            </a:solidFill>
          </p:spPr>
          <p:txBody>
            <a:bodyPr/>
            <a:lstStyle/>
            <a:p>
              <a:endParaRPr lang="en-US"/>
            </a:p>
          </p:txBody>
        </p:sp>
      </p:grpSp>
      <p:grpSp>
        <p:nvGrpSpPr>
          <p:cNvPr id="10" name="Group 10"/>
          <p:cNvGrpSpPr/>
          <p:nvPr/>
        </p:nvGrpSpPr>
        <p:grpSpPr>
          <a:xfrm>
            <a:off x="0" y="4013200"/>
            <a:ext cx="448733" cy="2844800"/>
            <a:chOff x="0" y="0"/>
            <a:chExt cx="897466" cy="5689600"/>
          </a:xfrm>
        </p:grpSpPr>
        <p:sp>
          <p:nvSpPr>
            <p:cNvPr id="11" name="Freeform 11"/>
            <p:cNvSpPr/>
            <p:nvPr/>
          </p:nvSpPr>
          <p:spPr>
            <a:xfrm>
              <a:off x="0" y="0"/>
              <a:ext cx="897509" cy="5689600"/>
            </a:xfrm>
            <a:custGeom>
              <a:avLst/>
              <a:gdLst/>
              <a:ahLst/>
              <a:cxnLst/>
              <a:rect l="l" t="t" r="r" b="b"/>
              <a:pathLst>
                <a:path w="897509" h="5689600">
                  <a:moveTo>
                    <a:pt x="0" y="5689600"/>
                  </a:moveTo>
                  <a:lnTo>
                    <a:pt x="0" y="0"/>
                  </a:lnTo>
                  <a:lnTo>
                    <a:pt x="897509" y="5689600"/>
                  </a:lnTo>
                  <a:close/>
                </a:path>
              </a:pathLst>
            </a:custGeom>
            <a:solidFill>
              <a:srgbClr val="00AEEF">
                <a:alpha val="72157"/>
              </a:srgbClr>
            </a:solidFill>
          </p:spPr>
          <p:txBody>
            <a:bodyPr/>
            <a:lstStyle/>
            <a:p>
              <a:endParaRPr lang="en-US"/>
            </a:p>
          </p:txBody>
        </p:sp>
      </p:grpSp>
      <p:sp>
        <p:nvSpPr>
          <p:cNvPr id="12" name="AutoShape 12"/>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13" name="Group 13"/>
          <p:cNvGrpSpPr/>
          <p:nvPr/>
        </p:nvGrpSpPr>
        <p:grpSpPr>
          <a:xfrm>
            <a:off x="10898730" y="-8466"/>
            <a:ext cx="1290094" cy="6866467"/>
            <a:chOff x="0" y="0"/>
            <a:chExt cx="2580188" cy="13732934"/>
          </a:xfrm>
        </p:grpSpPr>
        <p:sp>
          <p:nvSpPr>
            <p:cNvPr id="14" name="Freeform 14"/>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15" name="Group 15"/>
          <p:cNvGrpSpPr/>
          <p:nvPr/>
        </p:nvGrpSpPr>
        <p:grpSpPr>
          <a:xfrm>
            <a:off x="10943763" y="-8466"/>
            <a:ext cx="1249825" cy="6866467"/>
            <a:chOff x="0" y="0"/>
            <a:chExt cx="2499650" cy="13732934"/>
          </a:xfrm>
        </p:grpSpPr>
        <p:sp>
          <p:nvSpPr>
            <p:cNvPr id="16" name="Freeform 16"/>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sp>
        <p:nvSpPr>
          <p:cNvPr id="17" name="Freeform 17"/>
          <p:cNvSpPr/>
          <p:nvPr/>
        </p:nvSpPr>
        <p:spPr>
          <a:xfrm>
            <a:off x="842596" y="318741"/>
            <a:ext cx="5676755" cy="433497"/>
          </a:xfrm>
          <a:custGeom>
            <a:avLst/>
            <a:gdLst/>
            <a:ahLst/>
            <a:cxnLst/>
            <a:rect l="l" t="t" r="r" b="b"/>
            <a:pathLst>
              <a:path w="8515132" h="650246">
                <a:moveTo>
                  <a:pt x="0" y="0"/>
                </a:moveTo>
                <a:lnTo>
                  <a:pt x="8515132" y="0"/>
                </a:lnTo>
                <a:lnTo>
                  <a:pt x="8515132" y="650247"/>
                </a:lnTo>
                <a:lnTo>
                  <a:pt x="0" y="6502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8" name="Group 18"/>
          <p:cNvGrpSpPr/>
          <p:nvPr/>
        </p:nvGrpSpPr>
        <p:grpSpPr>
          <a:xfrm rot="-10800000">
            <a:off x="0" y="0"/>
            <a:ext cx="842596" cy="5666154"/>
            <a:chOff x="0" y="0"/>
            <a:chExt cx="1685192" cy="11332308"/>
          </a:xfrm>
        </p:grpSpPr>
        <p:sp>
          <p:nvSpPr>
            <p:cNvPr id="19" name="Freeform 19"/>
            <p:cNvSpPr/>
            <p:nvPr/>
          </p:nvSpPr>
          <p:spPr>
            <a:xfrm>
              <a:off x="0" y="0"/>
              <a:ext cx="1685163" cy="11332337"/>
            </a:xfrm>
            <a:custGeom>
              <a:avLst/>
              <a:gdLst/>
              <a:ahLst/>
              <a:cxnLst/>
              <a:rect l="l" t="t" r="r" b="b"/>
              <a:pathLst>
                <a:path w="1685163" h="11332337">
                  <a:moveTo>
                    <a:pt x="0" y="11332337"/>
                  </a:moveTo>
                  <a:lnTo>
                    <a:pt x="1685163" y="0"/>
                  </a:lnTo>
                  <a:lnTo>
                    <a:pt x="1685163" y="11332337"/>
                  </a:lnTo>
                  <a:close/>
                </a:path>
              </a:pathLst>
            </a:custGeom>
            <a:solidFill>
              <a:srgbClr val="00AEEF">
                <a:alpha val="72157"/>
              </a:srgbClr>
            </a:solidFill>
          </p:spPr>
          <p:txBody>
            <a:bodyPr/>
            <a:lstStyle/>
            <a:p>
              <a:endParaRPr lang="en-US"/>
            </a:p>
          </p:txBody>
        </p:sp>
      </p:grpSp>
      <p:sp>
        <p:nvSpPr>
          <p:cNvPr id="20" name="Freeform 20"/>
          <p:cNvSpPr/>
          <p:nvPr/>
        </p:nvSpPr>
        <p:spPr>
          <a:xfrm>
            <a:off x="771538" y="1213049"/>
            <a:ext cx="9600129" cy="4222551"/>
          </a:xfrm>
          <a:custGeom>
            <a:avLst/>
            <a:gdLst/>
            <a:ahLst/>
            <a:cxnLst/>
            <a:rect l="l" t="t" r="r" b="b"/>
            <a:pathLst>
              <a:path w="14400193" h="6333827">
                <a:moveTo>
                  <a:pt x="0" y="0"/>
                </a:moveTo>
                <a:lnTo>
                  <a:pt x="14400193" y="0"/>
                </a:lnTo>
                <a:lnTo>
                  <a:pt x="14400193" y="6333827"/>
                </a:lnTo>
                <a:lnTo>
                  <a:pt x="0" y="6333827"/>
                </a:lnTo>
                <a:lnTo>
                  <a:pt x="0" y="0"/>
                </a:lnTo>
                <a:close/>
              </a:path>
            </a:pathLst>
          </a:custGeom>
          <a:blipFill>
            <a:blip r:embed="rId5"/>
            <a:stretch>
              <a:fillRect r="-16130"/>
            </a:stretch>
          </a:blipFill>
        </p:spPr>
        <p:txBody>
          <a:bodyPr/>
          <a:lstStyle/>
          <a:p>
            <a:endParaRPr lang="en-US"/>
          </a:p>
        </p:txBody>
      </p:sp>
      <p:sp>
        <p:nvSpPr>
          <p:cNvPr id="21" name="Freeform 21"/>
          <p:cNvSpPr/>
          <p:nvPr/>
        </p:nvSpPr>
        <p:spPr>
          <a:xfrm>
            <a:off x="10220988" y="4966743"/>
            <a:ext cx="1857086" cy="1790164"/>
          </a:xfrm>
          <a:custGeom>
            <a:avLst/>
            <a:gdLst/>
            <a:ahLst/>
            <a:cxnLst/>
            <a:rect l="l" t="t" r="r" b="b"/>
            <a:pathLst>
              <a:path w="2785629" h="2685246">
                <a:moveTo>
                  <a:pt x="0" y="0"/>
                </a:moveTo>
                <a:lnTo>
                  <a:pt x="2785629" y="0"/>
                </a:lnTo>
                <a:lnTo>
                  <a:pt x="2785629" y="2685246"/>
                </a:lnTo>
                <a:lnTo>
                  <a:pt x="0" y="2685246"/>
                </a:lnTo>
                <a:lnTo>
                  <a:pt x="0" y="0"/>
                </a:lnTo>
                <a:close/>
              </a:path>
            </a:pathLst>
          </a:custGeom>
          <a:blipFill>
            <a:blip r:embed="rId6"/>
            <a:stretch>
              <a:fillRect/>
            </a:stretch>
          </a:blipFill>
        </p:spPr>
        <p:txBody>
          <a:bodyPr/>
          <a:lstStyle/>
          <a:p>
            <a:endParaRPr lang="en-US"/>
          </a:p>
        </p:txBody>
      </p:sp>
      <p:sp>
        <p:nvSpPr>
          <p:cNvPr id="22" name="TextBox 22"/>
          <p:cNvSpPr txBox="1"/>
          <p:nvPr/>
        </p:nvSpPr>
        <p:spPr>
          <a:xfrm>
            <a:off x="842596" y="200358"/>
            <a:ext cx="5536458" cy="539828"/>
          </a:xfrm>
          <a:prstGeom prst="rect">
            <a:avLst/>
          </a:prstGeom>
        </p:spPr>
        <p:txBody>
          <a:bodyPr lIns="0" tIns="0" rIns="0" bIns="0" rtlCol="0" anchor="t">
            <a:spAutoFit/>
          </a:bodyPr>
          <a:lstStyle/>
          <a:p>
            <a:pPr>
              <a:lnSpc>
                <a:spcPts val="4666"/>
              </a:lnSpc>
            </a:pPr>
            <a:r>
              <a:rPr lang="en-US" sz="3333">
                <a:solidFill>
                  <a:srgbClr val="000000"/>
                </a:solidFill>
                <a:latin typeface="Tahoma"/>
                <a:ea typeface="Tahoma"/>
                <a:cs typeface="Tahoma"/>
                <a:sym typeface="Tahoma"/>
              </a:rPr>
              <a:t>Human Brain Development</a:t>
            </a:r>
          </a:p>
        </p:txBody>
      </p:sp>
      <p:sp>
        <p:nvSpPr>
          <p:cNvPr id="23" name="TextBox 23"/>
          <p:cNvSpPr txBox="1"/>
          <p:nvPr/>
        </p:nvSpPr>
        <p:spPr>
          <a:xfrm>
            <a:off x="4488392" y="6019292"/>
            <a:ext cx="4664155" cy="390171"/>
          </a:xfrm>
          <a:prstGeom prst="rect">
            <a:avLst/>
          </a:prstGeom>
        </p:spPr>
        <p:txBody>
          <a:bodyPr lIns="0" tIns="0" rIns="0" bIns="0" rtlCol="0" anchor="t">
            <a:spAutoFit/>
          </a:bodyPr>
          <a:lstStyle/>
          <a:p>
            <a:pPr>
              <a:lnSpc>
                <a:spcPts val="3360"/>
              </a:lnSpc>
            </a:pPr>
            <a:r>
              <a:rPr lang="en-US" sz="2400">
                <a:solidFill>
                  <a:srgbClr val="000000"/>
                </a:solidFill>
                <a:latin typeface="Tahoma"/>
                <a:ea typeface="Tahoma"/>
                <a:cs typeface="Tahoma"/>
                <a:sym typeface="Tahoma"/>
              </a:rPr>
              <a:t>Teen brains are wired to take risks</a:t>
            </a:r>
          </a:p>
        </p:txBody>
      </p:sp>
      <p:sp>
        <p:nvSpPr>
          <p:cNvPr id="24" name="TextBox 24"/>
          <p:cNvSpPr txBox="1"/>
          <p:nvPr/>
        </p:nvSpPr>
        <p:spPr>
          <a:xfrm>
            <a:off x="421298" y="5459392"/>
            <a:ext cx="4259025" cy="217880"/>
          </a:xfrm>
          <a:prstGeom prst="rect">
            <a:avLst/>
          </a:prstGeom>
        </p:spPr>
        <p:txBody>
          <a:bodyPr lIns="0" tIns="0" rIns="0" bIns="0" rtlCol="0" anchor="t">
            <a:spAutoFit/>
          </a:bodyPr>
          <a:lstStyle/>
          <a:p>
            <a:pPr algn="ctr">
              <a:lnSpc>
                <a:spcPts val="1867"/>
              </a:lnSpc>
              <a:spcBef>
                <a:spcPct val="0"/>
              </a:spcBef>
            </a:pPr>
            <a:r>
              <a:rPr lang="en-US" sz="1333">
                <a:solidFill>
                  <a:srgbClr val="000000"/>
                </a:solidFill>
                <a:latin typeface="Tahoma"/>
                <a:ea typeface="Tahoma"/>
                <a:cs typeface="Tahoma"/>
                <a:sym typeface="Tahoma"/>
              </a:rPr>
              <a:t>Proceedings of the National Academy of Sciences (PNAS)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791364">
            <a:off x="6492322" y="3429000"/>
            <a:ext cx="6976580" cy="0"/>
          </a:xfrm>
          <a:prstGeom prst="line">
            <a:avLst/>
          </a:prstGeom>
          <a:ln w="9525" cap="rnd">
            <a:solidFill>
              <a:srgbClr val="FFFFFF"/>
            </a:solidFill>
            <a:prstDash val="solid"/>
            <a:headEnd type="none" w="sm" len="sm"/>
            <a:tailEnd type="none" w="sm" len="sm"/>
          </a:ln>
        </p:spPr>
        <p:txBody>
          <a:bodyPr/>
          <a:lstStyle/>
          <a:p>
            <a:endParaRPr lang="en-US"/>
          </a:p>
        </p:txBody>
      </p:sp>
      <p:sp>
        <p:nvSpPr>
          <p:cNvPr id="3" name="AutoShape 3"/>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4" name="Group 4"/>
          <p:cNvGrpSpPr/>
          <p:nvPr/>
        </p:nvGrpSpPr>
        <p:grpSpPr>
          <a:xfrm>
            <a:off x="10898730" y="-8466"/>
            <a:ext cx="1290094" cy="6866467"/>
            <a:chOff x="0" y="0"/>
            <a:chExt cx="2580188" cy="13732934"/>
          </a:xfrm>
        </p:grpSpPr>
        <p:sp>
          <p:nvSpPr>
            <p:cNvPr id="5" name="Freeform 5"/>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6" name="Group 6"/>
          <p:cNvGrpSpPr/>
          <p:nvPr/>
        </p:nvGrpSpPr>
        <p:grpSpPr>
          <a:xfrm>
            <a:off x="10939000" y="-8466"/>
            <a:ext cx="1249825" cy="6866467"/>
            <a:chOff x="0" y="0"/>
            <a:chExt cx="2499650" cy="13732934"/>
          </a:xfrm>
        </p:grpSpPr>
        <p:sp>
          <p:nvSpPr>
            <p:cNvPr id="7" name="Freeform 7"/>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8" name="Group 8"/>
          <p:cNvGrpSpPr/>
          <p:nvPr/>
        </p:nvGrpSpPr>
        <p:grpSpPr>
          <a:xfrm>
            <a:off x="10371666" y="3589867"/>
            <a:ext cx="1817159" cy="3268133"/>
            <a:chOff x="0" y="0"/>
            <a:chExt cx="3634318" cy="6536266"/>
          </a:xfrm>
        </p:grpSpPr>
        <p:sp>
          <p:nvSpPr>
            <p:cNvPr id="9" name="Freeform 9"/>
            <p:cNvSpPr/>
            <p:nvPr/>
          </p:nvSpPr>
          <p:spPr>
            <a:xfrm>
              <a:off x="0" y="0"/>
              <a:ext cx="3634359" cy="6536309"/>
            </a:xfrm>
            <a:custGeom>
              <a:avLst/>
              <a:gdLst/>
              <a:ahLst/>
              <a:cxnLst/>
              <a:rect l="l" t="t" r="r" b="b"/>
              <a:pathLst>
                <a:path w="3634359" h="6536309">
                  <a:moveTo>
                    <a:pt x="0" y="6536309"/>
                  </a:moveTo>
                  <a:lnTo>
                    <a:pt x="3634359" y="0"/>
                  </a:lnTo>
                  <a:lnTo>
                    <a:pt x="3634359" y="6536309"/>
                  </a:lnTo>
                  <a:close/>
                </a:path>
              </a:pathLst>
            </a:custGeom>
            <a:solidFill>
              <a:srgbClr val="00AEEF">
                <a:alpha val="63922"/>
              </a:srgbClr>
            </a:solidFill>
          </p:spPr>
          <p:txBody>
            <a:bodyPr/>
            <a:lstStyle/>
            <a:p>
              <a:endParaRPr lang="en-US"/>
            </a:p>
          </p:txBody>
        </p:sp>
      </p:grpSp>
      <p:grpSp>
        <p:nvGrpSpPr>
          <p:cNvPr id="10" name="Group 10"/>
          <p:cNvGrpSpPr/>
          <p:nvPr/>
        </p:nvGrpSpPr>
        <p:grpSpPr>
          <a:xfrm>
            <a:off x="0" y="4013200"/>
            <a:ext cx="448733" cy="2844800"/>
            <a:chOff x="0" y="0"/>
            <a:chExt cx="897466" cy="5689600"/>
          </a:xfrm>
        </p:grpSpPr>
        <p:sp>
          <p:nvSpPr>
            <p:cNvPr id="11" name="Freeform 11"/>
            <p:cNvSpPr/>
            <p:nvPr/>
          </p:nvSpPr>
          <p:spPr>
            <a:xfrm>
              <a:off x="0" y="0"/>
              <a:ext cx="897509" cy="5689600"/>
            </a:xfrm>
            <a:custGeom>
              <a:avLst/>
              <a:gdLst/>
              <a:ahLst/>
              <a:cxnLst/>
              <a:rect l="l" t="t" r="r" b="b"/>
              <a:pathLst>
                <a:path w="897509" h="5689600">
                  <a:moveTo>
                    <a:pt x="0" y="5689600"/>
                  </a:moveTo>
                  <a:lnTo>
                    <a:pt x="0" y="0"/>
                  </a:lnTo>
                  <a:lnTo>
                    <a:pt x="897509" y="5689600"/>
                  </a:lnTo>
                  <a:close/>
                </a:path>
              </a:pathLst>
            </a:custGeom>
            <a:solidFill>
              <a:srgbClr val="00AEEF">
                <a:alpha val="72157"/>
              </a:srgbClr>
            </a:solidFill>
          </p:spPr>
          <p:txBody>
            <a:bodyPr/>
            <a:lstStyle/>
            <a:p>
              <a:endParaRPr lang="en-US"/>
            </a:p>
          </p:txBody>
        </p:sp>
      </p:grpSp>
      <p:sp>
        <p:nvSpPr>
          <p:cNvPr id="12" name="AutoShape 12"/>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13" name="Group 13"/>
          <p:cNvGrpSpPr/>
          <p:nvPr/>
        </p:nvGrpSpPr>
        <p:grpSpPr>
          <a:xfrm>
            <a:off x="10898730" y="-8466"/>
            <a:ext cx="1290094" cy="6866467"/>
            <a:chOff x="0" y="0"/>
            <a:chExt cx="2580188" cy="13732934"/>
          </a:xfrm>
        </p:grpSpPr>
        <p:sp>
          <p:nvSpPr>
            <p:cNvPr id="14" name="Freeform 14"/>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15" name="Group 15"/>
          <p:cNvGrpSpPr/>
          <p:nvPr/>
        </p:nvGrpSpPr>
        <p:grpSpPr>
          <a:xfrm>
            <a:off x="10943763" y="-8466"/>
            <a:ext cx="1249825" cy="6866467"/>
            <a:chOff x="0" y="0"/>
            <a:chExt cx="2499650" cy="13732934"/>
          </a:xfrm>
        </p:grpSpPr>
        <p:sp>
          <p:nvSpPr>
            <p:cNvPr id="16" name="Freeform 16"/>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sp>
        <p:nvSpPr>
          <p:cNvPr id="17" name="Freeform 17"/>
          <p:cNvSpPr/>
          <p:nvPr/>
        </p:nvSpPr>
        <p:spPr>
          <a:xfrm>
            <a:off x="685800" y="322211"/>
            <a:ext cx="5788113" cy="442001"/>
          </a:xfrm>
          <a:custGeom>
            <a:avLst/>
            <a:gdLst/>
            <a:ahLst/>
            <a:cxnLst/>
            <a:rect l="l" t="t" r="r" b="b"/>
            <a:pathLst>
              <a:path w="8682169" h="663002">
                <a:moveTo>
                  <a:pt x="0" y="0"/>
                </a:moveTo>
                <a:lnTo>
                  <a:pt x="8682169" y="0"/>
                </a:lnTo>
                <a:lnTo>
                  <a:pt x="8682169" y="663002"/>
                </a:lnTo>
                <a:lnTo>
                  <a:pt x="0" y="6630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8" name="Group 18"/>
          <p:cNvGrpSpPr/>
          <p:nvPr/>
        </p:nvGrpSpPr>
        <p:grpSpPr>
          <a:xfrm rot="-10800000">
            <a:off x="0" y="0"/>
            <a:ext cx="842596" cy="5666154"/>
            <a:chOff x="0" y="0"/>
            <a:chExt cx="1685192" cy="11332308"/>
          </a:xfrm>
        </p:grpSpPr>
        <p:sp>
          <p:nvSpPr>
            <p:cNvPr id="19" name="Freeform 19"/>
            <p:cNvSpPr/>
            <p:nvPr/>
          </p:nvSpPr>
          <p:spPr>
            <a:xfrm>
              <a:off x="0" y="0"/>
              <a:ext cx="1685163" cy="11332337"/>
            </a:xfrm>
            <a:custGeom>
              <a:avLst/>
              <a:gdLst/>
              <a:ahLst/>
              <a:cxnLst/>
              <a:rect l="l" t="t" r="r" b="b"/>
              <a:pathLst>
                <a:path w="1685163" h="11332337">
                  <a:moveTo>
                    <a:pt x="0" y="11332337"/>
                  </a:moveTo>
                  <a:lnTo>
                    <a:pt x="1685163" y="0"/>
                  </a:lnTo>
                  <a:lnTo>
                    <a:pt x="1685163" y="11332337"/>
                  </a:lnTo>
                  <a:close/>
                </a:path>
              </a:pathLst>
            </a:custGeom>
            <a:solidFill>
              <a:srgbClr val="00AEEF">
                <a:alpha val="72157"/>
              </a:srgbClr>
            </a:solidFill>
          </p:spPr>
          <p:txBody>
            <a:bodyPr/>
            <a:lstStyle/>
            <a:p>
              <a:endParaRPr lang="en-US"/>
            </a:p>
          </p:txBody>
        </p:sp>
      </p:grpSp>
      <p:sp>
        <p:nvSpPr>
          <p:cNvPr id="20" name="Freeform 20"/>
          <p:cNvSpPr/>
          <p:nvPr/>
        </p:nvSpPr>
        <p:spPr>
          <a:xfrm>
            <a:off x="842597" y="952655"/>
            <a:ext cx="10096403" cy="3950218"/>
          </a:xfrm>
          <a:custGeom>
            <a:avLst/>
            <a:gdLst/>
            <a:ahLst/>
            <a:cxnLst/>
            <a:rect l="l" t="t" r="r" b="b"/>
            <a:pathLst>
              <a:path w="15144605" h="5925327">
                <a:moveTo>
                  <a:pt x="0" y="0"/>
                </a:moveTo>
                <a:lnTo>
                  <a:pt x="15144605" y="0"/>
                </a:lnTo>
                <a:lnTo>
                  <a:pt x="15144605" y="5925327"/>
                </a:lnTo>
                <a:lnTo>
                  <a:pt x="0" y="5925327"/>
                </a:lnTo>
                <a:lnTo>
                  <a:pt x="0" y="0"/>
                </a:lnTo>
                <a:close/>
              </a:path>
            </a:pathLst>
          </a:custGeom>
          <a:blipFill>
            <a:blip r:embed="rId5"/>
            <a:stretch>
              <a:fillRect/>
            </a:stretch>
          </a:blipFill>
        </p:spPr>
        <p:txBody>
          <a:bodyPr/>
          <a:lstStyle/>
          <a:p>
            <a:endParaRPr lang="en-US"/>
          </a:p>
        </p:txBody>
      </p:sp>
      <p:sp>
        <p:nvSpPr>
          <p:cNvPr id="21" name="Freeform 21"/>
          <p:cNvSpPr/>
          <p:nvPr/>
        </p:nvSpPr>
        <p:spPr>
          <a:xfrm>
            <a:off x="10990624" y="5566834"/>
            <a:ext cx="1106307" cy="1210733"/>
          </a:xfrm>
          <a:custGeom>
            <a:avLst/>
            <a:gdLst/>
            <a:ahLst/>
            <a:cxnLst/>
            <a:rect l="l" t="t" r="r" b="b"/>
            <a:pathLst>
              <a:path w="1659461" h="1816099">
                <a:moveTo>
                  <a:pt x="0" y="0"/>
                </a:moveTo>
                <a:lnTo>
                  <a:pt x="1659461" y="0"/>
                </a:lnTo>
                <a:lnTo>
                  <a:pt x="1659461" y="1816100"/>
                </a:lnTo>
                <a:lnTo>
                  <a:pt x="0" y="18161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2" name="TextBox 22"/>
          <p:cNvSpPr txBox="1"/>
          <p:nvPr/>
        </p:nvSpPr>
        <p:spPr>
          <a:xfrm>
            <a:off x="842596" y="200358"/>
            <a:ext cx="5481621" cy="539828"/>
          </a:xfrm>
          <a:prstGeom prst="rect">
            <a:avLst/>
          </a:prstGeom>
        </p:spPr>
        <p:txBody>
          <a:bodyPr lIns="0" tIns="0" rIns="0" bIns="0" rtlCol="0" anchor="t">
            <a:spAutoFit/>
          </a:bodyPr>
          <a:lstStyle/>
          <a:p>
            <a:pPr>
              <a:lnSpc>
                <a:spcPts val="4666"/>
              </a:lnSpc>
            </a:pPr>
            <a:r>
              <a:rPr lang="en-US" sz="3333">
                <a:solidFill>
                  <a:srgbClr val="000000"/>
                </a:solidFill>
                <a:latin typeface="Tahoma"/>
                <a:ea typeface="Tahoma"/>
                <a:cs typeface="Tahoma"/>
                <a:sym typeface="Tahoma"/>
              </a:rPr>
              <a:t>Human Brain Development</a:t>
            </a:r>
          </a:p>
        </p:txBody>
      </p:sp>
      <p:sp>
        <p:nvSpPr>
          <p:cNvPr id="23" name="TextBox 23"/>
          <p:cNvSpPr txBox="1"/>
          <p:nvPr/>
        </p:nvSpPr>
        <p:spPr>
          <a:xfrm>
            <a:off x="842596" y="4877473"/>
            <a:ext cx="5048201" cy="217880"/>
          </a:xfrm>
          <a:prstGeom prst="rect">
            <a:avLst/>
          </a:prstGeom>
        </p:spPr>
        <p:txBody>
          <a:bodyPr lIns="0" tIns="0" rIns="0" bIns="0" rtlCol="0" anchor="t">
            <a:spAutoFit/>
          </a:bodyPr>
          <a:lstStyle/>
          <a:p>
            <a:pPr>
              <a:lnSpc>
                <a:spcPts val="1867"/>
              </a:lnSpc>
            </a:pPr>
            <a:r>
              <a:rPr lang="en-US" sz="1333">
                <a:solidFill>
                  <a:srgbClr val="000000"/>
                </a:solidFill>
                <a:latin typeface="Tahoma"/>
                <a:ea typeface="Tahoma"/>
                <a:cs typeface="Tahoma"/>
                <a:sym typeface="Tahoma"/>
              </a:rPr>
              <a:t>From a lecture by Caroline Hoxby, Stanford University  April2022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791364">
            <a:off x="6492322" y="3429000"/>
            <a:ext cx="6976580" cy="0"/>
          </a:xfrm>
          <a:prstGeom prst="line">
            <a:avLst/>
          </a:prstGeom>
          <a:ln w="9525" cap="rnd">
            <a:solidFill>
              <a:srgbClr val="FFFFFF"/>
            </a:solidFill>
            <a:prstDash val="solid"/>
            <a:headEnd type="none" w="sm" len="sm"/>
            <a:tailEnd type="none" w="sm" len="sm"/>
          </a:ln>
        </p:spPr>
        <p:txBody>
          <a:bodyPr/>
          <a:lstStyle/>
          <a:p>
            <a:endParaRPr lang="en-US"/>
          </a:p>
        </p:txBody>
      </p:sp>
      <p:sp>
        <p:nvSpPr>
          <p:cNvPr id="3" name="AutoShape 3"/>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4" name="Group 4"/>
          <p:cNvGrpSpPr/>
          <p:nvPr/>
        </p:nvGrpSpPr>
        <p:grpSpPr>
          <a:xfrm>
            <a:off x="10898730" y="-8466"/>
            <a:ext cx="1290094" cy="6866467"/>
            <a:chOff x="0" y="0"/>
            <a:chExt cx="2580188" cy="13732934"/>
          </a:xfrm>
        </p:grpSpPr>
        <p:sp>
          <p:nvSpPr>
            <p:cNvPr id="5" name="Freeform 5"/>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6" name="Group 6"/>
          <p:cNvGrpSpPr/>
          <p:nvPr/>
        </p:nvGrpSpPr>
        <p:grpSpPr>
          <a:xfrm>
            <a:off x="10939000" y="-8466"/>
            <a:ext cx="1249825" cy="6866467"/>
            <a:chOff x="0" y="0"/>
            <a:chExt cx="2499650" cy="13732934"/>
          </a:xfrm>
        </p:grpSpPr>
        <p:sp>
          <p:nvSpPr>
            <p:cNvPr id="7" name="Freeform 7"/>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8" name="Group 8"/>
          <p:cNvGrpSpPr/>
          <p:nvPr/>
        </p:nvGrpSpPr>
        <p:grpSpPr>
          <a:xfrm>
            <a:off x="10371666" y="3589867"/>
            <a:ext cx="1817159" cy="3268133"/>
            <a:chOff x="0" y="0"/>
            <a:chExt cx="3634318" cy="6536266"/>
          </a:xfrm>
        </p:grpSpPr>
        <p:sp>
          <p:nvSpPr>
            <p:cNvPr id="9" name="Freeform 9"/>
            <p:cNvSpPr/>
            <p:nvPr/>
          </p:nvSpPr>
          <p:spPr>
            <a:xfrm>
              <a:off x="0" y="0"/>
              <a:ext cx="3634359" cy="6536309"/>
            </a:xfrm>
            <a:custGeom>
              <a:avLst/>
              <a:gdLst/>
              <a:ahLst/>
              <a:cxnLst/>
              <a:rect l="l" t="t" r="r" b="b"/>
              <a:pathLst>
                <a:path w="3634359" h="6536309">
                  <a:moveTo>
                    <a:pt x="0" y="6536309"/>
                  </a:moveTo>
                  <a:lnTo>
                    <a:pt x="3634359" y="0"/>
                  </a:lnTo>
                  <a:lnTo>
                    <a:pt x="3634359" y="6536309"/>
                  </a:lnTo>
                  <a:close/>
                </a:path>
              </a:pathLst>
            </a:custGeom>
            <a:solidFill>
              <a:srgbClr val="00AEEF">
                <a:alpha val="63922"/>
              </a:srgbClr>
            </a:solidFill>
          </p:spPr>
          <p:txBody>
            <a:bodyPr/>
            <a:lstStyle/>
            <a:p>
              <a:endParaRPr lang="en-US"/>
            </a:p>
          </p:txBody>
        </p:sp>
      </p:grpSp>
      <p:grpSp>
        <p:nvGrpSpPr>
          <p:cNvPr id="10" name="Group 10"/>
          <p:cNvGrpSpPr/>
          <p:nvPr/>
        </p:nvGrpSpPr>
        <p:grpSpPr>
          <a:xfrm>
            <a:off x="0" y="4013200"/>
            <a:ext cx="448733" cy="2844800"/>
            <a:chOff x="0" y="0"/>
            <a:chExt cx="897466" cy="5689600"/>
          </a:xfrm>
        </p:grpSpPr>
        <p:sp>
          <p:nvSpPr>
            <p:cNvPr id="11" name="Freeform 11"/>
            <p:cNvSpPr/>
            <p:nvPr/>
          </p:nvSpPr>
          <p:spPr>
            <a:xfrm>
              <a:off x="0" y="0"/>
              <a:ext cx="897509" cy="5689600"/>
            </a:xfrm>
            <a:custGeom>
              <a:avLst/>
              <a:gdLst/>
              <a:ahLst/>
              <a:cxnLst/>
              <a:rect l="l" t="t" r="r" b="b"/>
              <a:pathLst>
                <a:path w="897509" h="5689600">
                  <a:moveTo>
                    <a:pt x="0" y="5689600"/>
                  </a:moveTo>
                  <a:lnTo>
                    <a:pt x="0" y="0"/>
                  </a:lnTo>
                  <a:lnTo>
                    <a:pt x="897509" y="5689600"/>
                  </a:lnTo>
                  <a:close/>
                </a:path>
              </a:pathLst>
            </a:custGeom>
            <a:solidFill>
              <a:srgbClr val="00AEEF">
                <a:alpha val="72157"/>
              </a:srgbClr>
            </a:solidFill>
          </p:spPr>
          <p:txBody>
            <a:bodyPr/>
            <a:lstStyle/>
            <a:p>
              <a:endParaRPr lang="en-US"/>
            </a:p>
          </p:txBody>
        </p:sp>
      </p:grpSp>
      <p:sp>
        <p:nvSpPr>
          <p:cNvPr id="12" name="AutoShape 12"/>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13" name="Group 13"/>
          <p:cNvGrpSpPr/>
          <p:nvPr/>
        </p:nvGrpSpPr>
        <p:grpSpPr>
          <a:xfrm>
            <a:off x="10898730" y="-8466"/>
            <a:ext cx="1290094" cy="6866467"/>
            <a:chOff x="0" y="0"/>
            <a:chExt cx="2580188" cy="13732934"/>
          </a:xfrm>
        </p:grpSpPr>
        <p:sp>
          <p:nvSpPr>
            <p:cNvPr id="14" name="Freeform 14"/>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15" name="Group 15"/>
          <p:cNvGrpSpPr/>
          <p:nvPr/>
        </p:nvGrpSpPr>
        <p:grpSpPr>
          <a:xfrm>
            <a:off x="10943763" y="-8466"/>
            <a:ext cx="1249825" cy="6866467"/>
            <a:chOff x="0" y="0"/>
            <a:chExt cx="2499650" cy="13732934"/>
          </a:xfrm>
        </p:grpSpPr>
        <p:sp>
          <p:nvSpPr>
            <p:cNvPr id="16" name="Freeform 16"/>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17" name="Group 17"/>
          <p:cNvGrpSpPr/>
          <p:nvPr/>
        </p:nvGrpSpPr>
        <p:grpSpPr>
          <a:xfrm rot="-10800000">
            <a:off x="0" y="0"/>
            <a:ext cx="842596" cy="5666154"/>
            <a:chOff x="0" y="0"/>
            <a:chExt cx="1685192" cy="11332308"/>
          </a:xfrm>
        </p:grpSpPr>
        <p:sp>
          <p:nvSpPr>
            <p:cNvPr id="18" name="Freeform 18"/>
            <p:cNvSpPr/>
            <p:nvPr/>
          </p:nvSpPr>
          <p:spPr>
            <a:xfrm>
              <a:off x="0" y="0"/>
              <a:ext cx="1685163" cy="11332337"/>
            </a:xfrm>
            <a:custGeom>
              <a:avLst/>
              <a:gdLst/>
              <a:ahLst/>
              <a:cxnLst/>
              <a:rect l="l" t="t" r="r" b="b"/>
              <a:pathLst>
                <a:path w="1685163" h="11332337">
                  <a:moveTo>
                    <a:pt x="0" y="11332337"/>
                  </a:moveTo>
                  <a:lnTo>
                    <a:pt x="1685163" y="0"/>
                  </a:lnTo>
                  <a:lnTo>
                    <a:pt x="1685163" y="11332337"/>
                  </a:lnTo>
                  <a:close/>
                </a:path>
              </a:pathLst>
            </a:custGeom>
            <a:solidFill>
              <a:srgbClr val="00AEEF">
                <a:alpha val="72157"/>
              </a:srgbClr>
            </a:solidFill>
          </p:spPr>
          <p:txBody>
            <a:bodyPr/>
            <a:lstStyle/>
            <a:p>
              <a:endParaRPr lang="en-US"/>
            </a:p>
          </p:txBody>
        </p:sp>
      </p:grpSp>
      <p:sp>
        <p:nvSpPr>
          <p:cNvPr id="19" name="Freeform 19"/>
          <p:cNvSpPr/>
          <p:nvPr/>
        </p:nvSpPr>
        <p:spPr>
          <a:xfrm>
            <a:off x="685800" y="322211"/>
            <a:ext cx="5788113" cy="442001"/>
          </a:xfrm>
          <a:custGeom>
            <a:avLst/>
            <a:gdLst/>
            <a:ahLst/>
            <a:cxnLst/>
            <a:rect l="l" t="t" r="r" b="b"/>
            <a:pathLst>
              <a:path w="8682169" h="663002">
                <a:moveTo>
                  <a:pt x="0" y="0"/>
                </a:moveTo>
                <a:lnTo>
                  <a:pt x="8682169" y="0"/>
                </a:lnTo>
                <a:lnTo>
                  <a:pt x="8682169" y="663002"/>
                </a:lnTo>
                <a:lnTo>
                  <a:pt x="0" y="6630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0" name="Freeform 20"/>
          <p:cNvSpPr/>
          <p:nvPr/>
        </p:nvSpPr>
        <p:spPr>
          <a:xfrm>
            <a:off x="9862257" y="80812"/>
            <a:ext cx="2250575" cy="2213065"/>
          </a:xfrm>
          <a:custGeom>
            <a:avLst/>
            <a:gdLst/>
            <a:ahLst/>
            <a:cxnLst/>
            <a:rect l="l" t="t" r="r" b="b"/>
            <a:pathLst>
              <a:path w="3375863" h="3319598">
                <a:moveTo>
                  <a:pt x="0" y="0"/>
                </a:moveTo>
                <a:lnTo>
                  <a:pt x="3375862" y="0"/>
                </a:lnTo>
                <a:lnTo>
                  <a:pt x="3375862" y="3319598"/>
                </a:lnTo>
                <a:lnTo>
                  <a:pt x="0" y="3319598"/>
                </a:lnTo>
                <a:lnTo>
                  <a:pt x="0" y="0"/>
                </a:lnTo>
                <a:close/>
              </a:path>
            </a:pathLst>
          </a:custGeom>
          <a:blipFill>
            <a:blip r:embed="rId5"/>
            <a:stretch>
              <a:fillRect/>
            </a:stretch>
          </a:blipFill>
        </p:spPr>
        <p:txBody>
          <a:bodyPr/>
          <a:lstStyle/>
          <a:p>
            <a:endParaRPr lang="en-US"/>
          </a:p>
        </p:txBody>
      </p:sp>
      <p:sp>
        <p:nvSpPr>
          <p:cNvPr id="21" name="TextBox 21"/>
          <p:cNvSpPr txBox="1"/>
          <p:nvPr/>
        </p:nvSpPr>
        <p:spPr>
          <a:xfrm>
            <a:off x="586222" y="2182061"/>
            <a:ext cx="10919978" cy="1749838"/>
          </a:xfrm>
          <a:prstGeom prst="rect">
            <a:avLst/>
          </a:prstGeom>
        </p:spPr>
        <p:txBody>
          <a:bodyPr lIns="0" tIns="0" rIns="0" bIns="0" rtlCol="0" anchor="t">
            <a:spAutoFit/>
          </a:bodyPr>
          <a:lstStyle/>
          <a:p>
            <a:pPr marL="546975" lvl="1" indent="-273488">
              <a:lnSpc>
                <a:spcPts val="3547"/>
              </a:lnSpc>
              <a:buFont typeface="Arial"/>
              <a:buChar char="•"/>
            </a:pPr>
            <a:r>
              <a:rPr lang="en-US" sz="2533">
                <a:solidFill>
                  <a:srgbClr val="000000"/>
                </a:solidFill>
                <a:latin typeface="Tahoma"/>
                <a:ea typeface="Tahoma"/>
                <a:cs typeface="Tahoma"/>
                <a:sym typeface="Tahoma"/>
              </a:rPr>
              <a:t>Modulates inhibitory and excitatory synapses in the brain, regulates </a:t>
            </a:r>
            <a:r>
              <a:rPr lang="en-US" sz="2533" u="sng">
                <a:solidFill>
                  <a:srgbClr val="000000"/>
                </a:solidFill>
                <a:latin typeface="Tahoma"/>
                <a:ea typeface="Tahoma"/>
                <a:cs typeface="Tahoma"/>
                <a:sym typeface="Tahoma"/>
              </a:rPr>
              <a:t>emotion</a:t>
            </a:r>
            <a:r>
              <a:rPr lang="en-US" sz="2533">
                <a:solidFill>
                  <a:srgbClr val="000000"/>
                </a:solidFill>
                <a:latin typeface="Tahoma"/>
                <a:ea typeface="Tahoma"/>
                <a:cs typeface="Tahoma"/>
                <a:sym typeface="Tahoma"/>
              </a:rPr>
              <a:t> and </a:t>
            </a:r>
            <a:r>
              <a:rPr lang="en-US" sz="2533" u="sng">
                <a:solidFill>
                  <a:srgbClr val="000000"/>
                </a:solidFill>
                <a:latin typeface="Tahoma"/>
                <a:ea typeface="Tahoma"/>
                <a:cs typeface="Tahoma"/>
                <a:sym typeface="Tahoma"/>
              </a:rPr>
              <a:t>motivation </a:t>
            </a:r>
            <a:r>
              <a:rPr lang="en-US" sz="2533">
                <a:solidFill>
                  <a:srgbClr val="000000"/>
                </a:solidFill>
                <a:latin typeface="Tahoma"/>
                <a:ea typeface="Tahoma"/>
                <a:cs typeface="Tahoma"/>
                <a:sym typeface="Tahoma"/>
              </a:rPr>
              <a:t>and involved in the formation of </a:t>
            </a:r>
            <a:r>
              <a:rPr lang="en-US" sz="2533" u="sng">
                <a:solidFill>
                  <a:srgbClr val="000000"/>
                </a:solidFill>
                <a:latin typeface="Tahoma"/>
                <a:ea typeface="Tahoma"/>
                <a:cs typeface="Tahoma"/>
                <a:sym typeface="Tahoma"/>
              </a:rPr>
              <a:t>habit </a:t>
            </a:r>
            <a:r>
              <a:rPr lang="en-US" sz="2533">
                <a:solidFill>
                  <a:srgbClr val="000000"/>
                </a:solidFill>
                <a:latin typeface="Tahoma"/>
                <a:ea typeface="Tahoma"/>
                <a:cs typeface="Tahoma"/>
                <a:sym typeface="Tahoma"/>
              </a:rPr>
              <a:t>and </a:t>
            </a:r>
            <a:r>
              <a:rPr lang="en-US" sz="2533" u="sng">
                <a:solidFill>
                  <a:srgbClr val="000000"/>
                </a:solidFill>
                <a:latin typeface="Tahoma"/>
                <a:ea typeface="Tahoma"/>
                <a:cs typeface="Tahoma"/>
                <a:sym typeface="Tahoma"/>
              </a:rPr>
              <a:t>implicit learning</a:t>
            </a:r>
            <a:r>
              <a:rPr lang="en-US" sz="2533">
                <a:solidFill>
                  <a:srgbClr val="000000"/>
                </a:solidFill>
                <a:latin typeface="Tahoma"/>
                <a:ea typeface="Tahoma"/>
                <a:cs typeface="Tahoma"/>
                <a:sym typeface="Tahoma"/>
              </a:rPr>
              <a:t>. Disruption of the ECS has been associated with symptoms of </a:t>
            </a:r>
            <a:r>
              <a:rPr lang="en-US" sz="2533" u="sng">
                <a:solidFill>
                  <a:srgbClr val="000000"/>
                </a:solidFill>
                <a:latin typeface="Tahoma"/>
                <a:ea typeface="Tahoma"/>
                <a:cs typeface="Tahoma"/>
                <a:sym typeface="Tahoma"/>
              </a:rPr>
              <a:t>psychosis</a:t>
            </a:r>
            <a:r>
              <a:rPr lang="en-US" sz="2533">
                <a:solidFill>
                  <a:srgbClr val="000000"/>
                </a:solidFill>
                <a:latin typeface="Tahoma"/>
                <a:ea typeface="Tahoma"/>
                <a:cs typeface="Tahoma"/>
                <a:sym typeface="Tahoma"/>
              </a:rPr>
              <a:t>.</a:t>
            </a:r>
          </a:p>
        </p:txBody>
      </p:sp>
      <p:sp>
        <p:nvSpPr>
          <p:cNvPr id="22" name="TextBox 22"/>
          <p:cNvSpPr txBox="1"/>
          <p:nvPr/>
        </p:nvSpPr>
        <p:spPr>
          <a:xfrm>
            <a:off x="842596" y="201179"/>
            <a:ext cx="5848350" cy="539828"/>
          </a:xfrm>
          <a:prstGeom prst="rect">
            <a:avLst/>
          </a:prstGeom>
        </p:spPr>
        <p:txBody>
          <a:bodyPr lIns="0" tIns="0" rIns="0" bIns="0" rtlCol="0" anchor="t">
            <a:spAutoFit/>
          </a:bodyPr>
          <a:lstStyle/>
          <a:p>
            <a:pPr>
              <a:lnSpc>
                <a:spcPts val="4666"/>
              </a:lnSpc>
            </a:pPr>
            <a:r>
              <a:rPr lang="en-US" sz="3333">
                <a:solidFill>
                  <a:srgbClr val="000000"/>
                </a:solidFill>
                <a:latin typeface="Tahoma"/>
                <a:ea typeface="Tahoma"/>
                <a:cs typeface="Tahoma"/>
                <a:sym typeface="Tahoma"/>
              </a:rPr>
              <a:t>Endocannabinoid System (ECS)</a:t>
            </a:r>
          </a:p>
        </p:txBody>
      </p:sp>
      <p:sp>
        <p:nvSpPr>
          <p:cNvPr id="23" name="TextBox 23"/>
          <p:cNvSpPr txBox="1"/>
          <p:nvPr/>
        </p:nvSpPr>
        <p:spPr>
          <a:xfrm>
            <a:off x="586222" y="817657"/>
            <a:ext cx="9440959" cy="1300997"/>
          </a:xfrm>
          <a:prstGeom prst="rect">
            <a:avLst/>
          </a:prstGeom>
        </p:spPr>
        <p:txBody>
          <a:bodyPr lIns="0" tIns="0" rIns="0" bIns="0" rtlCol="0" anchor="t">
            <a:spAutoFit/>
          </a:bodyPr>
          <a:lstStyle/>
          <a:p>
            <a:pPr marL="546975" lvl="1" indent="-273488">
              <a:lnSpc>
                <a:spcPts val="3547"/>
              </a:lnSpc>
              <a:buFont typeface="Arial"/>
              <a:buChar char="•"/>
            </a:pPr>
            <a:r>
              <a:rPr lang="en-US" sz="2533">
                <a:solidFill>
                  <a:srgbClr val="000000"/>
                </a:solidFill>
                <a:latin typeface="Tahoma"/>
                <a:ea typeface="Tahoma"/>
                <a:cs typeface="Tahoma"/>
                <a:sym typeface="Tahoma"/>
              </a:rPr>
              <a:t>Uses </a:t>
            </a:r>
            <a:r>
              <a:rPr lang="en-US" sz="2533" u="sng">
                <a:solidFill>
                  <a:srgbClr val="000000"/>
                </a:solidFill>
                <a:latin typeface="Tahoma"/>
                <a:ea typeface="Tahoma"/>
                <a:cs typeface="Tahoma"/>
                <a:sym typeface="Tahoma"/>
              </a:rPr>
              <a:t>proteins</a:t>
            </a:r>
            <a:r>
              <a:rPr lang="en-US" sz="2533">
                <a:solidFill>
                  <a:srgbClr val="000000"/>
                </a:solidFill>
                <a:latin typeface="Tahoma"/>
                <a:ea typeface="Tahoma"/>
                <a:cs typeface="Tahoma"/>
                <a:sym typeface="Tahoma"/>
              </a:rPr>
              <a:t> (endocannabinoids) and </a:t>
            </a:r>
            <a:r>
              <a:rPr lang="en-US" sz="2533" u="sng">
                <a:solidFill>
                  <a:srgbClr val="000000"/>
                </a:solidFill>
                <a:latin typeface="Tahoma"/>
                <a:ea typeface="Tahoma"/>
                <a:cs typeface="Tahoma"/>
                <a:sym typeface="Tahoma"/>
              </a:rPr>
              <a:t>receptors</a:t>
            </a:r>
            <a:r>
              <a:rPr lang="en-US" sz="2533">
                <a:solidFill>
                  <a:srgbClr val="000000"/>
                </a:solidFill>
                <a:latin typeface="Tahoma"/>
                <a:ea typeface="Tahoma"/>
                <a:cs typeface="Tahoma"/>
                <a:sym typeface="Tahoma"/>
              </a:rPr>
              <a:t> on cells to regulate mood, appetite, sleep, pain, immune response, memory, and metabolism.</a:t>
            </a:r>
          </a:p>
        </p:txBody>
      </p:sp>
      <p:sp>
        <p:nvSpPr>
          <p:cNvPr id="24" name="TextBox 24"/>
          <p:cNvSpPr txBox="1"/>
          <p:nvPr/>
        </p:nvSpPr>
        <p:spPr>
          <a:xfrm>
            <a:off x="586222" y="3990963"/>
            <a:ext cx="10632111" cy="1300997"/>
          </a:xfrm>
          <a:prstGeom prst="rect">
            <a:avLst/>
          </a:prstGeom>
        </p:spPr>
        <p:txBody>
          <a:bodyPr lIns="0" tIns="0" rIns="0" bIns="0" rtlCol="0" anchor="t">
            <a:spAutoFit/>
          </a:bodyPr>
          <a:lstStyle/>
          <a:p>
            <a:pPr marL="546975" lvl="1" indent="-273488">
              <a:lnSpc>
                <a:spcPts val="3547"/>
              </a:lnSpc>
              <a:buFont typeface="Arial"/>
              <a:buChar char="•"/>
            </a:pPr>
            <a:r>
              <a:rPr lang="en-US" sz="2533">
                <a:solidFill>
                  <a:srgbClr val="000000"/>
                </a:solidFill>
                <a:latin typeface="Tahoma"/>
                <a:ea typeface="Tahoma"/>
                <a:cs typeface="Tahoma"/>
                <a:sym typeface="Tahoma"/>
              </a:rPr>
              <a:t>Helps sculp and mature neural circuits in teens, balancing excitatory and inhibitory neurotransmission tied to the development of brain regions that regulate stress and anxiety responses.</a:t>
            </a:r>
          </a:p>
        </p:txBody>
      </p:sp>
      <p:sp>
        <p:nvSpPr>
          <p:cNvPr id="25" name="TextBox 25"/>
          <p:cNvSpPr txBox="1"/>
          <p:nvPr/>
        </p:nvSpPr>
        <p:spPr>
          <a:xfrm>
            <a:off x="586222" y="5355367"/>
            <a:ext cx="10022113" cy="1300997"/>
          </a:xfrm>
          <a:prstGeom prst="rect">
            <a:avLst/>
          </a:prstGeom>
        </p:spPr>
        <p:txBody>
          <a:bodyPr lIns="0" tIns="0" rIns="0" bIns="0" rtlCol="0" anchor="t">
            <a:spAutoFit/>
          </a:bodyPr>
          <a:lstStyle/>
          <a:p>
            <a:pPr marL="546975" lvl="1" indent="-273488">
              <a:lnSpc>
                <a:spcPts val="3547"/>
              </a:lnSpc>
              <a:buFont typeface="Arial"/>
              <a:buChar char="•"/>
            </a:pPr>
            <a:r>
              <a:rPr lang="en-US" sz="2533">
                <a:solidFill>
                  <a:srgbClr val="000000"/>
                </a:solidFill>
                <a:latin typeface="Tahoma"/>
                <a:ea typeface="Tahoma"/>
                <a:cs typeface="Tahoma"/>
                <a:sym typeface="Tahoma"/>
              </a:rPr>
              <a:t>Stress and cannabis use can disrupt the normal developmental trajectory of neural circuits, with potential for long-lasting effects on emotional behavior and stress reactivity. </a:t>
            </a:r>
          </a:p>
        </p:txBody>
      </p:sp>
      <p:sp>
        <p:nvSpPr>
          <p:cNvPr id="26" name="TextBox 26"/>
          <p:cNvSpPr txBox="1"/>
          <p:nvPr/>
        </p:nvSpPr>
        <p:spPr>
          <a:xfrm>
            <a:off x="10898731" y="2274828"/>
            <a:ext cx="1749723" cy="161006"/>
          </a:xfrm>
          <a:prstGeom prst="rect">
            <a:avLst/>
          </a:prstGeom>
        </p:spPr>
        <p:txBody>
          <a:bodyPr lIns="0" tIns="0" rIns="0" bIns="0" rtlCol="0" anchor="t">
            <a:spAutoFit/>
          </a:bodyPr>
          <a:lstStyle/>
          <a:p>
            <a:pPr>
              <a:lnSpc>
                <a:spcPts val="1400"/>
              </a:lnSpc>
            </a:pPr>
            <a:r>
              <a:rPr lang="en-US" sz="1000">
                <a:solidFill>
                  <a:srgbClr val="000000"/>
                </a:solidFill>
                <a:latin typeface="Tahoma"/>
                <a:ea typeface="Tahoma"/>
                <a:cs typeface="Tahoma"/>
                <a:sym typeface="Tahoma"/>
              </a:rPr>
              <a:t>Source: Getty Images</a:t>
            </a:r>
          </a:p>
        </p:txBody>
      </p:sp>
      <p:sp>
        <p:nvSpPr>
          <p:cNvPr id="27" name="Freeform 27"/>
          <p:cNvSpPr/>
          <p:nvPr/>
        </p:nvSpPr>
        <p:spPr>
          <a:xfrm>
            <a:off x="10990624" y="5566834"/>
            <a:ext cx="1106307" cy="1210733"/>
          </a:xfrm>
          <a:custGeom>
            <a:avLst/>
            <a:gdLst/>
            <a:ahLst/>
            <a:cxnLst/>
            <a:rect l="l" t="t" r="r" b="b"/>
            <a:pathLst>
              <a:path w="1659461" h="1816099">
                <a:moveTo>
                  <a:pt x="0" y="0"/>
                </a:moveTo>
                <a:lnTo>
                  <a:pt x="1659461" y="0"/>
                </a:lnTo>
                <a:lnTo>
                  <a:pt x="1659461" y="1816100"/>
                </a:lnTo>
                <a:lnTo>
                  <a:pt x="0" y="18161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3" name="Group 3"/>
          <p:cNvGrpSpPr/>
          <p:nvPr/>
        </p:nvGrpSpPr>
        <p:grpSpPr>
          <a:xfrm>
            <a:off x="10898730" y="-8466"/>
            <a:ext cx="1290094" cy="6866467"/>
            <a:chOff x="0" y="0"/>
            <a:chExt cx="2580188" cy="13732934"/>
          </a:xfrm>
        </p:grpSpPr>
        <p:sp>
          <p:nvSpPr>
            <p:cNvPr id="4" name="Freeform 4"/>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5" name="Group 5"/>
          <p:cNvGrpSpPr/>
          <p:nvPr/>
        </p:nvGrpSpPr>
        <p:grpSpPr>
          <a:xfrm>
            <a:off x="10939000" y="-8466"/>
            <a:ext cx="1249825" cy="6866467"/>
            <a:chOff x="0" y="0"/>
            <a:chExt cx="2499650" cy="13732934"/>
          </a:xfrm>
        </p:grpSpPr>
        <p:sp>
          <p:nvSpPr>
            <p:cNvPr id="6" name="Freeform 6"/>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7" name="Group 7"/>
          <p:cNvGrpSpPr/>
          <p:nvPr/>
        </p:nvGrpSpPr>
        <p:grpSpPr>
          <a:xfrm>
            <a:off x="10371666" y="3589867"/>
            <a:ext cx="1817159" cy="3268133"/>
            <a:chOff x="0" y="0"/>
            <a:chExt cx="3634318" cy="6536266"/>
          </a:xfrm>
        </p:grpSpPr>
        <p:sp>
          <p:nvSpPr>
            <p:cNvPr id="8" name="Freeform 8"/>
            <p:cNvSpPr/>
            <p:nvPr/>
          </p:nvSpPr>
          <p:spPr>
            <a:xfrm>
              <a:off x="0" y="0"/>
              <a:ext cx="3634359" cy="6536309"/>
            </a:xfrm>
            <a:custGeom>
              <a:avLst/>
              <a:gdLst/>
              <a:ahLst/>
              <a:cxnLst/>
              <a:rect l="l" t="t" r="r" b="b"/>
              <a:pathLst>
                <a:path w="3634359" h="6536309">
                  <a:moveTo>
                    <a:pt x="0" y="6536309"/>
                  </a:moveTo>
                  <a:lnTo>
                    <a:pt x="3634359" y="0"/>
                  </a:lnTo>
                  <a:lnTo>
                    <a:pt x="3634359" y="6536309"/>
                  </a:lnTo>
                  <a:close/>
                </a:path>
              </a:pathLst>
            </a:custGeom>
            <a:solidFill>
              <a:srgbClr val="00AEEF">
                <a:alpha val="63922"/>
              </a:srgbClr>
            </a:solidFill>
          </p:spPr>
          <p:txBody>
            <a:bodyPr/>
            <a:lstStyle/>
            <a:p>
              <a:endParaRPr lang="en-US"/>
            </a:p>
          </p:txBody>
        </p:sp>
      </p:grpSp>
      <p:grpSp>
        <p:nvGrpSpPr>
          <p:cNvPr id="9" name="Group 9"/>
          <p:cNvGrpSpPr/>
          <p:nvPr/>
        </p:nvGrpSpPr>
        <p:grpSpPr>
          <a:xfrm>
            <a:off x="0" y="4013200"/>
            <a:ext cx="448733" cy="2844800"/>
            <a:chOff x="0" y="0"/>
            <a:chExt cx="897466" cy="5689600"/>
          </a:xfrm>
        </p:grpSpPr>
        <p:sp>
          <p:nvSpPr>
            <p:cNvPr id="10" name="Freeform 10"/>
            <p:cNvSpPr/>
            <p:nvPr/>
          </p:nvSpPr>
          <p:spPr>
            <a:xfrm>
              <a:off x="0" y="0"/>
              <a:ext cx="897509" cy="5689600"/>
            </a:xfrm>
            <a:custGeom>
              <a:avLst/>
              <a:gdLst/>
              <a:ahLst/>
              <a:cxnLst/>
              <a:rect l="l" t="t" r="r" b="b"/>
              <a:pathLst>
                <a:path w="897509" h="5689600">
                  <a:moveTo>
                    <a:pt x="0" y="5689600"/>
                  </a:moveTo>
                  <a:lnTo>
                    <a:pt x="0" y="0"/>
                  </a:lnTo>
                  <a:lnTo>
                    <a:pt x="897509" y="5689600"/>
                  </a:lnTo>
                  <a:close/>
                </a:path>
              </a:pathLst>
            </a:custGeom>
            <a:solidFill>
              <a:srgbClr val="00AEEF">
                <a:alpha val="72157"/>
              </a:srgbClr>
            </a:solidFill>
          </p:spPr>
          <p:txBody>
            <a:bodyPr/>
            <a:lstStyle/>
            <a:p>
              <a:endParaRPr lang="en-US"/>
            </a:p>
          </p:txBody>
        </p:sp>
      </p:grpSp>
      <p:sp>
        <p:nvSpPr>
          <p:cNvPr id="11" name="AutoShape 11"/>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12" name="Group 12"/>
          <p:cNvGrpSpPr/>
          <p:nvPr/>
        </p:nvGrpSpPr>
        <p:grpSpPr>
          <a:xfrm>
            <a:off x="10898730" y="-8466"/>
            <a:ext cx="1290094" cy="6866467"/>
            <a:chOff x="0" y="0"/>
            <a:chExt cx="2580188" cy="13732934"/>
          </a:xfrm>
        </p:grpSpPr>
        <p:sp>
          <p:nvSpPr>
            <p:cNvPr id="13" name="Freeform 13"/>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14" name="Group 14"/>
          <p:cNvGrpSpPr/>
          <p:nvPr/>
        </p:nvGrpSpPr>
        <p:grpSpPr>
          <a:xfrm>
            <a:off x="10943763" y="-8466"/>
            <a:ext cx="1249825" cy="6866467"/>
            <a:chOff x="0" y="0"/>
            <a:chExt cx="2499650" cy="13732934"/>
          </a:xfrm>
        </p:grpSpPr>
        <p:sp>
          <p:nvSpPr>
            <p:cNvPr id="15" name="Freeform 15"/>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sp>
        <p:nvSpPr>
          <p:cNvPr id="16" name="Freeform 16"/>
          <p:cNvSpPr/>
          <p:nvPr/>
        </p:nvSpPr>
        <p:spPr>
          <a:xfrm>
            <a:off x="685800" y="322211"/>
            <a:ext cx="5788113" cy="442001"/>
          </a:xfrm>
          <a:custGeom>
            <a:avLst/>
            <a:gdLst/>
            <a:ahLst/>
            <a:cxnLst/>
            <a:rect l="l" t="t" r="r" b="b"/>
            <a:pathLst>
              <a:path w="8682169" h="663002">
                <a:moveTo>
                  <a:pt x="0" y="0"/>
                </a:moveTo>
                <a:lnTo>
                  <a:pt x="8682169" y="0"/>
                </a:lnTo>
                <a:lnTo>
                  <a:pt x="8682169" y="663002"/>
                </a:lnTo>
                <a:lnTo>
                  <a:pt x="0" y="6630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7" name="Group 17"/>
          <p:cNvGrpSpPr/>
          <p:nvPr/>
        </p:nvGrpSpPr>
        <p:grpSpPr>
          <a:xfrm rot="-10800000">
            <a:off x="0" y="0"/>
            <a:ext cx="842596" cy="5666154"/>
            <a:chOff x="0" y="0"/>
            <a:chExt cx="1685192" cy="11332308"/>
          </a:xfrm>
        </p:grpSpPr>
        <p:sp>
          <p:nvSpPr>
            <p:cNvPr id="18" name="Freeform 18"/>
            <p:cNvSpPr/>
            <p:nvPr/>
          </p:nvSpPr>
          <p:spPr>
            <a:xfrm>
              <a:off x="0" y="0"/>
              <a:ext cx="1685163" cy="11332337"/>
            </a:xfrm>
            <a:custGeom>
              <a:avLst/>
              <a:gdLst/>
              <a:ahLst/>
              <a:cxnLst/>
              <a:rect l="l" t="t" r="r" b="b"/>
              <a:pathLst>
                <a:path w="1685163" h="11332337">
                  <a:moveTo>
                    <a:pt x="0" y="11332337"/>
                  </a:moveTo>
                  <a:lnTo>
                    <a:pt x="1685163" y="0"/>
                  </a:lnTo>
                  <a:lnTo>
                    <a:pt x="1685163" y="11332337"/>
                  </a:lnTo>
                  <a:close/>
                </a:path>
              </a:pathLst>
            </a:custGeom>
            <a:solidFill>
              <a:srgbClr val="00AEEF">
                <a:alpha val="72157"/>
              </a:srgbClr>
            </a:solidFill>
          </p:spPr>
          <p:txBody>
            <a:bodyPr/>
            <a:lstStyle/>
            <a:p>
              <a:endParaRPr lang="en-US"/>
            </a:p>
          </p:txBody>
        </p:sp>
      </p:grpSp>
      <p:sp>
        <p:nvSpPr>
          <p:cNvPr id="19" name="Freeform 19"/>
          <p:cNvSpPr/>
          <p:nvPr/>
        </p:nvSpPr>
        <p:spPr>
          <a:xfrm>
            <a:off x="9520343" y="5572006"/>
            <a:ext cx="2516199" cy="1200388"/>
          </a:xfrm>
          <a:custGeom>
            <a:avLst/>
            <a:gdLst/>
            <a:ahLst/>
            <a:cxnLst/>
            <a:rect l="l" t="t" r="r" b="b"/>
            <a:pathLst>
              <a:path w="3774298" h="1800582">
                <a:moveTo>
                  <a:pt x="0" y="0"/>
                </a:moveTo>
                <a:lnTo>
                  <a:pt x="3774298" y="0"/>
                </a:lnTo>
                <a:lnTo>
                  <a:pt x="3774298" y="1800582"/>
                </a:lnTo>
                <a:lnTo>
                  <a:pt x="0" y="1800582"/>
                </a:lnTo>
                <a:lnTo>
                  <a:pt x="0" y="0"/>
                </a:lnTo>
                <a:close/>
              </a:path>
            </a:pathLst>
          </a:custGeom>
          <a:blipFill>
            <a:blip r:embed="rId5"/>
            <a:stretch>
              <a:fillRect/>
            </a:stretch>
          </a:blipFill>
        </p:spPr>
        <p:txBody>
          <a:bodyPr/>
          <a:lstStyle/>
          <a:p>
            <a:endParaRPr lang="en-US"/>
          </a:p>
        </p:txBody>
      </p:sp>
      <p:sp>
        <p:nvSpPr>
          <p:cNvPr id="20" name="Freeform 20"/>
          <p:cNvSpPr/>
          <p:nvPr/>
        </p:nvSpPr>
        <p:spPr>
          <a:xfrm>
            <a:off x="7306959" y="91977"/>
            <a:ext cx="4729583" cy="3238646"/>
          </a:xfrm>
          <a:custGeom>
            <a:avLst/>
            <a:gdLst/>
            <a:ahLst/>
            <a:cxnLst/>
            <a:rect l="l" t="t" r="r" b="b"/>
            <a:pathLst>
              <a:path w="7094374" h="4857969">
                <a:moveTo>
                  <a:pt x="0" y="0"/>
                </a:moveTo>
                <a:lnTo>
                  <a:pt x="7094374" y="0"/>
                </a:lnTo>
                <a:lnTo>
                  <a:pt x="7094374" y="4857969"/>
                </a:lnTo>
                <a:lnTo>
                  <a:pt x="0" y="4857969"/>
                </a:lnTo>
                <a:lnTo>
                  <a:pt x="0" y="0"/>
                </a:lnTo>
                <a:close/>
              </a:path>
            </a:pathLst>
          </a:custGeom>
          <a:blipFill>
            <a:blip r:embed="rId6"/>
            <a:stretch>
              <a:fillRect/>
            </a:stretch>
          </a:blipFill>
        </p:spPr>
        <p:txBody>
          <a:bodyPr/>
          <a:lstStyle/>
          <a:p>
            <a:endParaRPr lang="en-US"/>
          </a:p>
        </p:txBody>
      </p:sp>
      <p:sp>
        <p:nvSpPr>
          <p:cNvPr id="21" name="Freeform 21"/>
          <p:cNvSpPr/>
          <p:nvPr/>
        </p:nvSpPr>
        <p:spPr>
          <a:xfrm rot="-9805427" flipV="1">
            <a:off x="9431397" y="2179450"/>
            <a:ext cx="1574951" cy="767789"/>
          </a:xfrm>
          <a:custGeom>
            <a:avLst/>
            <a:gdLst/>
            <a:ahLst/>
            <a:cxnLst/>
            <a:rect l="l" t="t" r="r" b="b"/>
            <a:pathLst>
              <a:path w="2362426" h="1151683">
                <a:moveTo>
                  <a:pt x="0" y="1151683"/>
                </a:moveTo>
                <a:lnTo>
                  <a:pt x="2362426" y="1151683"/>
                </a:lnTo>
                <a:lnTo>
                  <a:pt x="2362426" y="0"/>
                </a:lnTo>
                <a:lnTo>
                  <a:pt x="0" y="0"/>
                </a:lnTo>
                <a:lnTo>
                  <a:pt x="0" y="1151683"/>
                </a:lnTo>
                <a:close/>
              </a:path>
            </a:pathLst>
          </a:custGeom>
          <a:blipFill>
            <a:blip r:embed="rId7"/>
            <a:stretch>
              <a:fillRect/>
            </a:stretch>
          </a:blipFill>
        </p:spPr>
        <p:txBody>
          <a:bodyPr/>
          <a:lstStyle/>
          <a:p>
            <a:endParaRPr lang="en-US"/>
          </a:p>
        </p:txBody>
      </p:sp>
      <p:sp>
        <p:nvSpPr>
          <p:cNvPr id="22" name="TextBox 22"/>
          <p:cNvSpPr txBox="1"/>
          <p:nvPr/>
        </p:nvSpPr>
        <p:spPr>
          <a:xfrm>
            <a:off x="842596" y="200358"/>
            <a:ext cx="5454465" cy="539828"/>
          </a:xfrm>
          <a:prstGeom prst="rect">
            <a:avLst/>
          </a:prstGeom>
        </p:spPr>
        <p:txBody>
          <a:bodyPr lIns="0" tIns="0" rIns="0" bIns="0" rtlCol="0" anchor="t">
            <a:spAutoFit/>
          </a:bodyPr>
          <a:lstStyle/>
          <a:p>
            <a:pPr>
              <a:lnSpc>
                <a:spcPts val="4666"/>
              </a:lnSpc>
            </a:pPr>
            <a:r>
              <a:rPr lang="en-US" sz="3333">
                <a:solidFill>
                  <a:srgbClr val="000000"/>
                </a:solidFill>
                <a:latin typeface="Tahoma"/>
                <a:ea typeface="Tahoma"/>
                <a:cs typeface="Tahoma"/>
                <a:sym typeface="Tahoma"/>
              </a:rPr>
              <a:t>Pediatric Brain Development</a:t>
            </a:r>
          </a:p>
        </p:txBody>
      </p:sp>
      <p:sp>
        <p:nvSpPr>
          <p:cNvPr id="23" name="TextBox 23"/>
          <p:cNvSpPr txBox="1"/>
          <p:nvPr/>
        </p:nvSpPr>
        <p:spPr>
          <a:xfrm>
            <a:off x="944698" y="757863"/>
            <a:ext cx="2110581" cy="948978"/>
          </a:xfrm>
          <a:prstGeom prst="rect">
            <a:avLst/>
          </a:prstGeom>
        </p:spPr>
        <p:txBody>
          <a:bodyPr lIns="0" tIns="0" rIns="0" bIns="0" rtlCol="0" anchor="t">
            <a:spAutoFit/>
          </a:bodyPr>
          <a:lstStyle/>
          <a:p>
            <a:pPr>
              <a:lnSpc>
                <a:spcPts val="3920"/>
              </a:lnSpc>
            </a:pPr>
            <a:r>
              <a:rPr lang="en-US" sz="2800" u="sng">
                <a:solidFill>
                  <a:srgbClr val="000000"/>
                </a:solidFill>
                <a:latin typeface="Tahoma"/>
                <a:ea typeface="Tahoma"/>
                <a:cs typeface="Tahoma"/>
                <a:sym typeface="Tahoma"/>
              </a:rPr>
              <a:t>Hippocampus</a:t>
            </a:r>
          </a:p>
        </p:txBody>
      </p:sp>
      <p:sp>
        <p:nvSpPr>
          <p:cNvPr id="24" name="TextBox 24"/>
          <p:cNvSpPr txBox="1"/>
          <p:nvPr/>
        </p:nvSpPr>
        <p:spPr>
          <a:xfrm>
            <a:off x="944699" y="4504103"/>
            <a:ext cx="1877695" cy="948978"/>
          </a:xfrm>
          <a:prstGeom prst="rect">
            <a:avLst/>
          </a:prstGeom>
        </p:spPr>
        <p:txBody>
          <a:bodyPr lIns="0" tIns="0" rIns="0" bIns="0" rtlCol="0" anchor="t">
            <a:spAutoFit/>
          </a:bodyPr>
          <a:lstStyle/>
          <a:p>
            <a:pPr>
              <a:lnSpc>
                <a:spcPts val="3920"/>
              </a:lnSpc>
            </a:pPr>
            <a:r>
              <a:rPr lang="en-US" sz="2800" u="sng">
                <a:solidFill>
                  <a:srgbClr val="000000"/>
                </a:solidFill>
                <a:latin typeface="Tahoma"/>
                <a:ea typeface="Tahoma"/>
                <a:cs typeface="Tahoma"/>
                <a:sym typeface="Tahoma"/>
              </a:rPr>
              <a:t>ABCD Study</a:t>
            </a:r>
          </a:p>
        </p:txBody>
      </p:sp>
      <p:sp>
        <p:nvSpPr>
          <p:cNvPr id="25" name="TextBox 25"/>
          <p:cNvSpPr txBox="1"/>
          <p:nvPr/>
        </p:nvSpPr>
        <p:spPr>
          <a:xfrm>
            <a:off x="944698" y="3067733"/>
            <a:ext cx="2659063" cy="448841"/>
          </a:xfrm>
          <a:prstGeom prst="rect">
            <a:avLst/>
          </a:prstGeom>
        </p:spPr>
        <p:txBody>
          <a:bodyPr lIns="0" tIns="0" rIns="0" bIns="0" rtlCol="0" anchor="t">
            <a:spAutoFit/>
          </a:bodyPr>
          <a:lstStyle/>
          <a:p>
            <a:pPr>
              <a:lnSpc>
                <a:spcPts val="3920"/>
              </a:lnSpc>
            </a:pPr>
            <a:r>
              <a:rPr lang="en-US" sz="2800" u="sng">
                <a:solidFill>
                  <a:srgbClr val="000000"/>
                </a:solidFill>
                <a:latin typeface="Tahoma"/>
                <a:ea typeface="Tahoma"/>
                <a:cs typeface="Tahoma"/>
                <a:sym typeface="Tahoma"/>
              </a:rPr>
              <a:t>Prefrontal Cortex</a:t>
            </a:r>
          </a:p>
        </p:txBody>
      </p:sp>
      <p:sp>
        <p:nvSpPr>
          <p:cNvPr id="26" name="TextBox 26"/>
          <p:cNvSpPr txBox="1"/>
          <p:nvPr/>
        </p:nvSpPr>
        <p:spPr>
          <a:xfrm>
            <a:off x="1297361" y="1206248"/>
            <a:ext cx="2425938" cy="390171"/>
          </a:xfrm>
          <a:prstGeom prst="rect">
            <a:avLst/>
          </a:prstGeom>
        </p:spPr>
        <p:txBody>
          <a:bodyPr lIns="0" tIns="0" rIns="0" bIns="0" rtlCol="0" anchor="t">
            <a:spAutoFit/>
          </a:bodyPr>
          <a:lstStyle/>
          <a:p>
            <a:pPr>
              <a:lnSpc>
                <a:spcPts val="3360"/>
              </a:lnSpc>
            </a:pPr>
            <a:r>
              <a:rPr lang="en-US" sz="2400">
                <a:solidFill>
                  <a:srgbClr val="000000"/>
                </a:solidFill>
                <a:latin typeface="Tahoma"/>
                <a:ea typeface="Tahoma"/>
                <a:cs typeface="Tahoma"/>
                <a:sym typeface="Tahoma"/>
              </a:rPr>
              <a:t>Memory, Learning</a:t>
            </a:r>
          </a:p>
        </p:txBody>
      </p:sp>
      <p:sp>
        <p:nvSpPr>
          <p:cNvPr id="27" name="TextBox 27"/>
          <p:cNvSpPr txBox="1"/>
          <p:nvPr/>
        </p:nvSpPr>
        <p:spPr>
          <a:xfrm>
            <a:off x="1297361" y="4934633"/>
            <a:ext cx="8921512" cy="390171"/>
          </a:xfrm>
          <a:prstGeom prst="rect">
            <a:avLst/>
          </a:prstGeom>
        </p:spPr>
        <p:txBody>
          <a:bodyPr lIns="0" tIns="0" rIns="0" bIns="0" rtlCol="0" anchor="t">
            <a:spAutoFit/>
          </a:bodyPr>
          <a:lstStyle/>
          <a:p>
            <a:pPr>
              <a:lnSpc>
                <a:spcPts val="3360"/>
              </a:lnSpc>
            </a:pPr>
            <a:r>
              <a:rPr lang="en-US" sz="2400">
                <a:solidFill>
                  <a:srgbClr val="000000"/>
                </a:solidFill>
                <a:latin typeface="Tahoma"/>
                <a:ea typeface="Tahoma"/>
                <a:cs typeface="Tahoma"/>
                <a:sym typeface="Tahoma"/>
              </a:rPr>
              <a:t>Adolescent Brain and Cognitive Development Study (started 2015)</a:t>
            </a:r>
          </a:p>
        </p:txBody>
      </p:sp>
      <p:sp>
        <p:nvSpPr>
          <p:cNvPr id="28" name="TextBox 28"/>
          <p:cNvSpPr txBox="1"/>
          <p:nvPr/>
        </p:nvSpPr>
        <p:spPr>
          <a:xfrm>
            <a:off x="1297361" y="3498263"/>
            <a:ext cx="8460002" cy="826188"/>
          </a:xfrm>
          <a:prstGeom prst="rect">
            <a:avLst/>
          </a:prstGeom>
        </p:spPr>
        <p:txBody>
          <a:bodyPr lIns="0" tIns="0" rIns="0" bIns="0" rtlCol="0" anchor="t">
            <a:spAutoFit/>
          </a:bodyPr>
          <a:lstStyle/>
          <a:p>
            <a:pPr>
              <a:lnSpc>
                <a:spcPts val="3360"/>
              </a:lnSpc>
            </a:pPr>
            <a:r>
              <a:rPr lang="en-US" sz="2400">
                <a:solidFill>
                  <a:srgbClr val="000000"/>
                </a:solidFill>
                <a:latin typeface="Tahoma"/>
                <a:ea typeface="Tahoma"/>
                <a:cs typeface="Tahoma"/>
                <a:sym typeface="Tahoma"/>
              </a:rPr>
              <a:t>Executive functioning skills (planning, delayed gratification, regulating of emotions). Recall pruning, use it or lose it.</a:t>
            </a:r>
          </a:p>
        </p:txBody>
      </p:sp>
      <p:sp>
        <p:nvSpPr>
          <p:cNvPr id="29" name="TextBox 29"/>
          <p:cNvSpPr txBox="1"/>
          <p:nvPr/>
        </p:nvSpPr>
        <p:spPr>
          <a:xfrm>
            <a:off x="1297361" y="5809663"/>
            <a:ext cx="7863523" cy="390171"/>
          </a:xfrm>
          <a:prstGeom prst="rect">
            <a:avLst/>
          </a:prstGeom>
        </p:spPr>
        <p:txBody>
          <a:bodyPr lIns="0" tIns="0" rIns="0" bIns="0" rtlCol="0" anchor="t">
            <a:spAutoFit/>
          </a:bodyPr>
          <a:lstStyle/>
          <a:p>
            <a:pPr>
              <a:lnSpc>
                <a:spcPts val="3360"/>
              </a:lnSpc>
            </a:pPr>
            <a:r>
              <a:rPr lang="en-US" sz="2400">
                <a:solidFill>
                  <a:srgbClr val="000000"/>
                </a:solidFill>
                <a:latin typeface="Tahoma"/>
                <a:ea typeface="Tahoma"/>
                <a:cs typeface="Tahoma"/>
                <a:sym typeface="Tahoma"/>
              </a:rPr>
              <a:t>Following &gt;10,000 children from 9-10 through adulthood  </a:t>
            </a:r>
          </a:p>
        </p:txBody>
      </p:sp>
      <p:sp>
        <p:nvSpPr>
          <p:cNvPr id="30" name="TextBox 30"/>
          <p:cNvSpPr txBox="1"/>
          <p:nvPr/>
        </p:nvSpPr>
        <p:spPr>
          <a:xfrm>
            <a:off x="1297361" y="5372148"/>
            <a:ext cx="6322219" cy="390171"/>
          </a:xfrm>
          <a:prstGeom prst="rect">
            <a:avLst/>
          </a:prstGeom>
        </p:spPr>
        <p:txBody>
          <a:bodyPr lIns="0" tIns="0" rIns="0" bIns="0" rtlCol="0" anchor="t">
            <a:spAutoFit/>
          </a:bodyPr>
          <a:lstStyle/>
          <a:p>
            <a:pPr>
              <a:lnSpc>
                <a:spcPts val="3360"/>
              </a:lnSpc>
            </a:pPr>
            <a:r>
              <a:rPr lang="en-US" sz="2400">
                <a:solidFill>
                  <a:srgbClr val="000000"/>
                </a:solidFill>
                <a:latin typeface="Tahoma"/>
                <a:ea typeface="Tahoma"/>
                <a:cs typeface="Tahoma"/>
                <a:sym typeface="Tahoma"/>
              </a:rPr>
              <a:t>Largest longitudinal study of this size in history</a:t>
            </a:r>
          </a:p>
        </p:txBody>
      </p:sp>
      <p:sp>
        <p:nvSpPr>
          <p:cNvPr id="31" name="TextBox 31"/>
          <p:cNvSpPr txBox="1"/>
          <p:nvPr/>
        </p:nvSpPr>
        <p:spPr>
          <a:xfrm>
            <a:off x="1297361" y="6250353"/>
            <a:ext cx="5295027" cy="390171"/>
          </a:xfrm>
          <a:prstGeom prst="rect">
            <a:avLst/>
          </a:prstGeom>
        </p:spPr>
        <p:txBody>
          <a:bodyPr lIns="0" tIns="0" rIns="0" bIns="0" rtlCol="0" anchor="t">
            <a:spAutoFit/>
          </a:bodyPr>
          <a:lstStyle/>
          <a:p>
            <a:pPr>
              <a:lnSpc>
                <a:spcPts val="3360"/>
              </a:lnSpc>
            </a:pPr>
            <a:r>
              <a:rPr lang="en-US" sz="2400">
                <a:solidFill>
                  <a:srgbClr val="000000"/>
                </a:solidFill>
                <a:latin typeface="Tahoma"/>
                <a:ea typeface="Tahoma"/>
                <a:cs typeface="Tahoma"/>
                <a:sym typeface="Tahoma"/>
              </a:rPr>
              <a:t>Prenatal exposure through adolescence</a:t>
            </a:r>
          </a:p>
        </p:txBody>
      </p:sp>
      <p:sp>
        <p:nvSpPr>
          <p:cNvPr id="32" name="TextBox 32"/>
          <p:cNvSpPr txBox="1"/>
          <p:nvPr/>
        </p:nvSpPr>
        <p:spPr>
          <a:xfrm>
            <a:off x="973630" y="1648945"/>
            <a:ext cx="1536700" cy="448841"/>
          </a:xfrm>
          <a:prstGeom prst="rect">
            <a:avLst/>
          </a:prstGeom>
        </p:spPr>
        <p:txBody>
          <a:bodyPr lIns="0" tIns="0" rIns="0" bIns="0" rtlCol="0" anchor="t">
            <a:spAutoFit/>
          </a:bodyPr>
          <a:lstStyle/>
          <a:p>
            <a:pPr>
              <a:lnSpc>
                <a:spcPts val="3920"/>
              </a:lnSpc>
            </a:pPr>
            <a:r>
              <a:rPr lang="en-US" sz="2800" u="sng">
                <a:solidFill>
                  <a:srgbClr val="000000"/>
                </a:solidFill>
                <a:latin typeface="Tahoma"/>
                <a:ea typeface="Tahoma"/>
                <a:cs typeface="Tahoma"/>
                <a:sym typeface="Tahoma"/>
              </a:rPr>
              <a:t>Amygdala</a:t>
            </a:r>
          </a:p>
        </p:txBody>
      </p:sp>
      <p:sp>
        <p:nvSpPr>
          <p:cNvPr id="33" name="TextBox 33"/>
          <p:cNvSpPr txBox="1"/>
          <p:nvPr/>
        </p:nvSpPr>
        <p:spPr>
          <a:xfrm>
            <a:off x="1297361" y="2123924"/>
            <a:ext cx="4072731" cy="826188"/>
          </a:xfrm>
          <a:prstGeom prst="rect">
            <a:avLst/>
          </a:prstGeom>
        </p:spPr>
        <p:txBody>
          <a:bodyPr lIns="0" tIns="0" rIns="0" bIns="0" rtlCol="0" anchor="t">
            <a:spAutoFit/>
          </a:bodyPr>
          <a:lstStyle/>
          <a:p>
            <a:pPr>
              <a:lnSpc>
                <a:spcPts val="3360"/>
              </a:lnSpc>
            </a:pPr>
            <a:r>
              <a:rPr lang="en-US" sz="2400">
                <a:solidFill>
                  <a:srgbClr val="000000"/>
                </a:solidFill>
                <a:latin typeface="Tahoma"/>
                <a:ea typeface="Tahoma"/>
                <a:cs typeface="Tahoma"/>
                <a:sym typeface="Tahoma"/>
              </a:rPr>
              <a:t>Emotional Regulation </a:t>
            </a:r>
          </a:p>
          <a:p>
            <a:pPr>
              <a:lnSpc>
                <a:spcPts val="3360"/>
              </a:lnSpc>
            </a:pPr>
            <a:r>
              <a:rPr lang="en-US" sz="2400">
                <a:solidFill>
                  <a:srgbClr val="000000"/>
                </a:solidFill>
                <a:latin typeface="Tahoma"/>
                <a:ea typeface="Tahoma"/>
                <a:cs typeface="Tahoma"/>
                <a:sym typeface="Tahoma"/>
              </a:rPr>
              <a:t>(fear, anxiety, reward system)</a:t>
            </a:r>
          </a:p>
        </p:txBody>
      </p:sp>
      <p:sp>
        <p:nvSpPr>
          <p:cNvPr id="34" name="TextBox 34"/>
          <p:cNvSpPr txBox="1"/>
          <p:nvPr/>
        </p:nvSpPr>
        <p:spPr>
          <a:xfrm>
            <a:off x="842596" y="200358"/>
            <a:ext cx="5535934" cy="539828"/>
          </a:xfrm>
          <a:prstGeom prst="rect">
            <a:avLst/>
          </a:prstGeom>
        </p:spPr>
        <p:txBody>
          <a:bodyPr lIns="0" tIns="0" rIns="0" bIns="0" rtlCol="0" anchor="t">
            <a:spAutoFit/>
          </a:bodyPr>
          <a:lstStyle/>
          <a:p>
            <a:pPr>
              <a:lnSpc>
                <a:spcPts val="4666"/>
              </a:lnSpc>
            </a:pPr>
            <a:r>
              <a:rPr lang="en-US" sz="3333">
                <a:solidFill>
                  <a:srgbClr val="000000"/>
                </a:solidFill>
                <a:latin typeface="Tahoma"/>
                <a:ea typeface="Tahoma"/>
                <a:cs typeface="Tahoma"/>
                <a:sym typeface="Tahoma"/>
              </a:rPr>
              <a:t>Pediatric Brain Development</a:t>
            </a:r>
          </a:p>
        </p:txBody>
      </p:sp>
      <p:sp>
        <p:nvSpPr>
          <p:cNvPr id="35" name="TextBox 35"/>
          <p:cNvSpPr txBox="1"/>
          <p:nvPr/>
        </p:nvSpPr>
        <p:spPr>
          <a:xfrm>
            <a:off x="8745234" y="3335021"/>
            <a:ext cx="2198529" cy="520976"/>
          </a:xfrm>
          <a:prstGeom prst="rect">
            <a:avLst/>
          </a:prstGeom>
        </p:spPr>
        <p:txBody>
          <a:bodyPr lIns="0" tIns="0" rIns="0" bIns="0" rtlCol="0" anchor="t">
            <a:spAutoFit/>
          </a:bodyPr>
          <a:lstStyle/>
          <a:p>
            <a:pPr algn="ctr">
              <a:lnSpc>
                <a:spcPts val="2053"/>
              </a:lnSpc>
            </a:pPr>
            <a:r>
              <a:rPr lang="en-US" sz="1467">
                <a:solidFill>
                  <a:srgbClr val="000000"/>
                </a:solidFill>
                <a:latin typeface="Amiri"/>
                <a:ea typeface="Amiri"/>
                <a:cs typeface="Amiri"/>
                <a:sym typeface="Amiri"/>
              </a:rPr>
              <a:t>The Endocannabinoid System</a:t>
            </a:r>
          </a:p>
        </p:txBody>
      </p:sp>
      <p:sp>
        <p:nvSpPr>
          <p:cNvPr id="36" name="Freeform 36"/>
          <p:cNvSpPr/>
          <p:nvPr/>
        </p:nvSpPr>
        <p:spPr>
          <a:xfrm flipV="1">
            <a:off x="7957759" y="1202956"/>
            <a:ext cx="1574951" cy="767789"/>
          </a:xfrm>
          <a:custGeom>
            <a:avLst/>
            <a:gdLst/>
            <a:ahLst/>
            <a:cxnLst/>
            <a:rect l="l" t="t" r="r" b="b"/>
            <a:pathLst>
              <a:path w="2362426" h="1151683">
                <a:moveTo>
                  <a:pt x="0" y="1151683"/>
                </a:moveTo>
                <a:lnTo>
                  <a:pt x="2362426" y="1151683"/>
                </a:lnTo>
                <a:lnTo>
                  <a:pt x="2362426" y="0"/>
                </a:lnTo>
                <a:lnTo>
                  <a:pt x="0" y="0"/>
                </a:lnTo>
                <a:lnTo>
                  <a:pt x="0" y="1151683"/>
                </a:lnTo>
                <a:close/>
              </a:path>
            </a:pathLst>
          </a:custGeom>
          <a:blipFill>
            <a:blip r:embed="rId7"/>
            <a:stretch>
              <a:fillRect/>
            </a:stretch>
          </a:blipFill>
        </p:spPr>
        <p:txBody>
          <a:bodyPr/>
          <a:lstStyle/>
          <a:p>
            <a:endParaRPr lang="en-US"/>
          </a:p>
        </p:txBody>
      </p:sp>
      <p:sp>
        <p:nvSpPr>
          <p:cNvPr id="37" name="Freeform 37"/>
          <p:cNvSpPr/>
          <p:nvPr/>
        </p:nvSpPr>
        <p:spPr>
          <a:xfrm rot="-1488257" flipV="1">
            <a:off x="6663917" y="552454"/>
            <a:ext cx="1574951" cy="767789"/>
          </a:xfrm>
          <a:custGeom>
            <a:avLst/>
            <a:gdLst/>
            <a:ahLst/>
            <a:cxnLst/>
            <a:rect l="l" t="t" r="r" b="b"/>
            <a:pathLst>
              <a:path w="2362426" h="1151683">
                <a:moveTo>
                  <a:pt x="0" y="1151683"/>
                </a:moveTo>
                <a:lnTo>
                  <a:pt x="2362426" y="1151683"/>
                </a:lnTo>
                <a:lnTo>
                  <a:pt x="2362426" y="0"/>
                </a:lnTo>
                <a:lnTo>
                  <a:pt x="0" y="0"/>
                </a:lnTo>
                <a:lnTo>
                  <a:pt x="0" y="1151683"/>
                </a:lnTo>
                <a:close/>
              </a:path>
            </a:pathLst>
          </a:custGeom>
          <a:blipFill>
            <a:blip r:embed="rId7"/>
            <a:stretch>
              <a:fillRect/>
            </a:stretch>
          </a:blipFill>
        </p:spPr>
        <p:txBody>
          <a:bodyPr/>
          <a:lstStyle/>
          <a:p>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791364">
            <a:off x="6492322" y="3429000"/>
            <a:ext cx="6976580" cy="0"/>
          </a:xfrm>
          <a:prstGeom prst="line">
            <a:avLst/>
          </a:prstGeom>
          <a:ln w="9525" cap="rnd">
            <a:solidFill>
              <a:srgbClr val="FFFFFF"/>
            </a:solidFill>
            <a:prstDash val="solid"/>
            <a:headEnd type="none" w="sm" len="sm"/>
            <a:tailEnd type="none" w="sm" len="sm"/>
          </a:ln>
        </p:spPr>
        <p:txBody>
          <a:bodyPr/>
          <a:lstStyle/>
          <a:p>
            <a:endParaRPr lang="en-US"/>
          </a:p>
        </p:txBody>
      </p:sp>
      <p:sp>
        <p:nvSpPr>
          <p:cNvPr id="3" name="AutoShape 3"/>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4" name="Group 4"/>
          <p:cNvGrpSpPr/>
          <p:nvPr/>
        </p:nvGrpSpPr>
        <p:grpSpPr>
          <a:xfrm>
            <a:off x="10898730" y="-8466"/>
            <a:ext cx="1290094" cy="6866467"/>
            <a:chOff x="0" y="0"/>
            <a:chExt cx="2580188" cy="13732934"/>
          </a:xfrm>
        </p:grpSpPr>
        <p:sp>
          <p:nvSpPr>
            <p:cNvPr id="5" name="Freeform 5"/>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6" name="Group 6"/>
          <p:cNvGrpSpPr/>
          <p:nvPr/>
        </p:nvGrpSpPr>
        <p:grpSpPr>
          <a:xfrm>
            <a:off x="10939000" y="-8466"/>
            <a:ext cx="1249825" cy="6866467"/>
            <a:chOff x="0" y="0"/>
            <a:chExt cx="2499650" cy="13732934"/>
          </a:xfrm>
        </p:grpSpPr>
        <p:sp>
          <p:nvSpPr>
            <p:cNvPr id="7" name="Freeform 7"/>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8" name="Group 8"/>
          <p:cNvGrpSpPr/>
          <p:nvPr/>
        </p:nvGrpSpPr>
        <p:grpSpPr>
          <a:xfrm>
            <a:off x="10371666" y="3589867"/>
            <a:ext cx="1817159" cy="3268133"/>
            <a:chOff x="0" y="0"/>
            <a:chExt cx="3634318" cy="6536266"/>
          </a:xfrm>
        </p:grpSpPr>
        <p:sp>
          <p:nvSpPr>
            <p:cNvPr id="9" name="Freeform 9"/>
            <p:cNvSpPr/>
            <p:nvPr/>
          </p:nvSpPr>
          <p:spPr>
            <a:xfrm>
              <a:off x="0" y="0"/>
              <a:ext cx="3634359" cy="6536309"/>
            </a:xfrm>
            <a:custGeom>
              <a:avLst/>
              <a:gdLst/>
              <a:ahLst/>
              <a:cxnLst/>
              <a:rect l="l" t="t" r="r" b="b"/>
              <a:pathLst>
                <a:path w="3634359" h="6536309">
                  <a:moveTo>
                    <a:pt x="0" y="6536309"/>
                  </a:moveTo>
                  <a:lnTo>
                    <a:pt x="3634359" y="0"/>
                  </a:lnTo>
                  <a:lnTo>
                    <a:pt x="3634359" y="6536309"/>
                  </a:lnTo>
                  <a:close/>
                </a:path>
              </a:pathLst>
            </a:custGeom>
            <a:solidFill>
              <a:srgbClr val="00AEEF">
                <a:alpha val="63922"/>
              </a:srgbClr>
            </a:solidFill>
          </p:spPr>
          <p:txBody>
            <a:bodyPr/>
            <a:lstStyle/>
            <a:p>
              <a:endParaRPr lang="en-US"/>
            </a:p>
          </p:txBody>
        </p:sp>
      </p:grpSp>
      <p:grpSp>
        <p:nvGrpSpPr>
          <p:cNvPr id="10" name="Group 10"/>
          <p:cNvGrpSpPr/>
          <p:nvPr/>
        </p:nvGrpSpPr>
        <p:grpSpPr>
          <a:xfrm>
            <a:off x="0" y="4013200"/>
            <a:ext cx="448733" cy="2844800"/>
            <a:chOff x="0" y="0"/>
            <a:chExt cx="897466" cy="5689600"/>
          </a:xfrm>
        </p:grpSpPr>
        <p:sp>
          <p:nvSpPr>
            <p:cNvPr id="11" name="Freeform 11"/>
            <p:cNvSpPr/>
            <p:nvPr/>
          </p:nvSpPr>
          <p:spPr>
            <a:xfrm>
              <a:off x="0" y="0"/>
              <a:ext cx="897509" cy="5689600"/>
            </a:xfrm>
            <a:custGeom>
              <a:avLst/>
              <a:gdLst/>
              <a:ahLst/>
              <a:cxnLst/>
              <a:rect l="l" t="t" r="r" b="b"/>
              <a:pathLst>
                <a:path w="897509" h="5689600">
                  <a:moveTo>
                    <a:pt x="0" y="5689600"/>
                  </a:moveTo>
                  <a:lnTo>
                    <a:pt x="0" y="0"/>
                  </a:lnTo>
                  <a:lnTo>
                    <a:pt x="897509" y="5689600"/>
                  </a:lnTo>
                  <a:close/>
                </a:path>
              </a:pathLst>
            </a:custGeom>
            <a:solidFill>
              <a:srgbClr val="00AEEF">
                <a:alpha val="72157"/>
              </a:srgbClr>
            </a:solidFill>
          </p:spPr>
          <p:txBody>
            <a:bodyPr/>
            <a:lstStyle/>
            <a:p>
              <a:endParaRPr lang="en-US"/>
            </a:p>
          </p:txBody>
        </p:sp>
      </p:grpSp>
      <p:sp>
        <p:nvSpPr>
          <p:cNvPr id="12" name="AutoShape 12"/>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13" name="Group 13"/>
          <p:cNvGrpSpPr/>
          <p:nvPr/>
        </p:nvGrpSpPr>
        <p:grpSpPr>
          <a:xfrm>
            <a:off x="10898730" y="-8466"/>
            <a:ext cx="1290094" cy="6866467"/>
            <a:chOff x="0" y="0"/>
            <a:chExt cx="2580188" cy="13732934"/>
          </a:xfrm>
        </p:grpSpPr>
        <p:sp>
          <p:nvSpPr>
            <p:cNvPr id="14" name="Freeform 14"/>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15" name="Group 15"/>
          <p:cNvGrpSpPr/>
          <p:nvPr/>
        </p:nvGrpSpPr>
        <p:grpSpPr>
          <a:xfrm>
            <a:off x="10943763" y="-8466"/>
            <a:ext cx="1249825" cy="6866467"/>
            <a:chOff x="0" y="0"/>
            <a:chExt cx="2499650" cy="13732934"/>
          </a:xfrm>
        </p:grpSpPr>
        <p:sp>
          <p:nvSpPr>
            <p:cNvPr id="16" name="Freeform 16"/>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17" name="Group 17"/>
          <p:cNvGrpSpPr/>
          <p:nvPr/>
        </p:nvGrpSpPr>
        <p:grpSpPr>
          <a:xfrm rot="-10800000">
            <a:off x="0" y="0"/>
            <a:ext cx="842596" cy="5666154"/>
            <a:chOff x="0" y="0"/>
            <a:chExt cx="1685192" cy="11332308"/>
          </a:xfrm>
        </p:grpSpPr>
        <p:sp>
          <p:nvSpPr>
            <p:cNvPr id="18" name="Freeform 18"/>
            <p:cNvSpPr/>
            <p:nvPr/>
          </p:nvSpPr>
          <p:spPr>
            <a:xfrm>
              <a:off x="0" y="0"/>
              <a:ext cx="1685163" cy="11332337"/>
            </a:xfrm>
            <a:custGeom>
              <a:avLst/>
              <a:gdLst/>
              <a:ahLst/>
              <a:cxnLst/>
              <a:rect l="l" t="t" r="r" b="b"/>
              <a:pathLst>
                <a:path w="1685163" h="11332337">
                  <a:moveTo>
                    <a:pt x="0" y="11332337"/>
                  </a:moveTo>
                  <a:lnTo>
                    <a:pt x="1685163" y="0"/>
                  </a:lnTo>
                  <a:lnTo>
                    <a:pt x="1685163" y="11332337"/>
                  </a:lnTo>
                  <a:close/>
                </a:path>
              </a:pathLst>
            </a:custGeom>
            <a:solidFill>
              <a:srgbClr val="00AEEF">
                <a:alpha val="72157"/>
              </a:srgbClr>
            </a:solidFill>
          </p:spPr>
          <p:txBody>
            <a:bodyPr/>
            <a:lstStyle/>
            <a:p>
              <a:endParaRPr lang="en-US"/>
            </a:p>
          </p:txBody>
        </p:sp>
      </p:grpSp>
      <p:sp>
        <p:nvSpPr>
          <p:cNvPr id="19" name="Freeform 19"/>
          <p:cNvSpPr/>
          <p:nvPr/>
        </p:nvSpPr>
        <p:spPr>
          <a:xfrm>
            <a:off x="931560" y="1466909"/>
            <a:ext cx="1957635" cy="2212979"/>
          </a:xfrm>
          <a:custGeom>
            <a:avLst/>
            <a:gdLst/>
            <a:ahLst/>
            <a:cxnLst/>
            <a:rect l="l" t="t" r="r" b="b"/>
            <a:pathLst>
              <a:path w="2936453" h="3319468">
                <a:moveTo>
                  <a:pt x="0" y="0"/>
                </a:moveTo>
                <a:lnTo>
                  <a:pt x="2936452" y="0"/>
                </a:lnTo>
                <a:lnTo>
                  <a:pt x="2936452" y="3319468"/>
                </a:lnTo>
                <a:lnTo>
                  <a:pt x="0" y="3319468"/>
                </a:lnTo>
                <a:lnTo>
                  <a:pt x="0" y="0"/>
                </a:lnTo>
                <a:close/>
              </a:path>
            </a:pathLst>
          </a:custGeom>
          <a:blipFill>
            <a:blip r:embed="rId3"/>
            <a:stretch>
              <a:fillRect/>
            </a:stretch>
          </a:blipFill>
        </p:spPr>
        <p:txBody>
          <a:bodyPr/>
          <a:lstStyle/>
          <a:p>
            <a:endParaRPr lang="en-US"/>
          </a:p>
        </p:txBody>
      </p:sp>
      <p:sp>
        <p:nvSpPr>
          <p:cNvPr id="20" name="Freeform 20"/>
          <p:cNvSpPr/>
          <p:nvPr/>
        </p:nvSpPr>
        <p:spPr>
          <a:xfrm>
            <a:off x="1697872" y="4432071"/>
            <a:ext cx="425009" cy="590291"/>
          </a:xfrm>
          <a:custGeom>
            <a:avLst/>
            <a:gdLst/>
            <a:ahLst/>
            <a:cxnLst/>
            <a:rect l="l" t="t" r="r" b="b"/>
            <a:pathLst>
              <a:path w="637514" h="885436">
                <a:moveTo>
                  <a:pt x="0" y="0"/>
                </a:moveTo>
                <a:lnTo>
                  <a:pt x="637514" y="0"/>
                </a:lnTo>
                <a:lnTo>
                  <a:pt x="637514" y="885436"/>
                </a:lnTo>
                <a:lnTo>
                  <a:pt x="0" y="8854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Freeform 21"/>
          <p:cNvSpPr/>
          <p:nvPr/>
        </p:nvSpPr>
        <p:spPr>
          <a:xfrm>
            <a:off x="1697872" y="5666251"/>
            <a:ext cx="425009" cy="590291"/>
          </a:xfrm>
          <a:custGeom>
            <a:avLst/>
            <a:gdLst/>
            <a:ahLst/>
            <a:cxnLst/>
            <a:rect l="l" t="t" r="r" b="b"/>
            <a:pathLst>
              <a:path w="637514" h="885436">
                <a:moveTo>
                  <a:pt x="0" y="0"/>
                </a:moveTo>
                <a:lnTo>
                  <a:pt x="637514" y="0"/>
                </a:lnTo>
                <a:lnTo>
                  <a:pt x="637514" y="885437"/>
                </a:lnTo>
                <a:lnTo>
                  <a:pt x="0" y="8854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2" name="Freeform 22"/>
          <p:cNvSpPr/>
          <p:nvPr/>
        </p:nvSpPr>
        <p:spPr>
          <a:xfrm>
            <a:off x="4664946" y="1976425"/>
            <a:ext cx="425009" cy="590291"/>
          </a:xfrm>
          <a:custGeom>
            <a:avLst/>
            <a:gdLst/>
            <a:ahLst/>
            <a:cxnLst/>
            <a:rect l="l" t="t" r="r" b="b"/>
            <a:pathLst>
              <a:path w="637514" h="885436">
                <a:moveTo>
                  <a:pt x="0" y="0"/>
                </a:moveTo>
                <a:lnTo>
                  <a:pt x="637514" y="0"/>
                </a:lnTo>
                <a:lnTo>
                  <a:pt x="637514" y="885437"/>
                </a:lnTo>
                <a:lnTo>
                  <a:pt x="0" y="8854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3" name="Freeform 23"/>
          <p:cNvSpPr/>
          <p:nvPr/>
        </p:nvSpPr>
        <p:spPr>
          <a:xfrm>
            <a:off x="6639134" y="1026106"/>
            <a:ext cx="4867066" cy="3332789"/>
          </a:xfrm>
          <a:custGeom>
            <a:avLst/>
            <a:gdLst/>
            <a:ahLst/>
            <a:cxnLst/>
            <a:rect l="l" t="t" r="r" b="b"/>
            <a:pathLst>
              <a:path w="7300599" h="4999184">
                <a:moveTo>
                  <a:pt x="0" y="0"/>
                </a:moveTo>
                <a:lnTo>
                  <a:pt x="7300599" y="0"/>
                </a:lnTo>
                <a:lnTo>
                  <a:pt x="7300599" y="4999185"/>
                </a:lnTo>
                <a:lnTo>
                  <a:pt x="0" y="4999185"/>
                </a:lnTo>
                <a:lnTo>
                  <a:pt x="0" y="0"/>
                </a:lnTo>
                <a:close/>
              </a:path>
            </a:pathLst>
          </a:custGeom>
          <a:blipFill>
            <a:blip r:embed="rId6"/>
            <a:stretch>
              <a:fillRect/>
            </a:stretch>
          </a:blipFill>
        </p:spPr>
        <p:txBody>
          <a:bodyPr/>
          <a:lstStyle/>
          <a:p>
            <a:endParaRPr lang="en-US"/>
          </a:p>
        </p:txBody>
      </p:sp>
      <p:sp>
        <p:nvSpPr>
          <p:cNvPr id="24" name="Freeform 24"/>
          <p:cNvSpPr/>
          <p:nvPr/>
        </p:nvSpPr>
        <p:spPr>
          <a:xfrm>
            <a:off x="448733" y="257507"/>
            <a:ext cx="4876800" cy="532015"/>
          </a:xfrm>
          <a:custGeom>
            <a:avLst/>
            <a:gdLst/>
            <a:ahLst/>
            <a:cxnLst/>
            <a:rect l="l" t="t" r="r" b="b"/>
            <a:pathLst>
              <a:path w="7315200" h="798022">
                <a:moveTo>
                  <a:pt x="0" y="0"/>
                </a:moveTo>
                <a:lnTo>
                  <a:pt x="7315200" y="0"/>
                </a:lnTo>
                <a:lnTo>
                  <a:pt x="7315200" y="798022"/>
                </a:lnTo>
                <a:lnTo>
                  <a:pt x="0" y="798022"/>
                </a:lnTo>
                <a:lnTo>
                  <a:pt x="0" y="0"/>
                </a:lnTo>
                <a:close/>
              </a:path>
            </a:pathLst>
          </a:custGeom>
          <a:blipFill>
            <a:blip r:embed="rId7">
              <a:alphaModFix amt="75000"/>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5" name="TextBox 25"/>
          <p:cNvSpPr txBox="1"/>
          <p:nvPr/>
        </p:nvSpPr>
        <p:spPr>
          <a:xfrm>
            <a:off x="842596" y="200358"/>
            <a:ext cx="5454465" cy="539828"/>
          </a:xfrm>
          <a:prstGeom prst="rect">
            <a:avLst/>
          </a:prstGeom>
        </p:spPr>
        <p:txBody>
          <a:bodyPr lIns="0" tIns="0" rIns="0" bIns="0" rtlCol="0" anchor="t">
            <a:spAutoFit/>
          </a:bodyPr>
          <a:lstStyle/>
          <a:p>
            <a:pPr>
              <a:lnSpc>
                <a:spcPts val="4666"/>
              </a:lnSpc>
            </a:pPr>
            <a:r>
              <a:rPr lang="en-US" sz="3333">
                <a:solidFill>
                  <a:srgbClr val="000000"/>
                </a:solidFill>
                <a:latin typeface="Tahoma"/>
                <a:ea typeface="Tahoma"/>
                <a:cs typeface="Tahoma"/>
                <a:sym typeface="Tahoma"/>
              </a:rPr>
              <a:t>ABCD study findings</a:t>
            </a:r>
          </a:p>
        </p:txBody>
      </p:sp>
      <p:sp>
        <p:nvSpPr>
          <p:cNvPr id="26" name="TextBox 26"/>
          <p:cNvSpPr txBox="1"/>
          <p:nvPr/>
        </p:nvSpPr>
        <p:spPr>
          <a:xfrm>
            <a:off x="757957" y="6351793"/>
            <a:ext cx="2519771" cy="390171"/>
          </a:xfrm>
          <a:prstGeom prst="rect">
            <a:avLst/>
          </a:prstGeom>
        </p:spPr>
        <p:txBody>
          <a:bodyPr lIns="0" tIns="0" rIns="0" bIns="0" rtlCol="0" anchor="t">
            <a:spAutoFit/>
          </a:bodyPr>
          <a:lstStyle/>
          <a:p>
            <a:pPr>
              <a:lnSpc>
                <a:spcPts val="3360"/>
              </a:lnSpc>
            </a:pPr>
            <a:r>
              <a:rPr lang="en-US" sz="2400">
                <a:solidFill>
                  <a:srgbClr val="000000"/>
                </a:solidFill>
                <a:latin typeface="Tahoma"/>
                <a:ea typeface="Tahoma"/>
                <a:cs typeface="Tahoma"/>
                <a:sym typeface="Tahoma"/>
              </a:rPr>
              <a:t>Smaller amygdala</a:t>
            </a:r>
          </a:p>
        </p:txBody>
      </p:sp>
      <p:sp>
        <p:nvSpPr>
          <p:cNvPr id="27" name="TextBox 27"/>
          <p:cNvSpPr txBox="1"/>
          <p:nvPr/>
        </p:nvSpPr>
        <p:spPr>
          <a:xfrm>
            <a:off x="977720" y="5117612"/>
            <a:ext cx="1865313" cy="390171"/>
          </a:xfrm>
          <a:prstGeom prst="rect">
            <a:avLst/>
          </a:prstGeom>
        </p:spPr>
        <p:txBody>
          <a:bodyPr lIns="0" tIns="0" rIns="0" bIns="0" rtlCol="0" anchor="t">
            <a:spAutoFit/>
          </a:bodyPr>
          <a:lstStyle/>
          <a:p>
            <a:pPr>
              <a:lnSpc>
                <a:spcPts val="3360"/>
              </a:lnSpc>
            </a:pPr>
            <a:r>
              <a:rPr lang="en-US" sz="2400">
                <a:solidFill>
                  <a:srgbClr val="000000"/>
                </a:solidFill>
                <a:latin typeface="Tahoma"/>
                <a:ea typeface="Tahoma"/>
                <a:cs typeface="Tahoma"/>
                <a:sym typeface="Tahoma"/>
              </a:rPr>
              <a:t>Depression sx</a:t>
            </a:r>
          </a:p>
        </p:txBody>
      </p:sp>
      <p:sp>
        <p:nvSpPr>
          <p:cNvPr id="28" name="TextBox 28"/>
          <p:cNvSpPr txBox="1"/>
          <p:nvPr/>
        </p:nvSpPr>
        <p:spPr>
          <a:xfrm>
            <a:off x="1020980" y="3883431"/>
            <a:ext cx="1778794" cy="826188"/>
          </a:xfrm>
          <a:prstGeom prst="rect">
            <a:avLst/>
          </a:prstGeom>
        </p:spPr>
        <p:txBody>
          <a:bodyPr lIns="0" tIns="0" rIns="0" bIns="0" rtlCol="0" anchor="t">
            <a:spAutoFit/>
          </a:bodyPr>
          <a:lstStyle/>
          <a:p>
            <a:pPr>
              <a:lnSpc>
                <a:spcPts val="3360"/>
              </a:lnSpc>
            </a:pPr>
            <a:r>
              <a:rPr lang="en-US" sz="2400">
                <a:solidFill>
                  <a:srgbClr val="000000"/>
                </a:solidFill>
                <a:latin typeface="Tahoma"/>
                <a:ea typeface="Tahoma"/>
                <a:cs typeface="Tahoma"/>
                <a:sym typeface="Tahoma"/>
              </a:rPr>
              <a:t>Cannabis use</a:t>
            </a:r>
          </a:p>
        </p:txBody>
      </p:sp>
      <p:sp>
        <p:nvSpPr>
          <p:cNvPr id="29" name="TextBox 29"/>
          <p:cNvSpPr txBox="1"/>
          <p:nvPr/>
        </p:nvSpPr>
        <p:spPr>
          <a:xfrm>
            <a:off x="1067341" y="852229"/>
            <a:ext cx="1957635" cy="448841"/>
          </a:xfrm>
          <a:prstGeom prst="rect">
            <a:avLst/>
          </a:prstGeom>
        </p:spPr>
        <p:txBody>
          <a:bodyPr lIns="0" tIns="0" rIns="0" bIns="0" rtlCol="0" anchor="t">
            <a:spAutoFit/>
          </a:bodyPr>
          <a:lstStyle/>
          <a:p>
            <a:pPr>
              <a:lnSpc>
                <a:spcPts val="3920"/>
              </a:lnSpc>
            </a:pPr>
            <a:r>
              <a:rPr lang="en-US" sz="2800" u="sng">
                <a:solidFill>
                  <a:srgbClr val="000000"/>
                </a:solidFill>
                <a:latin typeface="Tahoma"/>
                <a:ea typeface="Tahoma"/>
                <a:cs typeface="Tahoma"/>
                <a:sym typeface="Tahoma"/>
              </a:rPr>
              <a:t>Depression</a:t>
            </a:r>
          </a:p>
        </p:txBody>
      </p:sp>
      <p:sp>
        <p:nvSpPr>
          <p:cNvPr id="30" name="TextBox 30"/>
          <p:cNvSpPr txBox="1"/>
          <p:nvPr/>
        </p:nvSpPr>
        <p:spPr>
          <a:xfrm>
            <a:off x="4111138" y="861274"/>
            <a:ext cx="1957635" cy="448841"/>
          </a:xfrm>
          <a:prstGeom prst="rect">
            <a:avLst/>
          </a:prstGeom>
        </p:spPr>
        <p:txBody>
          <a:bodyPr lIns="0" tIns="0" rIns="0" bIns="0" rtlCol="0" anchor="t">
            <a:spAutoFit/>
          </a:bodyPr>
          <a:lstStyle/>
          <a:p>
            <a:pPr>
              <a:lnSpc>
                <a:spcPts val="3920"/>
              </a:lnSpc>
            </a:pPr>
            <a:r>
              <a:rPr lang="en-US" sz="2800" u="sng">
                <a:solidFill>
                  <a:srgbClr val="000000"/>
                </a:solidFill>
                <a:latin typeface="Tahoma"/>
                <a:ea typeface="Tahoma"/>
                <a:cs typeface="Tahoma"/>
                <a:sym typeface="Tahoma"/>
              </a:rPr>
              <a:t>Cognition</a:t>
            </a:r>
          </a:p>
        </p:txBody>
      </p:sp>
      <p:sp>
        <p:nvSpPr>
          <p:cNvPr id="31" name="TextBox 31"/>
          <p:cNvSpPr txBox="1"/>
          <p:nvPr/>
        </p:nvSpPr>
        <p:spPr>
          <a:xfrm>
            <a:off x="3966042" y="1440485"/>
            <a:ext cx="1778794" cy="826188"/>
          </a:xfrm>
          <a:prstGeom prst="rect">
            <a:avLst/>
          </a:prstGeom>
        </p:spPr>
        <p:txBody>
          <a:bodyPr lIns="0" tIns="0" rIns="0" bIns="0" rtlCol="0" anchor="t">
            <a:spAutoFit/>
          </a:bodyPr>
          <a:lstStyle/>
          <a:p>
            <a:pPr>
              <a:lnSpc>
                <a:spcPts val="3360"/>
              </a:lnSpc>
            </a:pPr>
            <a:r>
              <a:rPr lang="en-US" sz="2400">
                <a:solidFill>
                  <a:srgbClr val="000000"/>
                </a:solidFill>
                <a:latin typeface="Tahoma"/>
                <a:ea typeface="Tahoma"/>
                <a:cs typeface="Tahoma"/>
                <a:sym typeface="Tahoma"/>
              </a:rPr>
              <a:t>Cannabis use</a:t>
            </a:r>
          </a:p>
        </p:txBody>
      </p:sp>
      <p:sp>
        <p:nvSpPr>
          <p:cNvPr id="32" name="TextBox 32"/>
          <p:cNvSpPr txBox="1"/>
          <p:nvPr/>
        </p:nvSpPr>
        <p:spPr>
          <a:xfrm>
            <a:off x="3905125" y="2648051"/>
            <a:ext cx="1944651" cy="826188"/>
          </a:xfrm>
          <a:prstGeom prst="rect">
            <a:avLst/>
          </a:prstGeom>
        </p:spPr>
        <p:txBody>
          <a:bodyPr lIns="0" tIns="0" rIns="0" bIns="0" rtlCol="0" anchor="t">
            <a:spAutoFit/>
          </a:bodyPr>
          <a:lstStyle/>
          <a:p>
            <a:pPr algn="ctr">
              <a:lnSpc>
                <a:spcPts val="3360"/>
              </a:lnSpc>
            </a:pPr>
            <a:r>
              <a:rPr lang="en-US" sz="2400">
                <a:solidFill>
                  <a:srgbClr val="000000"/>
                </a:solidFill>
                <a:latin typeface="Tahoma"/>
                <a:ea typeface="Tahoma"/>
                <a:cs typeface="Tahoma"/>
                <a:sym typeface="Tahoma"/>
              </a:rPr>
              <a:t>Worse picture memory</a:t>
            </a:r>
          </a:p>
        </p:txBody>
      </p:sp>
      <p:sp>
        <p:nvSpPr>
          <p:cNvPr id="33" name="TextBox 33"/>
          <p:cNvSpPr txBox="1"/>
          <p:nvPr/>
        </p:nvSpPr>
        <p:spPr>
          <a:xfrm>
            <a:off x="3905125" y="3689562"/>
            <a:ext cx="2079468" cy="826188"/>
          </a:xfrm>
          <a:prstGeom prst="rect">
            <a:avLst/>
          </a:prstGeom>
        </p:spPr>
        <p:txBody>
          <a:bodyPr lIns="0" tIns="0" rIns="0" bIns="0" rtlCol="0" anchor="t">
            <a:spAutoFit/>
          </a:bodyPr>
          <a:lstStyle/>
          <a:p>
            <a:pPr algn="ctr">
              <a:lnSpc>
                <a:spcPts val="3360"/>
              </a:lnSpc>
            </a:pPr>
            <a:r>
              <a:rPr lang="en-US" sz="2400">
                <a:solidFill>
                  <a:srgbClr val="000000"/>
                </a:solidFill>
                <a:latin typeface="Tahoma"/>
                <a:ea typeface="Tahoma"/>
                <a:cs typeface="Tahoma"/>
                <a:sym typeface="Tahoma"/>
              </a:rPr>
              <a:t>Worse vocabulary</a:t>
            </a:r>
          </a:p>
        </p:txBody>
      </p:sp>
      <p:sp>
        <p:nvSpPr>
          <p:cNvPr id="34" name="TextBox 34"/>
          <p:cNvSpPr txBox="1"/>
          <p:nvPr/>
        </p:nvSpPr>
        <p:spPr>
          <a:xfrm>
            <a:off x="4056897" y="4784513"/>
            <a:ext cx="1753839" cy="826188"/>
          </a:xfrm>
          <a:prstGeom prst="rect">
            <a:avLst/>
          </a:prstGeom>
        </p:spPr>
        <p:txBody>
          <a:bodyPr lIns="0" tIns="0" rIns="0" bIns="0" rtlCol="0" anchor="t">
            <a:spAutoFit/>
          </a:bodyPr>
          <a:lstStyle/>
          <a:p>
            <a:pPr algn="ctr">
              <a:lnSpc>
                <a:spcPts val="3360"/>
              </a:lnSpc>
            </a:pPr>
            <a:r>
              <a:rPr lang="en-US" sz="2400">
                <a:solidFill>
                  <a:srgbClr val="000000"/>
                </a:solidFill>
                <a:latin typeface="Tahoma"/>
                <a:ea typeface="Tahoma"/>
                <a:cs typeface="Tahoma"/>
                <a:sym typeface="Tahoma"/>
              </a:rPr>
              <a:t>Lower self regulation </a:t>
            </a:r>
          </a:p>
        </p:txBody>
      </p:sp>
      <p:sp>
        <p:nvSpPr>
          <p:cNvPr id="35" name="TextBox 35"/>
          <p:cNvSpPr txBox="1"/>
          <p:nvPr/>
        </p:nvSpPr>
        <p:spPr>
          <a:xfrm>
            <a:off x="3770803" y="5817123"/>
            <a:ext cx="2808920" cy="826188"/>
          </a:xfrm>
          <a:prstGeom prst="rect">
            <a:avLst/>
          </a:prstGeom>
        </p:spPr>
        <p:txBody>
          <a:bodyPr lIns="0" tIns="0" rIns="0" bIns="0" rtlCol="0" anchor="t">
            <a:spAutoFit/>
          </a:bodyPr>
          <a:lstStyle/>
          <a:p>
            <a:pPr>
              <a:lnSpc>
                <a:spcPts val="3360"/>
              </a:lnSpc>
            </a:pPr>
            <a:r>
              <a:rPr lang="en-US" sz="2400">
                <a:solidFill>
                  <a:srgbClr val="000000"/>
                </a:solidFill>
                <a:latin typeface="Tahoma"/>
                <a:ea typeface="Tahoma"/>
                <a:cs typeface="Tahoma"/>
                <a:sym typeface="Tahoma"/>
              </a:rPr>
              <a:t>Worse performance on inhibition tasks</a:t>
            </a:r>
          </a:p>
        </p:txBody>
      </p:sp>
      <p:sp>
        <p:nvSpPr>
          <p:cNvPr id="36" name="TextBox 36"/>
          <p:cNvSpPr txBox="1"/>
          <p:nvPr/>
        </p:nvSpPr>
        <p:spPr>
          <a:xfrm>
            <a:off x="8173138" y="4400321"/>
            <a:ext cx="2198529" cy="520976"/>
          </a:xfrm>
          <a:prstGeom prst="rect">
            <a:avLst/>
          </a:prstGeom>
        </p:spPr>
        <p:txBody>
          <a:bodyPr lIns="0" tIns="0" rIns="0" bIns="0" rtlCol="0" anchor="t">
            <a:spAutoFit/>
          </a:bodyPr>
          <a:lstStyle/>
          <a:p>
            <a:pPr algn="ctr">
              <a:lnSpc>
                <a:spcPts val="2053"/>
              </a:lnSpc>
            </a:pPr>
            <a:r>
              <a:rPr lang="en-US" sz="1467">
                <a:solidFill>
                  <a:srgbClr val="000000"/>
                </a:solidFill>
                <a:latin typeface="Amiri"/>
                <a:ea typeface="Amiri"/>
                <a:cs typeface="Amiri"/>
                <a:sym typeface="Amiri"/>
              </a:rPr>
              <a:t>The Endocannabinoid System</a:t>
            </a:r>
          </a:p>
        </p:txBody>
      </p:sp>
      <p:sp>
        <p:nvSpPr>
          <p:cNvPr id="37" name="Freeform 37"/>
          <p:cNvSpPr/>
          <p:nvPr/>
        </p:nvSpPr>
        <p:spPr>
          <a:xfrm>
            <a:off x="9507073" y="5435600"/>
            <a:ext cx="2516199" cy="1200388"/>
          </a:xfrm>
          <a:custGeom>
            <a:avLst/>
            <a:gdLst/>
            <a:ahLst/>
            <a:cxnLst/>
            <a:rect l="l" t="t" r="r" b="b"/>
            <a:pathLst>
              <a:path w="3774298" h="1800582">
                <a:moveTo>
                  <a:pt x="0" y="0"/>
                </a:moveTo>
                <a:lnTo>
                  <a:pt x="3774298" y="0"/>
                </a:lnTo>
                <a:lnTo>
                  <a:pt x="3774298" y="1800582"/>
                </a:lnTo>
                <a:lnTo>
                  <a:pt x="0" y="1800582"/>
                </a:lnTo>
                <a:lnTo>
                  <a:pt x="0" y="0"/>
                </a:lnTo>
                <a:close/>
              </a:path>
            </a:pathLst>
          </a:custGeom>
          <a:blipFill>
            <a:blip r:embed="rId9"/>
            <a:stretch>
              <a:fillRect/>
            </a:stretch>
          </a:blipFill>
        </p:spPr>
        <p:txBody>
          <a:bodyPr/>
          <a:lstStyle/>
          <a:p>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791364">
            <a:off x="6492322" y="3429000"/>
            <a:ext cx="6976580" cy="0"/>
          </a:xfrm>
          <a:prstGeom prst="line">
            <a:avLst/>
          </a:prstGeom>
          <a:ln w="9525" cap="rnd">
            <a:solidFill>
              <a:srgbClr val="FFFFFF"/>
            </a:solidFill>
            <a:prstDash val="solid"/>
            <a:headEnd type="none" w="sm" len="sm"/>
            <a:tailEnd type="none" w="sm" len="sm"/>
          </a:ln>
        </p:spPr>
        <p:txBody>
          <a:bodyPr/>
          <a:lstStyle/>
          <a:p>
            <a:endParaRPr lang="en-US"/>
          </a:p>
        </p:txBody>
      </p:sp>
      <p:sp>
        <p:nvSpPr>
          <p:cNvPr id="3" name="AutoShape 3"/>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4" name="Group 4"/>
          <p:cNvGrpSpPr/>
          <p:nvPr/>
        </p:nvGrpSpPr>
        <p:grpSpPr>
          <a:xfrm>
            <a:off x="9181476" y="-8466"/>
            <a:ext cx="3007349" cy="6866467"/>
            <a:chOff x="0" y="0"/>
            <a:chExt cx="6014698" cy="13732934"/>
          </a:xfrm>
        </p:grpSpPr>
        <p:sp>
          <p:nvSpPr>
            <p:cNvPr id="5" name="Freeform 5"/>
            <p:cNvSpPr/>
            <p:nvPr/>
          </p:nvSpPr>
          <p:spPr>
            <a:xfrm>
              <a:off x="0" y="0"/>
              <a:ext cx="6014720" cy="13732890"/>
            </a:xfrm>
            <a:custGeom>
              <a:avLst/>
              <a:gdLst/>
              <a:ahLst/>
              <a:cxnLst/>
              <a:rect l="l" t="t" r="r" b="b"/>
              <a:pathLst>
                <a:path w="6014720" h="13732890">
                  <a:moveTo>
                    <a:pt x="4091051" y="0"/>
                  </a:moveTo>
                  <a:lnTo>
                    <a:pt x="6014720" y="0"/>
                  </a:lnTo>
                  <a:lnTo>
                    <a:pt x="6014720" y="13732890"/>
                  </a:lnTo>
                  <a:lnTo>
                    <a:pt x="0" y="13732890"/>
                  </a:lnTo>
                  <a:lnTo>
                    <a:pt x="4091051" y="0"/>
                  </a:lnTo>
                  <a:close/>
                </a:path>
              </a:pathLst>
            </a:custGeom>
            <a:solidFill>
              <a:srgbClr val="00AEEF">
                <a:alpha val="8627"/>
              </a:srgbClr>
            </a:solidFill>
          </p:spPr>
          <p:txBody>
            <a:bodyPr/>
            <a:lstStyle/>
            <a:p>
              <a:endParaRPr lang="en-US"/>
            </a:p>
          </p:txBody>
        </p:sp>
      </p:grpSp>
      <p:grpSp>
        <p:nvGrpSpPr>
          <p:cNvPr id="6" name="Group 6"/>
          <p:cNvGrpSpPr/>
          <p:nvPr/>
        </p:nvGrpSpPr>
        <p:grpSpPr>
          <a:xfrm>
            <a:off x="9603442" y="-8466"/>
            <a:ext cx="2588558" cy="6866467"/>
            <a:chOff x="0" y="0"/>
            <a:chExt cx="5177116" cy="13732934"/>
          </a:xfrm>
        </p:grpSpPr>
        <p:sp>
          <p:nvSpPr>
            <p:cNvPr id="7" name="Freeform 7"/>
            <p:cNvSpPr/>
            <p:nvPr/>
          </p:nvSpPr>
          <p:spPr>
            <a:xfrm>
              <a:off x="0" y="0"/>
              <a:ext cx="5177155" cy="13732890"/>
            </a:xfrm>
            <a:custGeom>
              <a:avLst/>
              <a:gdLst/>
              <a:ahLst/>
              <a:cxnLst/>
              <a:rect l="l" t="t" r="r" b="b"/>
              <a:pathLst>
                <a:path w="5177155" h="13732890">
                  <a:moveTo>
                    <a:pt x="0" y="0"/>
                  </a:moveTo>
                  <a:lnTo>
                    <a:pt x="5177155" y="0"/>
                  </a:lnTo>
                  <a:lnTo>
                    <a:pt x="5177155" y="13732890"/>
                  </a:lnTo>
                  <a:lnTo>
                    <a:pt x="2418969" y="13732890"/>
                  </a:lnTo>
                  <a:lnTo>
                    <a:pt x="0" y="0"/>
                  </a:lnTo>
                  <a:close/>
                </a:path>
              </a:pathLst>
            </a:custGeom>
            <a:solidFill>
              <a:srgbClr val="00AEEF">
                <a:alpha val="3922"/>
              </a:srgbClr>
            </a:solidFill>
          </p:spPr>
          <p:txBody>
            <a:bodyPr/>
            <a:lstStyle/>
            <a:p>
              <a:endParaRPr lang="en-US"/>
            </a:p>
          </p:txBody>
        </p:sp>
      </p:grpSp>
      <p:grpSp>
        <p:nvGrpSpPr>
          <p:cNvPr id="8" name="Group 8"/>
          <p:cNvGrpSpPr/>
          <p:nvPr/>
        </p:nvGrpSpPr>
        <p:grpSpPr>
          <a:xfrm>
            <a:off x="11506201" y="3349335"/>
            <a:ext cx="3259667" cy="3810000"/>
            <a:chOff x="0" y="0"/>
            <a:chExt cx="6519334" cy="7620000"/>
          </a:xfrm>
        </p:grpSpPr>
        <p:sp>
          <p:nvSpPr>
            <p:cNvPr id="9" name="Freeform 9"/>
            <p:cNvSpPr/>
            <p:nvPr/>
          </p:nvSpPr>
          <p:spPr>
            <a:xfrm>
              <a:off x="0" y="0"/>
              <a:ext cx="6519291" cy="7620000"/>
            </a:xfrm>
            <a:custGeom>
              <a:avLst/>
              <a:gdLst/>
              <a:ahLst/>
              <a:cxnLst/>
              <a:rect l="l" t="t" r="r" b="b"/>
              <a:pathLst>
                <a:path w="6519291" h="7620000">
                  <a:moveTo>
                    <a:pt x="0" y="7620000"/>
                  </a:moveTo>
                  <a:lnTo>
                    <a:pt x="6519291" y="0"/>
                  </a:lnTo>
                  <a:lnTo>
                    <a:pt x="6519291" y="7620000"/>
                  </a:lnTo>
                  <a:close/>
                </a:path>
              </a:pathLst>
            </a:custGeom>
            <a:solidFill>
              <a:srgbClr val="46A941">
                <a:alpha val="51765"/>
              </a:srgbClr>
            </a:solidFill>
          </p:spPr>
          <p:txBody>
            <a:bodyPr/>
            <a:lstStyle/>
            <a:p>
              <a:endParaRPr lang="en-US"/>
            </a:p>
          </p:txBody>
        </p:sp>
      </p:grpSp>
      <p:grpSp>
        <p:nvGrpSpPr>
          <p:cNvPr id="10" name="Group 10"/>
          <p:cNvGrpSpPr/>
          <p:nvPr/>
        </p:nvGrpSpPr>
        <p:grpSpPr>
          <a:xfrm>
            <a:off x="11506200" y="156634"/>
            <a:ext cx="2854326" cy="6866467"/>
            <a:chOff x="0" y="0"/>
            <a:chExt cx="5708652" cy="13732934"/>
          </a:xfrm>
        </p:grpSpPr>
        <p:sp>
          <p:nvSpPr>
            <p:cNvPr id="11" name="Freeform 11"/>
            <p:cNvSpPr/>
            <p:nvPr/>
          </p:nvSpPr>
          <p:spPr>
            <a:xfrm>
              <a:off x="0" y="0"/>
              <a:ext cx="5708650" cy="13732890"/>
            </a:xfrm>
            <a:custGeom>
              <a:avLst/>
              <a:gdLst/>
              <a:ahLst/>
              <a:cxnLst/>
              <a:rect l="l" t="t" r="r" b="b"/>
              <a:pathLst>
                <a:path w="5708650" h="13732890">
                  <a:moveTo>
                    <a:pt x="0" y="0"/>
                  </a:moveTo>
                  <a:lnTo>
                    <a:pt x="5708650" y="0"/>
                  </a:lnTo>
                  <a:lnTo>
                    <a:pt x="5708650" y="13732890"/>
                  </a:lnTo>
                  <a:lnTo>
                    <a:pt x="4941443" y="13732890"/>
                  </a:lnTo>
                  <a:lnTo>
                    <a:pt x="0" y="0"/>
                  </a:lnTo>
                  <a:close/>
                </a:path>
              </a:pathLst>
            </a:custGeom>
            <a:solidFill>
              <a:srgbClr val="357F31">
                <a:alpha val="48627"/>
              </a:srgbClr>
            </a:solidFill>
          </p:spPr>
          <p:txBody>
            <a:bodyPr/>
            <a:lstStyle/>
            <a:p>
              <a:endParaRPr lang="en-US"/>
            </a:p>
          </p:txBody>
        </p:sp>
      </p:grpSp>
      <p:grpSp>
        <p:nvGrpSpPr>
          <p:cNvPr id="12" name="Group 12"/>
          <p:cNvGrpSpPr/>
          <p:nvPr/>
        </p:nvGrpSpPr>
        <p:grpSpPr>
          <a:xfrm>
            <a:off x="10898730" y="-8466"/>
            <a:ext cx="1290094" cy="6866467"/>
            <a:chOff x="0" y="0"/>
            <a:chExt cx="2580188" cy="13732934"/>
          </a:xfrm>
        </p:grpSpPr>
        <p:sp>
          <p:nvSpPr>
            <p:cNvPr id="13" name="Freeform 13"/>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14" name="Group 14"/>
          <p:cNvGrpSpPr/>
          <p:nvPr/>
        </p:nvGrpSpPr>
        <p:grpSpPr>
          <a:xfrm>
            <a:off x="10939000" y="-8466"/>
            <a:ext cx="1249825" cy="6866467"/>
            <a:chOff x="0" y="0"/>
            <a:chExt cx="2499650" cy="13732934"/>
          </a:xfrm>
        </p:grpSpPr>
        <p:sp>
          <p:nvSpPr>
            <p:cNvPr id="15" name="Freeform 15"/>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16" name="Group 16"/>
          <p:cNvGrpSpPr/>
          <p:nvPr/>
        </p:nvGrpSpPr>
        <p:grpSpPr>
          <a:xfrm>
            <a:off x="0" y="4013200"/>
            <a:ext cx="448733" cy="2844800"/>
            <a:chOff x="0" y="0"/>
            <a:chExt cx="897466" cy="5689600"/>
          </a:xfrm>
        </p:grpSpPr>
        <p:sp>
          <p:nvSpPr>
            <p:cNvPr id="17" name="Freeform 17"/>
            <p:cNvSpPr/>
            <p:nvPr/>
          </p:nvSpPr>
          <p:spPr>
            <a:xfrm>
              <a:off x="0" y="0"/>
              <a:ext cx="897509" cy="5689600"/>
            </a:xfrm>
            <a:custGeom>
              <a:avLst/>
              <a:gdLst/>
              <a:ahLst/>
              <a:cxnLst/>
              <a:rect l="l" t="t" r="r" b="b"/>
              <a:pathLst>
                <a:path w="897509" h="5689600">
                  <a:moveTo>
                    <a:pt x="0" y="5689600"/>
                  </a:moveTo>
                  <a:lnTo>
                    <a:pt x="0" y="0"/>
                  </a:lnTo>
                  <a:lnTo>
                    <a:pt x="897509" y="5689600"/>
                  </a:lnTo>
                  <a:close/>
                </a:path>
              </a:pathLst>
            </a:custGeom>
            <a:solidFill>
              <a:srgbClr val="00AEEF">
                <a:alpha val="72157"/>
              </a:srgbClr>
            </a:solidFill>
          </p:spPr>
          <p:txBody>
            <a:bodyPr/>
            <a:lstStyle/>
            <a:p>
              <a:endParaRPr lang="en-US"/>
            </a:p>
          </p:txBody>
        </p:sp>
      </p:grpSp>
      <p:sp>
        <p:nvSpPr>
          <p:cNvPr id="18" name="AutoShape 18"/>
          <p:cNvSpPr/>
          <p:nvPr/>
        </p:nvSpPr>
        <p:spPr>
          <a:xfrm rot="4791364">
            <a:off x="6492322" y="3429000"/>
            <a:ext cx="6976580" cy="0"/>
          </a:xfrm>
          <a:prstGeom prst="line">
            <a:avLst/>
          </a:prstGeom>
          <a:ln w="9525" cap="rnd">
            <a:solidFill>
              <a:srgbClr val="FFFFFF"/>
            </a:solidFill>
            <a:prstDash val="solid"/>
            <a:headEnd type="none" w="sm" len="sm"/>
            <a:tailEnd type="none" w="sm" len="sm"/>
          </a:ln>
        </p:spPr>
        <p:txBody>
          <a:bodyPr/>
          <a:lstStyle/>
          <a:p>
            <a:endParaRPr lang="en-US"/>
          </a:p>
        </p:txBody>
      </p:sp>
      <p:sp>
        <p:nvSpPr>
          <p:cNvPr id="19" name="AutoShape 19"/>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20" name="Group 20"/>
          <p:cNvGrpSpPr/>
          <p:nvPr/>
        </p:nvGrpSpPr>
        <p:grpSpPr>
          <a:xfrm>
            <a:off x="11568676" y="246593"/>
            <a:ext cx="3007349" cy="6866467"/>
            <a:chOff x="0" y="0"/>
            <a:chExt cx="6014698" cy="13732934"/>
          </a:xfrm>
        </p:grpSpPr>
        <p:sp>
          <p:nvSpPr>
            <p:cNvPr id="21" name="Freeform 21"/>
            <p:cNvSpPr/>
            <p:nvPr/>
          </p:nvSpPr>
          <p:spPr>
            <a:xfrm>
              <a:off x="0" y="0"/>
              <a:ext cx="6014720" cy="13732890"/>
            </a:xfrm>
            <a:custGeom>
              <a:avLst/>
              <a:gdLst/>
              <a:ahLst/>
              <a:cxnLst/>
              <a:rect l="l" t="t" r="r" b="b"/>
              <a:pathLst>
                <a:path w="6014720" h="13732890">
                  <a:moveTo>
                    <a:pt x="4091051" y="0"/>
                  </a:moveTo>
                  <a:lnTo>
                    <a:pt x="6014720" y="0"/>
                  </a:lnTo>
                  <a:lnTo>
                    <a:pt x="6014720" y="13732890"/>
                  </a:lnTo>
                  <a:lnTo>
                    <a:pt x="0" y="13732890"/>
                  </a:lnTo>
                  <a:lnTo>
                    <a:pt x="4091051" y="0"/>
                  </a:lnTo>
                  <a:close/>
                </a:path>
              </a:pathLst>
            </a:custGeom>
            <a:solidFill>
              <a:srgbClr val="00AEEF">
                <a:alpha val="8627"/>
              </a:srgbClr>
            </a:solidFill>
          </p:spPr>
          <p:txBody>
            <a:bodyPr/>
            <a:lstStyle/>
            <a:p>
              <a:endParaRPr lang="en-US"/>
            </a:p>
          </p:txBody>
        </p:sp>
      </p:grpSp>
      <p:grpSp>
        <p:nvGrpSpPr>
          <p:cNvPr id="22" name="Group 22"/>
          <p:cNvGrpSpPr/>
          <p:nvPr/>
        </p:nvGrpSpPr>
        <p:grpSpPr>
          <a:xfrm>
            <a:off x="10898730" y="-8466"/>
            <a:ext cx="1290094" cy="6866467"/>
            <a:chOff x="0" y="0"/>
            <a:chExt cx="2580188" cy="13732934"/>
          </a:xfrm>
        </p:grpSpPr>
        <p:sp>
          <p:nvSpPr>
            <p:cNvPr id="23" name="Freeform 23"/>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24" name="Group 24"/>
          <p:cNvGrpSpPr/>
          <p:nvPr/>
        </p:nvGrpSpPr>
        <p:grpSpPr>
          <a:xfrm>
            <a:off x="10943763" y="-8466"/>
            <a:ext cx="1249825" cy="6866467"/>
            <a:chOff x="0" y="0"/>
            <a:chExt cx="2499650" cy="13732934"/>
          </a:xfrm>
        </p:grpSpPr>
        <p:sp>
          <p:nvSpPr>
            <p:cNvPr id="25" name="Freeform 25"/>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26" name="Group 26"/>
          <p:cNvGrpSpPr/>
          <p:nvPr/>
        </p:nvGrpSpPr>
        <p:grpSpPr>
          <a:xfrm rot="-10800000">
            <a:off x="0" y="0"/>
            <a:ext cx="842596" cy="5666154"/>
            <a:chOff x="0" y="0"/>
            <a:chExt cx="1685192" cy="11332308"/>
          </a:xfrm>
        </p:grpSpPr>
        <p:sp>
          <p:nvSpPr>
            <p:cNvPr id="27" name="Freeform 27"/>
            <p:cNvSpPr/>
            <p:nvPr/>
          </p:nvSpPr>
          <p:spPr>
            <a:xfrm>
              <a:off x="0" y="0"/>
              <a:ext cx="1685163" cy="11332337"/>
            </a:xfrm>
            <a:custGeom>
              <a:avLst/>
              <a:gdLst/>
              <a:ahLst/>
              <a:cxnLst/>
              <a:rect l="l" t="t" r="r" b="b"/>
              <a:pathLst>
                <a:path w="1685163" h="11332337">
                  <a:moveTo>
                    <a:pt x="0" y="11332337"/>
                  </a:moveTo>
                  <a:lnTo>
                    <a:pt x="1685163" y="0"/>
                  </a:lnTo>
                  <a:lnTo>
                    <a:pt x="1685163" y="11332337"/>
                  </a:lnTo>
                  <a:close/>
                </a:path>
              </a:pathLst>
            </a:custGeom>
            <a:solidFill>
              <a:srgbClr val="00AEEF">
                <a:alpha val="72157"/>
              </a:srgbClr>
            </a:solidFill>
          </p:spPr>
          <p:txBody>
            <a:bodyPr/>
            <a:lstStyle/>
            <a:p>
              <a:endParaRPr lang="en-US"/>
            </a:p>
          </p:txBody>
        </p:sp>
      </p:grpSp>
      <p:sp>
        <p:nvSpPr>
          <p:cNvPr id="28" name="Freeform 28"/>
          <p:cNvSpPr/>
          <p:nvPr/>
        </p:nvSpPr>
        <p:spPr>
          <a:xfrm>
            <a:off x="256116" y="194154"/>
            <a:ext cx="10016448" cy="6310363"/>
          </a:xfrm>
          <a:custGeom>
            <a:avLst/>
            <a:gdLst/>
            <a:ahLst/>
            <a:cxnLst/>
            <a:rect l="l" t="t" r="r" b="b"/>
            <a:pathLst>
              <a:path w="15024672" h="9465544">
                <a:moveTo>
                  <a:pt x="0" y="0"/>
                </a:moveTo>
                <a:lnTo>
                  <a:pt x="15024672" y="0"/>
                </a:lnTo>
                <a:lnTo>
                  <a:pt x="15024672" y="9465544"/>
                </a:lnTo>
                <a:lnTo>
                  <a:pt x="0" y="9465544"/>
                </a:lnTo>
                <a:lnTo>
                  <a:pt x="0" y="0"/>
                </a:lnTo>
                <a:close/>
              </a:path>
            </a:pathLst>
          </a:custGeom>
          <a:blipFill>
            <a:blip r:embed="rId3"/>
            <a:stretch>
              <a:fillRect/>
            </a:stretch>
          </a:blipFill>
        </p:spPr>
        <p:txBody>
          <a:bodyPr/>
          <a:lstStyle/>
          <a:p>
            <a:endParaRPr lang="en-US"/>
          </a:p>
        </p:txBody>
      </p:sp>
      <p:grpSp>
        <p:nvGrpSpPr>
          <p:cNvPr id="29" name="Group 29"/>
          <p:cNvGrpSpPr>
            <a:grpSpLocks noChangeAspect="1"/>
          </p:cNvGrpSpPr>
          <p:nvPr/>
        </p:nvGrpSpPr>
        <p:grpSpPr>
          <a:xfrm>
            <a:off x="10059278" y="3976718"/>
            <a:ext cx="1952565" cy="1952565"/>
            <a:chOff x="0" y="0"/>
            <a:chExt cx="6350000" cy="6350000"/>
          </a:xfrm>
        </p:grpSpPr>
        <p:sp>
          <p:nvSpPr>
            <p:cNvPr id="30" name="Freeform 30"/>
            <p:cNvSpPr/>
            <p:nvPr/>
          </p:nvSpPr>
          <p:spPr>
            <a:xfrm>
              <a:off x="19939" y="19939"/>
              <a:ext cx="6310122" cy="6310122"/>
            </a:xfrm>
            <a:custGeom>
              <a:avLst/>
              <a:gdLst/>
              <a:ahLst/>
              <a:cxnLst/>
              <a:rect l="l" t="t" r="r" b="b"/>
              <a:pathLst>
                <a:path w="6310122" h="6310122">
                  <a:moveTo>
                    <a:pt x="6310122" y="0"/>
                  </a:moveTo>
                  <a:lnTo>
                    <a:pt x="6310122" y="6310122"/>
                  </a:lnTo>
                  <a:lnTo>
                    <a:pt x="0" y="6310122"/>
                  </a:lnTo>
                  <a:lnTo>
                    <a:pt x="0" y="0"/>
                  </a:lnTo>
                  <a:lnTo>
                    <a:pt x="6310122" y="0"/>
                  </a:lnTo>
                  <a:close/>
                </a:path>
              </a:pathLst>
            </a:custGeom>
            <a:solidFill>
              <a:srgbClr val="FFFFFF"/>
            </a:solidFill>
            <a:ln w="12700">
              <a:solidFill>
                <a:srgbClr val="000000"/>
              </a:solidFill>
            </a:ln>
          </p:spPr>
          <p:txBody>
            <a:bodyPr/>
            <a:lstStyle/>
            <a:p>
              <a:endParaRPr lang="en-US"/>
            </a:p>
          </p:txBody>
        </p:sp>
        <p:sp>
          <p:nvSpPr>
            <p:cNvPr id="31" name="Freeform 31"/>
            <p:cNvSpPr/>
            <p:nvPr/>
          </p:nvSpPr>
          <p:spPr>
            <a:xfrm>
              <a:off x="0" y="0"/>
              <a:ext cx="6350000" cy="6350000"/>
            </a:xfrm>
            <a:custGeom>
              <a:avLst/>
              <a:gdLst/>
              <a:ahLst/>
              <a:cxnLst/>
              <a:rect l="l" t="t" r="r" b="b"/>
              <a:pathLst>
                <a:path w="6350000" h="6350000">
                  <a:moveTo>
                    <a:pt x="6350000" y="0"/>
                  </a:moveTo>
                  <a:lnTo>
                    <a:pt x="6350000" y="6350000"/>
                  </a:lnTo>
                  <a:lnTo>
                    <a:pt x="0" y="6350000"/>
                  </a:lnTo>
                  <a:lnTo>
                    <a:pt x="0" y="0"/>
                  </a:lnTo>
                  <a:lnTo>
                    <a:pt x="6350000" y="0"/>
                  </a:lnTo>
                  <a:close/>
                </a:path>
              </a:pathLst>
            </a:custGeom>
            <a:blipFill>
              <a:blip r:embed="rId4"/>
              <a:stretch>
                <a:fillRect/>
              </a:stretch>
            </a:blipFill>
          </p:spPr>
          <p:txBody>
            <a:bodyPr/>
            <a:lstStyle/>
            <a:p>
              <a:endParaRPr lang="en-US"/>
            </a:p>
          </p:txBody>
        </p:sp>
      </p:grpSp>
      <p:grpSp>
        <p:nvGrpSpPr>
          <p:cNvPr id="32" name="Group 32"/>
          <p:cNvGrpSpPr>
            <a:grpSpLocks noChangeAspect="1"/>
          </p:cNvGrpSpPr>
          <p:nvPr/>
        </p:nvGrpSpPr>
        <p:grpSpPr>
          <a:xfrm>
            <a:off x="10059278" y="1333272"/>
            <a:ext cx="1952565" cy="1952565"/>
            <a:chOff x="0" y="0"/>
            <a:chExt cx="6350000" cy="6350000"/>
          </a:xfrm>
        </p:grpSpPr>
        <p:sp>
          <p:nvSpPr>
            <p:cNvPr id="33" name="Freeform 33"/>
            <p:cNvSpPr/>
            <p:nvPr/>
          </p:nvSpPr>
          <p:spPr>
            <a:xfrm>
              <a:off x="19939" y="19939"/>
              <a:ext cx="6310122" cy="6310122"/>
            </a:xfrm>
            <a:custGeom>
              <a:avLst/>
              <a:gdLst/>
              <a:ahLst/>
              <a:cxnLst/>
              <a:rect l="l" t="t" r="r" b="b"/>
              <a:pathLst>
                <a:path w="6310122" h="6310122">
                  <a:moveTo>
                    <a:pt x="6310122" y="0"/>
                  </a:moveTo>
                  <a:lnTo>
                    <a:pt x="6310122" y="6310122"/>
                  </a:lnTo>
                  <a:lnTo>
                    <a:pt x="0" y="6310122"/>
                  </a:lnTo>
                  <a:lnTo>
                    <a:pt x="0" y="0"/>
                  </a:lnTo>
                  <a:lnTo>
                    <a:pt x="6310122" y="0"/>
                  </a:lnTo>
                  <a:close/>
                </a:path>
              </a:pathLst>
            </a:custGeom>
            <a:solidFill>
              <a:srgbClr val="FFFFFF"/>
            </a:solidFill>
            <a:ln w="12700">
              <a:solidFill>
                <a:srgbClr val="000000"/>
              </a:solidFill>
            </a:ln>
          </p:spPr>
          <p:txBody>
            <a:bodyPr/>
            <a:lstStyle/>
            <a:p>
              <a:endParaRPr lang="en-US"/>
            </a:p>
          </p:txBody>
        </p:sp>
        <p:sp>
          <p:nvSpPr>
            <p:cNvPr id="34" name="Freeform 34"/>
            <p:cNvSpPr/>
            <p:nvPr/>
          </p:nvSpPr>
          <p:spPr>
            <a:xfrm>
              <a:off x="0" y="0"/>
              <a:ext cx="6350000" cy="6350000"/>
            </a:xfrm>
            <a:custGeom>
              <a:avLst/>
              <a:gdLst/>
              <a:ahLst/>
              <a:cxnLst/>
              <a:rect l="l" t="t" r="r" b="b"/>
              <a:pathLst>
                <a:path w="6350000" h="6350000">
                  <a:moveTo>
                    <a:pt x="6350000" y="0"/>
                  </a:moveTo>
                  <a:lnTo>
                    <a:pt x="6350000" y="6350000"/>
                  </a:lnTo>
                  <a:lnTo>
                    <a:pt x="0" y="6350000"/>
                  </a:lnTo>
                  <a:lnTo>
                    <a:pt x="0" y="0"/>
                  </a:lnTo>
                  <a:lnTo>
                    <a:pt x="6350000" y="0"/>
                  </a:lnTo>
                  <a:close/>
                </a:path>
              </a:pathLst>
            </a:custGeom>
            <a:blipFill>
              <a:blip r:embed="rId4"/>
              <a:stretch>
                <a:fillRect/>
              </a:stretch>
            </a:blipFill>
          </p:spPr>
          <p:txBody>
            <a:bodyPr/>
            <a:lstStyle/>
            <a:p>
              <a:endParaRPr lang="en-US"/>
            </a:p>
          </p:txBody>
        </p:sp>
      </p:grpSp>
      <p:sp>
        <p:nvSpPr>
          <p:cNvPr id="35" name="TextBox 35"/>
          <p:cNvSpPr txBox="1"/>
          <p:nvPr/>
        </p:nvSpPr>
        <p:spPr>
          <a:xfrm>
            <a:off x="625169" y="6472767"/>
            <a:ext cx="6096000" cy="276486"/>
          </a:xfrm>
          <a:prstGeom prst="rect">
            <a:avLst/>
          </a:prstGeom>
        </p:spPr>
        <p:txBody>
          <a:bodyPr lIns="0" tIns="0" rIns="0" bIns="0" rtlCol="0" anchor="t">
            <a:spAutoFit/>
          </a:bodyPr>
          <a:lstStyle/>
          <a:p>
            <a:pPr>
              <a:lnSpc>
                <a:spcPts val="2427"/>
              </a:lnSpc>
            </a:pPr>
            <a:r>
              <a:rPr lang="en-US" sz="1733">
                <a:solidFill>
                  <a:srgbClr val="000000"/>
                </a:solidFill>
                <a:latin typeface="Tahoma"/>
                <a:ea typeface="Tahoma"/>
                <a:cs typeface="Tahoma"/>
                <a:sym typeface="Tahoma"/>
              </a:rPr>
              <a:t>Source: Monitoring the future 1975-2024</a:t>
            </a:r>
          </a:p>
        </p:txBody>
      </p:sp>
      <p:sp>
        <p:nvSpPr>
          <p:cNvPr id="36" name="TextBox 36"/>
          <p:cNvSpPr txBox="1"/>
          <p:nvPr/>
        </p:nvSpPr>
        <p:spPr>
          <a:xfrm>
            <a:off x="10241017" y="4544060"/>
            <a:ext cx="1589087" cy="826188"/>
          </a:xfrm>
          <a:prstGeom prst="rect">
            <a:avLst/>
          </a:prstGeom>
        </p:spPr>
        <p:txBody>
          <a:bodyPr lIns="0" tIns="0" rIns="0" bIns="0" rtlCol="0" anchor="t">
            <a:spAutoFit/>
          </a:bodyPr>
          <a:lstStyle/>
          <a:p>
            <a:pPr>
              <a:lnSpc>
                <a:spcPts val="3360"/>
              </a:lnSpc>
            </a:pPr>
            <a:r>
              <a:rPr lang="en-US" sz="2400">
                <a:solidFill>
                  <a:srgbClr val="000000"/>
                </a:solidFill>
                <a:latin typeface="Tahoma"/>
                <a:ea typeface="Tahoma"/>
                <a:cs typeface="Tahoma"/>
                <a:sym typeface="Tahoma"/>
              </a:rPr>
              <a:t>25.8% 12th</a:t>
            </a:r>
          </a:p>
        </p:txBody>
      </p:sp>
      <p:sp>
        <p:nvSpPr>
          <p:cNvPr id="37" name="TextBox 37"/>
          <p:cNvSpPr txBox="1"/>
          <p:nvPr/>
        </p:nvSpPr>
        <p:spPr>
          <a:xfrm>
            <a:off x="10241017" y="4972050"/>
            <a:ext cx="1739623" cy="390171"/>
          </a:xfrm>
          <a:prstGeom prst="rect">
            <a:avLst/>
          </a:prstGeom>
        </p:spPr>
        <p:txBody>
          <a:bodyPr lIns="0" tIns="0" rIns="0" bIns="0" rtlCol="0" anchor="t">
            <a:spAutoFit/>
          </a:bodyPr>
          <a:lstStyle/>
          <a:p>
            <a:pPr>
              <a:lnSpc>
                <a:spcPts val="3360"/>
              </a:lnSpc>
            </a:pPr>
            <a:r>
              <a:rPr lang="en-US" sz="2400">
                <a:solidFill>
                  <a:srgbClr val="000000"/>
                </a:solidFill>
                <a:latin typeface="Tahoma"/>
                <a:ea typeface="Tahoma"/>
                <a:cs typeface="Tahoma"/>
                <a:sym typeface="Tahoma"/>
              </a:rPr>
              <a:t>15.9% 10th </a:t>
            </a:r>
          </a:p>
        </p:txBody>
      </p:sp>
      <p:sp>
        <p:nvSpPr>
          <p:cNvPr id="38" name="TextBox 38"/>
          <p:cNvSpPr txBox="1"/>
          <p:nvPr/>
        </p:nvSpPr>
        <p:spPr>
          <a:xfrm>
            <a:off x="10495621" y="5391150"/>
            <a:ext cx="1754614" cy="390171"/>
          </a:xfrm>
          <a:prstGeom prst="rect">
            <a:avLst/>
          </a:prstGeom>
        </p:spPr>
        <p:txBody>
          <a:bodyPr lIns="0" tIns="0" rIns="0" bIns="0" rtlCol="0" anchor="t">
            <a:spAutoFit/>
          </a:bodyPr>
          <a:lstStyle/>
          <a:p>
            <a:pPr>
              <a:lnSpc>
                <a:spcPts val="3360"/>
              </a:lnSpc>
            </a:pPr>
            <a:r>
              <a:rPr lang="en-US" sz="2400">
                <a:solidFill>
                  <a:srgbClr val="000000"/>
                </a:solidFill>
                <a:latin typeface="Tahoma"/>
                <a:ea typeface="Tahoma"/>
                <a:cs typeface="Tahoma"/>
                <a:sym typeface="Tahoma"/>
              </a:rPr>
              <a:t>7.2% 8th</a:t>
            </a:r>
          </a:p>
        </p:txBody>
      </p:sp>
      <p:sp>
        <p:nvSpPr>
          <p:cNvPr id="39" name="TextBox 39"/>
          <p:cNvSpPr txBox="1"/>
          <p:nvPr/>
        </p:nvSpPr>
        <p:spPr>
          <a:xfrm>
            <a:off x="10537398" y="4078394"/>
            <a:ext cx="862489" cy="900503"/>
          </a:xfrm>
          <a:prstGeom prst="rect">
            <a:avLst/>
          </a:prstGeom>
        </p:spPr>
        <p:txBody>
          <a:bodyPr lIns="0" tIns="0" rIns="0" bIns="0" rtlCol="0" anchor="t">
            <a:spAutoFit/>
          </a:bodyPr>
          <a:lstStyle/>
          <a:p>
            <a:pPr>
              <a:lnSpc>
                <a:spcPts val="3733"/>
              </a:lnSpc>
            </a:pPr>
            <a:r>
              <a:rPr lang="en-US" sz="2666" b="1">
                <a:solidFill>
                  <a:srgbClr val="000000"/>
                </a:solidFill>
                <a:latin typeface="Tahoma Bold"/>
                <a:ea typeface="Tahoma Bold"/>
                <a:cs typeface="Tahoma Bold"/>
                <a:sym typeface="Tahoma Bold"/>
              </a:rPr>
              <a:t>2024</a:t>
            </a:r>
          </a:p>
        </p:txBody>
      </p:sp>
      <p:sp>
        <p:nvSpPr>
          <p:cNvPr id="40" name="TextBox 40"/>
          <p:cNvSpPr txBox="1"/>
          <p:nvPr/>
        </p:nvSpPr>
        <p:spPr>
          <a:xfrm>
            <a:off x="10510439" y="1405578"/>
            <a:ext cx="862489" cy="900503"/>
          </a:xfrm>
          <a:prstGeom prst="rect">
            <a:avLst/>
          </a:prstGeom>
        </p:spPr>
        <p:txBody>
          <a:bodyPr lIns="0" tIns="0" rIns="0" bIns="0" rtlCol="0" anchor="t">
            <a:spAutoFit/>
          </a:bodyPr>
          <a:lstStyle/>
          <a:p>
            <a:pPr>
              <a:lnSpc>
                <a:spcPts val="3733"/>
              </a:lnSpc>
            </a:pPr>
            <a:r>
              <a:rPr lang="en-US" sz="2666" b="1">
                <a:solidFill>
                  <a:srgbClr val="000000"/>
                </a:solidFill>
                <a:latin typeface="Tahoma Bold"/>
                <a:ea typeface="Tahoma Bold"/>
                <a:cs typeface="Tahoma Bold"/>
                <a:sym typeface="Tahoma Bold"/>
              </a:rPr>
              <a:t>2020</a:t>
            </a:r>
          </a:p>
        </p:txBody>
      </p:sp>
      <p:sp>
        <p:nvSpPr>
          <p:cNvPr id="41" name="TextBox 41"/>
          <p:cNvSpPr txBox="1"/>
          <p:nvPr/>
        </p:nvSpPr>
        <p:spPr>
          <a:xfrm>
            <a:off x="10241017" y="1871245"/>
            <a:ext cx="1589087" cy="826188"/>
          </a:xfrm>
          <a:prstGeom prst="rect">
            <a:avLst/>
          </a:prstGeom>
        </p:spPr>
        <p:txBody>
          <a:bodyPr lIns="0" tIns="0" rIns="0" bIns="0" rtlCol="0" anchor="t">
            <a:spAutoFit/>
          </a:bodyPr>
          <a:lstStyle/>
          <a:p>
            <a:pPr>
              <a:lnSpc>
                <a:spcPts val="3360"/>
              </a:lnSpc>
            </a:pPr>
            <a:r>
              <a:rPr lang="en-US" sz="2400">
                <a:solidFill>
                  <a:srgbClr val="000000"/>
                </a:solidFill>
                <a:latin typeface="Tahoma"/>
                <a:ea typeface="Tahoma"/>
                <a:cs typeface="Tahoma"/>
                <a:sym typeface="Tahoma"/>
              </a:rPr>
              <a:t>35.2% 12th</a:t>
            </a:r>
          </a:p>
        </p:txBody>
      </p:sp>
      <p:sp>
        <p:nvSpPr>
          <p:cNvPr id="42" name="TextBox 42"/>
          <p:cNvSpPr txBox="1"/>
          <p:nvPr/>
        </p:nvSpPr>
        <p:spPr>
          <a:xfrm>
            <a:off x="10480030" y="2299235"/>
            <a:ext cx="1556029" cy="390171"/>
          </a:xfrm>
          <a:prstGeom prst="rect">
            <a:avLst/>
          </a:prstGeom>
        </p:spPr>
        <p:txBody>
          <a:bodyPr lIns="0" tIns="0" rIns="0" bIns="0" rtlCol="0" anchor="t">
            <a:spAutoFit/>
          </a:bodyPr>
          <a:lstStyle/>
          <a:p>
            <a:pPr>
              <a:lnSpc>
                <a:spcPts val="3360"/>
              </a:lnSpc>
            </a:pPr>
            <a:r>
              <a:rPr lang="en-US" sz="2400">
                <a:solidFill>
                  <a:srgbClr val="000000"/>
                </a:solidFill>
                <a:latin typeface="Tahoma"/>
                <a:ea typeface="Tahoma"/>
                <a:cs typeface="Tahoma"/>
                <a:sym typeface="Tahoma"/>
              </a:rPr>
              <a:t>28% 10th </a:t>
            </a:r>
          </a:p>
        </p:txBody>
      </p:sp>
      <p:sp>
        <p:nvSpPr>
          <p:cNvPr id="43" name="TextBox 43"/>
          <p:cNvSpPr txBox="1"/>
          <p:nvPr/>
        </p:nvSpPr>
        <p:spPr>
          <a:xfrm>
            <a:off x="10332244" y="2727225"/>
            <a:ext cx="1754614" cy="390171"/>
          </a:xfrm>
          <a:prstGeom prst="rect">
            <a:avLst/>
          </a:prstGeom>
        </p:spPr>
        <p:txBody>
          <a:bodyPr lIns="0" tIns="0" rIns="0" bIns="0" rtlCol="0" anchor="t">
            <a:spAutoFit/>
          </a:bodyPr>
          <a:lstStyle/>
          <a:p>
            <a:pPr>
              <a:lnSpc>
                <a:spcPts val="3360"/>
              </a:lnSpc>
            </a:pPr>
            <a:r>
              <a:rPr lang="en-US" sz="2400">
                <a:solidFill>
                  <a:srgbClr val="000000"/>
                </a:solidFill>
                <a:latin typeface="Tahoma"/>
                <a:ea typeface="Tahoma"/>
                <a:cs typeface="Tahoma"/>
                <a:sym typeface="Tahoma"/>
              </a:rPr>
              <a:t>11.4% 8th</a:t>
            </a:r>
          </a:p>
        </p:txBody>
      </p:sp>
      <p:sp>
        <p:nvSpPr>
          <p:cNvPr id="44" name="TextBox 44"/>
          <p:cNvSpPr txBox="1"/>
          <p:nvPr/>
        </p:nvSpPr>
        <p:spPr>
          <a:xfrm>
            <a:off x="2693106" y="1506755"/>
            <a:ext cx="5142468" cy="390171"/>
          </a:xfrm>
          <a:prstGeom prst="rect">
            <a:avLst/>
          </a:prstGeom>
        </p:spPr>
        <p:txBody>
          <a:bodyPr lIns="0" tIns="0" rIns="0" bIns="0" rtlCol="0" anchor="t">
            <a:spAutoFit/>
          </a:bodyPr>
          <a:lstStyle/>
          <a:p>
            <a:pPr algn="ctr">
              <a:lnSpc>
                <a:spcPts val="3360"/>
              </a:lnSpc>
            </a:pPr>
            <a:r>
              <a:rPr lang="en-US" sz="2400">
                <a:solidFill>
                  <a:srgbClr val="000000"/>
                </a:solidFill>
                <a:latin typeface="Tahoma"/>
                <a:ea typeface="Tahoma"/>
                <a:cs typeface="Tahoma"/>
                <a:sym typeface="Tahoma"/>
              </a:rPr>
              <a:t>Normalize screening, trends, warnings</a:t>
            </a:r>
          </a:p>
        </p:txBody>
      </p:sp>
      <p:sp>
        <p:nvSpPr>
          <p:cNvPr id="45" name="TextBox 45"/>
          <p:cNvSpPr txBox="1"/>
          <p:nvPr/>
        </p:nvSpPr>
        <p:spPr>
          <a:xfrm>
            <a:off x="3580225" y="2235735"/>
            <a:ext cx="5188347" cy="390171"/>
          </a:xfrm>
          <a:prstGeom prst="rect">
            <a:avLst/>
          </a:prstGeom>
        </p:spPr>
        <p:txBody>
          <a:bodyPr lIns="0" tIns="0" rIns="0" bIns="0" rtlCol="0" anchor="t">
            <a:spAutoFit/>
          </a:bodyPr>
          <a:lstStyle/>
          <a:p>
            <a:pPr algn="ctr">
              <a:lnSpc>
                <a:spcPts val="3360"/>
              </a:lnSpc>
            </a:pPr>
            <a:r>
              <a:rPr lang="en-US" sz="2400">
                <a:solidFill>
                  <a:srgbClr val="000000"/>
                </a:solidFill>
                <a:latin typeface="Tahoma"/>
                <a:ea typeface="Tahoma"/>
                <a:cs typeface="Tahoma"/>
                <a:sym typeface="Tahoma"/>
              </a:rPr>
              <a:t>“The majority of youth are NOT using”</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791364">
            <a:off x="6492322" y="3429000"/>
            <a:ext cx="6976580" cy="0"/>
          </a:xfrm>
          <a:prstGeom prst="line">
            <a:avLst/>
          </a:prstGeom>
          <a:ln w="9525" cap="rnd">
            <a:solidFill>
              <a:srgbClr val="FFFFFF"/>
            </a:solidFill>
            <a:prstDash val="solid"/>
            <a:headEnd type="none" w="sm" len="sm"/>
            <a:tailEnd type="none" w="sm" len="sm"/>
          </a:ln>
        </p:spPr>
        <p:txBody>
          <a:bodyPr/>
          <a:lstStyle/>
          <a:p>
            <a:endParaRPr lang="en-US"/>
          </a:p>
        </p:txBody>
      </p:sp>
      <p:sp>
        <p:nvSpPr>
          <p:cNvPr id="3" name="AutoShape 3"/>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4" name="Group 4"/>
          <p:cNvGrpSpPr/>
          <p:nvPr/>
        </p:nvGrpSpPr>
        <p:grpSpPr>
          <a:xfrm>
            <a:off x="9181476" y="-8466"/>
            <a:ext cx="3007349" cy="6866467"/>
            <a:chOff x="0" y="0"/>
            <a:chExt cx="6014698" cy="13732934"/>
          </a:xfrm>
        </p:grpSpPr>
        <p:sp>
          <p:nvSpPr>
            <p:cNvPr id="5" name="Freeform 5"/>
            <p:cNvSpPr/>
            <p:nvPr/>
          </p:nvSpPr>
          <p:spPr>
            <a:xfrm>
              <a:off x="0" y="0"/>
              <a:ext cx="6014720" cy="13732890"/>
            </a:xfrm>
            <a:custGeom>
              <a:avLst/>
              <a:gdLst/>
              <a:ahLst/>
              <a:cxnLst/>
              <a:rect l="l" t="t" r="r" b="b"/>
              <a:pathLst>
                <a:path w="6014720" h="13732890">
                  <a:moveTo>
                    <a:pt x="4091051" y="0"/>
                  </a:moveTo>
                  <a:lnTo>
                    <a:pt x="6014720" y="0"/>
                  </a:lnTo>
                  <a:lnTo>
                    <a:pt x="6014720" y="13732890"/>
                  </a:lnTo>
                  <a:lnTo>
                    <a:pt x="0" y="13732890"/>
                  </a:lnTo>
                  <a:lnTo>
                    <a:pt x="4091051" y="0"/>
                  </a:lnTo>
                  <a:close/>
                </a:path>
              </a:pathLst>
            </a:custGeom>
            <a:solidFill>
              <a:srgbClr val="00AEEF">
                <a:alpha val="8627"/>
              </a:srgbClr>
            </a:solidFill>
          </p:spPr>
          <p:txBody>
            <a:bodyPr/>
            <a:lstStyle/>
            <a:p>
              <a:endParaRPr lang="en-US"/>
            </a:p>
          </p:txBody>
        </p:sp>
      </p:grpSp>
      <p:grpSp>
        <p:nvGrpSpPr>
          <p:cNvPr id="6" name="Group 6"/>
          <p:cNvGrpSpPr/>
          <p:nvPr/>
        </p:nvGrpSpPr>
        <p:grpSpPr>
          <a:xfrm>
            <a:off x="9603442" y="-8466"/>
            <a:ext cx="2588558" cy="6866467"/>
            <a:chOff x="0" y="0"/>
            <a:chExt cx="5177116" cy="13732934"/>
          </a:xfrm>
        </p:grpSpPr>
        <p:sp>
          <p:nvSpPr>
            <p:cNvPr id="7" name="Freeform 7"/>
            <p:cNvSpPr/>
            <p:nvPr/>
          </p:nvSpPr>
          <p:spPr>
            <a:xfrm>
              <a:off x="0" y="0"/>
              <a:ext cx="5177155" cy="13732890"/>
            </a:xfrm>
            <a:custGeom>
              <a:avLst/>
              <a:gdLst/>
              <a:ahLst/>
              <a:cxnLst/>
              <a:rect l="l" t="t" r="r" b="b"/>
              <a:pathLst>
                <a:path w="5177155" h="13732890">
                  <a:moveTo>
                    <a:pt x="0" y="0"/>
                  </a:moveTo>
                  <a:lnTo>
                    <a:pt x="5177155" y="0"/>
                  </a:lnTo>
                  <a:lnTo>
                    <a:pt x="5177155" y="13732890"/>
                  </a:lnTo>
                  <a:lnTo>
                    <a:pt x="2418969" y="13732890"/>
                  </a:lnTo>
                  <a:lnTo>
                    <a:pt x="0" y="0"/>
                  </a:lnTo>
                  <a:close/>
                </a:path>
              </a:pathLst>
            </a:custGeom>
            <a:solidFill>
              <a:srgbClr val="00AEEF">
                <a:alpha val="3922"/>
              </a:srgbClr>
            </a:solidFill>
          </p:spPr>
          <p:txBody>
            <a:bodyPr/>
            <a:lstStyle/>
            <a:p>
              <a:endParaRPr lang="en-US"/>
            </a:p>
          </p:txBody>
        </p:sp>
      </p:grpSp>
      <p:grpSp>
        <p:nvGrpSpPr>
          <p:cNvPr id="8" name="Group 8"/>
          <p:cNvGrpSpPr/>
          <p:nvPr/>
        </p:nvGrpSpPr>
        <p:grpSpPr>
          <a:xfrm>
            <a:off x="11506201" y="3349335"/>
            <a:ext cx="3259667" cy="3810000"/>
            <a:chOff x="0" y="0"/>
            <a:chExt cx="6519334" cy="7620000"/>
          </a:xfrm>
        </p:grpSpPr>
        <p:sp>
          <p:nvSpPr>
            <p:cNvPr id="9" name="Freeform 9"/>
            <p:cNvSpPr/>
            <p:nvPr/>
          </p:nvSpPr>
          <p:spPr>
            <a:xfrm>
              <a:off x="0" y="0"/>
              <a:ext cx="6519291" cy="7620000"/>
            </a:xfrm>
            <a:custGeom>
              <a:avLst/>
              <a:gdLst/>
              <a:ahLst/>
              <a:cxnLst/>
              <a:rect l="l" t="t" r="r" b="b"/>
              <a:pathLst>
                <a:path w="6519291" h="7620000">
                  <a:moveTo>
                    <a:pt x="0" y="7620000"/>
                  </a:moveTo>
                  <a:lnTo>
                    <a:pt x="6519291" y="0"/>
                  </a:lnTo>
                  <a:lnTo>
                    <a:pt x="6519291" y="7620000"/>
                  </a:lnTo>
                  <a:close/>
                </a:path>
              </a:pathLst>
            </a:custGeom>
            <a:solidFill>
              <a:srgbClr val="46A941">
                <a:alpha val="51765"/>
              </a:srgbClr>
            </a:solidFill>
          </p:spPr>
          <p:txBody>
            <a:bodyPr/>
            <a:lstStyle/>
            <a:p>
              <a:endParaRPr lang="en-US"/>
            </a:p>
          </p:txBody>
        </p:sp>
      </p:grpSp>
      <p:grpSp>
        <p:nvGrpSpPr>
          <p:cNvPr id="10" name="Group 10"/>
          <p:cNvGrpSpPr/>
          <p:nvPr/>
        </p:nvGrpSpPr>
        <p:grpSpPr>
          <a:xfrm>
            <a:off x="11506200" y="156634"/>
            <a:ext cx="2854326" cy="6866467"/>
            <a:chOff x="0" y="0"/>
            <a:chExt cx="5708652" cy="13732934"/>
          </a:xfrm>
        </p:grpSpPr>
        <p:sp>
          <p:nvSpPr>
            <p:cNvPr id="11" name="Freeform 11"/>
            <p:cNvSpPr/>
            <p:nvPr/>
          </p:nvSpPr>
          <p:spPr>
            <a:xfrm>
              <a:off x="0" y="0"/>
              <a:ext cx="5708650" cy="13732890"/>
            </a:xfrm>
            <a:custGeom>
              <a:avLst/>
              <a:gdLst/>
              <a:ahLst/>
              <a:cxnLst/>
              <a:rect l="l" t="t" r="r" b="b"/>
              <a:pathLst>
                <a:path w="5708650" h="13732890">
                  <a:moveTo>
                    <a:pt x="0" y="0"/>
                  </a:moveTo>
                  <a:lnTo>
                    <a:pt x="5708650" y="0"/>
                  </a:lnTo>
                  <a:lnTo>
                    <a:pt x="5708650" y="13732890"/>
                  </a:lnTo>
                  <a:lnTo>
                    <a:pt x="4941443" y="13732890"/>
                  </a:lnTo>
                  <a:lnTo>
                    <a:pt x="0" y="0"/>
                  </a:lnTo>
                  <a:close/>
                </a:path>
              </a:pathLst>
            </a:custGeom>
            <a:solidFill>
              <a:srgbClr val="357F31">
                <a:alpha val="48627"/>
              </a:srgbClr>
            </a:solidFill>
          </p:spPr>
          <p:txBody>
            <a:bodyPr/>
            <a:lstStyle/>
            <a:p>
              <a:endParaRPr lang="en-US"/>
            </a:p>
          </p:txBody>
        </p:sp>
      </p:grpSp>
      <p:grpSp>
        <p:nvGrpSpPr>
          <p:cNvPr id="12" name="Group 12"/>
          <p:cNvGrpSpPr/>
          <p:nvPr/>
        </p:nvGrpSpPr>
        <p:grpSpPr>
          <a:xfrm>
            <a:off x="10898730" y="-8466"/>
            <a:ext cx="1290094" cy="6866467"/>
            <a:chOff x="0" y="0"/>
            <a:chExt cx="2580188" cy="13732934"/>
          </a:xfrm>
        </p:grpSpPr>
        <p:sp>
          <p:nvSpPr>
            <p:cNvPr id="13" name="Freeform 13"/>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14" name="Group 14"/>
          <p:cNvGrpSpPr/>
          <p:nvPr/>
        </p:nvGrpSpPr>
        <p:grpSpPr>
          <a:xfrm>
            <a:off x="10939000" y="-8466"/>
            <a:ext cx="1249825" cy="6866467"/>
            <a:chOff x="0" y="0"/>
            <a:chExt cx="2499650" cy="13732934"/>
          </a:xfrm>
        </p:grpSpPr>
        <p:sp>
          <p:nvSpPr>
            <p:cNvPr id="15" name="Freeform 15"/>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16" name="Group 16"/>
          <p:cNvGrpSpPr/>
          <p:nvPr/>
        </p:nvGrpSpPr>
        <p:grpSpPr>
          <a:xfrm>
            <a:off x="0" y="4013200"/>
            <a:ext cx="448733" cy="2844800"/>
            <a:chOff x="0" y="0"/>
            <a:chExt cx="897466" cy="5689600"/>
          </a:xfrm>
        </p:grpSpPr>
        <p:sp>
          <p:nvSpPr>
            <p:cNvPr id="17" name="Freeform 17"/>
            <p:cNvSpPr/>
            <p:nvPr/>
          </p:nvSpPr>
          <p:spPr>
            <a:xfrm>
              <a:off x="0" y="0"/>
              <a:ext cx="897509" cy="5689600"/>
            </a:xfrm>
            <a:custGeom>
              <a:avLst/>
              <a:gdLst/>
              <a:ahLst/>
              <a:cxnLst/>
              <a:rect l="l" t="t" r="r" b="b"/>
              <a:pathLst>
                <a:path w="897509" h="5689600">
                  <a:moveTo>
                    <a:pt x="0" y="5689600"/>
                  </a:moveTo>
                  <a:lnTo>
                    <a:pt x="0" y="0"/>
                  </a:lnTo>
                  <a:lnTo>
                    <a:pt x="897509" y="5689600"/>
                  </a:lnTo>
                  <a:close/>
                </a:path>
              </a:pathLst>
            </a:custGeom>
            <a:solidFill>
              <a:srgbClr val="00AEEF">
                <a:alpha val="72157"/>
              </a:srgbClr>
            </a:solidFill>
          </p:spPr>
          <p:txBody>
            <a:bodyPr/>
            <a:lstStyle/>
            <a:p>
              <a:endParaRPr lang="en-US"/>
            </a:p>
          </p:txBody>
        </p:sp>
      </p:grpSp>
      <p:sp>
        <p:nvSpPr>
          <p:cNvPr id="18" name="AutoShape 18"/>
          <p:cNvSpPr/>
          <p:nvPr/>
        </p:nvSpPr>
        <p:spPr>
          <a:xfrm rot="4791364">
            <a:off x="6492322" y="3429000"/>
            <a:ext cx="6976580" cy="0"/>
          </a:xfrm>
          <a:prstGeom prst="line">
            <a:avLst/>
          </a:prstGeom>
          <a:ln w="9525" cap="rnd">
            <a:solidFill>
              <a:srgbClr val="FFFFFF"/>
            </a:solidFill>
            <a:prstDash val="solid"/>
            <a:headEnd type="none" w="sm" len="sm"/>
            <a:tailEnd type="none" w="sm" len="sm"/>
          </a:ln>
        </p:spPr>
        <p:txBody>
          <a:bodyPr/>
          <a:lstStyle/>
          <a:p>
            <a:endParaRPr lang="en-US"/>
          </a:p>
        </p:txBody>
      </p:sp>
      <p:sp>
        <p:nvSpPr>
          <p:cNvPr id="19" name="AutoShape 19"/>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20" name="Group 20"/>
          <p:cNvGrpSpPr/>
          <p:nvPr/>
        </p:nvGrpSpPr>
        <p:grpSpPr>
          <a:xfrm>
            <a:off x="11568676" y="246593"/>
            <a:ext cx="3007349" cy="6866467"/>
            <a:chOff x="0" y="0"/>
            <a:chExt cx="6014698" cy="13732934"/>
          </a:xfrm>
        </p:grpSpPr>
        <p:sp>
          <p:nvSpPr>
            <p:cNvPr id="21" name="Freeform 21"/>
            <p:cNvSpPr/>
            <p:nvPr/>
          </p:nvSpPr>
          <p:spPr>
            <a:xfrm>
              <a:off x="0" y="0"/>
              <a:ext cx="6014720" cy="13732890"/>
            </a:xfrm>
            <a:custGeom>
              <a:avLst/>
              <a:gdLst/>
              <a:ahLst/>
              <a:cxnLst/>
              <a:rect l="l" t="t" r="r" b="b"/>
              <a:pathLst>
                <a:path w="6014720" h="13732890">
                  <a:moveTo>
                    <a:pt x="4091051" y="0"/>
                  </a:moveTo>
                  <a:lnTo>
                    <a:pt x="6014720" y="0"/>
                  </a:lnTo>
                  <a:lnTo>
                    <a:pt x="6014720" y="13732890"/>
                  </a:lnTo>
                  <a:lnTo>
                    <a:pt x="0" y="13732890"/>
                  </a:lnTo>
                  <a:lnTo>
                    <a:pt x="4091051" y="0"/>
                  </a:lnTo>
                  <a:close/>
                </a:path>
              </a:pathLst>
            </a:custGeom>
            <a:solidFill>
              <a:srgbClr val="00AEEF">
                <a:alpha val="8627"/>
              </a:srgbClr>
            </a:solidFill>
          </p:spPr>
          <p:txBody>
            <a:bodyPr/>
            <a:lstStyle/>
            <a:p>
              <a:endParaRPr lang="en-US"/>
            </a:p>
          </p:txBody>
        </p:sp>
      </p:grpSp>
      <p:grpSp>
        <p:nvGrpSpPr>
          <p:cNvPr id="22" name="Group 22"/>
          <p:cNvGrpSpPr/>
          <p:nvPr/>
        </p:nvGrpSpPr>
        <p:grpSpPr>
          <a:xfrm>
            <a:off x="10898730" y="-8466"/>
            <a:ext cx="1290094" cy="6866467"/>
            <a:chOff x="0" y="0"/>
            <a:chExt cx="2580188" cy="13732934"/>
          </a:xfrm>
        </p:grpSpPr>
        <p:sp>
          <p:nvSpPr>
            <p:cNvPr id="23" name="Freeform 23"/>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24" name="Group 24"/>
          <p:cNvGrpSpPr/>
          <p:nvPr/>
        </p:nvGrpSpPr>
        <p:grpSpPr>
          <a:xfrm>
            <a:off x="10943763" y="156634"/>
            <a:ext cx="1249825" cy="6866467"/>
            <a:chOff x="0" y="0"/>
            <a:chExt cx="2499650" cy="13732934"/>
          </a:xfrm>
        </p:grpSpPr>
        <p:sp>
          <p:nvSpPr>
            <p:cNvPr id="25" name="Freeform 25"/>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26" name="Group 26"/>
          <p:cNvGrpSpPr/>
          <p:nvPr/>
        </p:nvGrpSpPr>
        <p:grpSpPr>
          <a:xfrm rot="-10800000">
            <a:off x="0" y="0"/>
            <a:ext cx="842596" cy="5666154"/>
            <a:chOff x="0" y="0"/>
            <a:chExt cx="1685192" cy="11332308"/>
          </a:xfrm>
        </p:grpSpPr>
        <p:sp>
          <p:nvSpPr>
            <p:cNvPr id="27" name="Freeform 27"/>
            <p:cNvSpPr/>
            <p:nvPr/>
          </p:nvSpPr>
          <p:spPr>
            <a:xfrm>
              <a:off x="0" y="0"/>
              <a:ext cx="1685163" cy="11332337"/>
            </a:xfrm>
            <a:custGeom>
              <a:avLst/>
              <a:gdLst/>
              <a:ahLst/>
              <a:cxnLst/>
              <a:rect l="l" t="t" r="r" b="b"/>
              <a:pathLst>
                <a:path w="1685163" h="11332337">
                  <a:moveTo>
                    <a:pt x="0" y="11332337"/>
                  </a:moveTo>
                  <a:lnTo>
                    <a:pt x="1685163" y="0"/>
                  </a:lnTo>
                  <a:lnTo>
                    <a:pt x="1685163" y="11332337"/>
                  </a:lnTo>
                  <a:close/>
                </a:path>
              </a:pathLst>
            </a:custGeom>
            <a:solidFill>
              <a:srgbClr val="00AEEF">
                <a:alpha val="72157"/>
              </a:srgbClr>
            </a:solidFill>
          </p:spPr>
          <p:txBody>
            <a:bodyPr/>
            <a:lstStyle/>
            <a:p>
              <a:endParaRPr lang="en-US"/>
            </a:p>
          </p:txBody>
        </p:sp>
      </p:grpSp>
      <p:sp>
        <p:nvSpPr>
          <p:cNvPr id="28" name="Freeform 28"/>
          <p:cNvSpPr/>
          <p:nvPr/>
        </p:nvSpPr>
        <p:spPr>
          <a:xfrm>
            <a:off x="256116" y="194154"/>
            <a:ext cx="10016448" cy="6310363"/>
          </a:xfrm>
          <a:custGeom>
            <a:avLst/>
            <a:gdLst/>
            <a:ahLst/>
            <a:cxnLst/>
            <a:rect l="l" t="t" r="r" b="b"/>
            <a:pathLst>
              <a:path w="15024672" h="9465544">
                <a:moveTo>
                  <a:pt x="0" y="0"/>
                </a:moveTo>
                <a:lnTo>
                  <a:pt x="15024672" y="0"/>
                </a:lnTo>
                <a:lnTo>
                  <a:pt x="15024672" y="9465544"/>
                </a:lnTo>
                <a:lnTo>
                  <a:pt x="0" y="9465544"/>
                </a:lnTo>
                <a:lnTo>
                  <a:pt x="0" y="0"/>
                </a:lnTo>
                <a:close/>
              </a:path>
            </a:pathLst>
          </a:custGeom>
          <a:blipFill>
            <a:blip r:embed="rId3"/>
            <a:stretch>
              <a:fillRect/>
            </a:stretch>
          </a:blipFill>
        </p:spPr>
        <p:txBody>
          <a:bodyPr/>
          <a:lstStyle/>
          <a:p>
            <a:endParaRPr lang="en-US"/>
          </a:p>
        </p:txBody>
      </p:sp>
      <p:grpSp>
        <p:nvGrpSpPr>
          <p:cNvPr id="29" name="Group 29"/>
          <p:cNvGrpSpPr>
            <a:grpSpLocks noChangeAspect="1"/>
          </p:cNvGrpSpPr>
          <p:nvPr/>
        </p:nvGrpSpPr>
        <p:grpSpPr>
          <a:xfrm>
            <a:off x="10059278" y="3976718"/>
            <a:ext cx="1952565" cy="1952565"/>
            <a:chOff x="0" y="0"/>
            <a:chExt cx="6350000" cy="6350000"/>
          </a:xfrm>
        </p:grpSpPr>
        <p:sp>
          <p:nvSpPr>
            <p:cNvPr id="30" name="Freeform 30"/>
            <p:cNvSpPr/>
            <p:nvPr/>
          </p:nvSpPr>
          <p:spPr>
            <a:xfrm>
              <a:off x="19939" y="19939"/>
              <a:ext cx="6310122" cy="6310122"/>
            </a:xfrm>
            <a:custGeom>
              <a:avLst/>
              <a:gdLst/>
              <a:ahLst/>
              <a:cxnLst/>
              <a:rect l="l" t="t" r="r" b="b"/>
              <a:pathLst>
                <a:path w="6310122" h="6310122">
                  <a:moveTo>
                    <a:pt x="6310122" y="0"/>
                  </a:moveTo>
                  <a:lnTo>
                    <a:pt x="6310122" y="6310122"/>
                  </a:lnTo>
                  <a:lnTo>
                    <a:pt x="0" y="6310122"/>
                  </a:lnTo>
                  <a:lnTo>
                    <a:pt x="0" y="0"/>
                  </a:lnTo>
                  <a:lnTo>
                    <a:pt x="6310122" y="0"/>
                  </a:lnTo>
                  <a:close/>
                </a:path>
              </a:pathLst>
            </a:custGeom>
            <a:solidFill>
              <a:srgbClr val="FFFFFF"/>
            </a:solidFill>
            <a:ln w="12700">
              <a:solidFill>
                <a:srgbClr val="000000"/>
              </a:solidFill>
            </a:ln>
          </p:spPr>
          <p:txBody>
            <a:bodyPr/>
            <a:lstStyle/>
            <a:p>
              <a:endParaRPr lang="en-US"/>
            </a:p>
          </p:txBody>
        </p:sp>
        <p:sp>
          <p:nvSpPr>
            <p:cNvPr id="31" name="Freeform 31"/>
            <p:cNvSpPr/>
            <p:nvPr/>
          </p:nvSpPr>
          <p:spPr>
            <a:xfrm>
              <a:off x="0" y="0"/>
              <a:ext cx="6350000" cy="6350000"/>
            </a:xfrm>
            <a:custGeom>
              <a:avLst/>
              <a:gdLst/>
              <a:ahLst/>
              <a:cxnLst/>
              <a:rect l="l" t="t" r="r" b="b"/>
              <a:pathLst>
                <a:path w="6350000" h="6350000">
                  <a:moveTo>
                    <a:pt x="6350000" y="0"/>
                  </a:moveTo>
                  <a:lnTo>
                    <a:pt x="6350000" y="6350000"/>
                  </a:lnTo>
                  <a:lnTo>
                    <a:pt x="0" y="6350000"/>
                  </a:lnTo>
                  <a:lnTo>
                    <a:pt x="0" y="0"/>
                  </a:lnTo>
                  <a:lnTo>
                    <a:pt x="6350000" y="0"/>
                  </a:lnTo>
                  <a:close/>
                </a:path>
              </a:pathLst>
            </a:custGeom>
            <a:blipFill>
              <a:blip r:embed="rId4"/>
              <a:stretch>
                <a:fillRect/>
              </a:stretch>
            </a:blipFill>
          </p:spPr>
          <p:txBody>
            <a:bodyPr/>
            <a:lstStyle/>
            <a:p>
              <a:endParaRPr lang="en-US"/>
            </a:p>
          </p:txBody>
        </p:sp>
      </p:grpSp>
      <p:grpSp>
        <p:nvGrpSpPr>
          <p:cNvPr id="32" name="Group 32"/>
          <p:cNvGrpSpPr>
            <a:grpSpLocks noChangeAspect="1"/>
          </p:cNvGrpSpPr>
          <p:nvPr/>
        </p:nvGrpSpPr>
        <p:grpSpPr>
          <a:xfrm>
            <a:off x="10059278" y="1333272"/>
            <a:ext cx="1952565" cy="1952565"/>
            <a:chOff x="0" y="0"/>
            <a:chExt cx="6350000" cy="6350000"/>
          </a:xfrm>
        </p:grpSpPr>
        <p:sp>
          <p:nvSpPr>
            <p:cNvPr id="33" name="Freeform 33"/>
            <p:cNvSpPr/>
            <p:nvPr/>
          </p:nvSpPr>
          <p:spPr>
            <a:xfrm>
              <a:off x="19939" y="19939"/>
              <a:ext cx="6310122" cy="6310122"/>
            </a:xfrm>
            <a:custGeom>
              <a:avLst/>
              <a:gdLst/>
              <a:ahLst/>
              <a:cxnLst/>
              <a:rect l="l" t="t" r="r" b="b"/>
              <a:pathLst>
                <a:path w="6310122" h="6310122">
                  <a:moveTo>
                    <a:pt x="6310122" y="0"/>
                  </a:moveTo>
                  <a:lnTo>
                    <a:pt x="6310122" y="6310122"/>
                  </a:lnTo>
                  <a:lnTo>
                    <a:pt x="0" y="6310122"/>
                  </a:lnTo>
                  <a:lnTo>
                    <a:pt x="0" y="0"/>
                  </a:lnTo>
                  <a:lnTo>
                    <a:pt x="6310122" y="0"/>
                  </a:lnTo>
                  <a:close/>
                </a:path>
              </a:pathLst>
            </a:custGeom>
            <a:solidFill>
              <a:srgbClr val="FFFFFF"/>
            </a:solidFill>
            <a:ln w="12700">
              <a:solidFill>
                <a:srgbClr val="000000"/>
              </a:solidFill>
            </a:ln>
          </p:spPr>
          <p:txBody>
            <a:bodyPr/>
            <a:lstStyle/>
            <a:p>
              <a:endParaRPr lang="en-US"/>
            </a:p>
          </p:txBody>
        </p:sp>
        <p:sp>
          <p:nvSpPr>
            <p:cNvPr id="34" name="Freeform 34"/>
            <p:cNvSpPr/>
            <p:nvPr/>
          </p:nvSpPr>
          <p:spPr>
            <a:xfrm>
              <a:off x="0" y="0"/>
              <a:ext cx="6350000" cy="6350000"/>
            </a:xfrm>
            <a:custGeom>
              <a:avLst/>
              <a:gdLst/>
              <a:ahLst/>
              <a:cxnLst/>
              <a:rect l="l" t="t" r="r" b="b"/>
              <a:pathLst>
                <a:path w="6350000" h="6350000">
                  <a:moveTo>
                    <a:pt x="6350000" y="0"/>
                  </a:moveTo>
                  <a:lnTo>
                    <a:pt x="6350000" y="6350000"/>
                  </a:lnTo>
                  <a:lnTo>
                    <a:pt x="0" y="6350000"/>
                  </a:lnTo>
                  <a:lnTo>
                    <a:pt x="0" y="0"/>
                  </a:lnTo>
                  <a:lnTo>
                    <a:pt x="6350000" y="0"/>
                  </a:lnTo>
                  <a:close/>
                </a:path>
              </a:pathLst>
            </a:custGeom>
            <a:blipFill>
              <a:blip r:embed="rId4"/>
              <a:stretch>
                <a:fillRect/>
              </a:stretch>
            </a:blipFill>
          </p:spPr>
          <p:txBody>
            <a:bodyPr/>
            <a:lstStyle/>
            <a:p>
              <a:endParaRPr lang="en-US"/>
            </a:p>
          </p:txBody>
        </p:sp>
      </p:grpSp>
      <p:sp>
        <p:nvSpPr>
          <p:cNvPr id="35" name="Freeform 35"/>
          <p:cNvSpPr/>
          <p:nvPr/>
        </p:nvSpPr>
        <p:spPr>
          <a:xfrm>
            <a:off x="3182057" y="915946"/>
            <a:ext cx="6288035" cy="3206897"/>
          </a:xfrm>
          <a:custGeom>
            <a:avLst/>
            <a:gdLst/>
            <a:ahLst/>
            <a:cxnLst/>
            <a:rect l="l" t="t" r="r" b="b"/>
            <a:pathLst>
              <a:path w="9432052" h="4810346">
                <a:moveTo>
                  <a:pt x="0" y="0"/>
                </a:moveTo>
                <a:lnTo>
                  <a:pt x="9432052" y="0"/>
                </a:lnTo>
                <a:lnTo>
                  <a:pt x="9432052" y="4810347"/>
                </a:lnTo>
                <a:lnTo>
                  <a:pt x="0" y="4810347"/>
                </a:lnTo>
                <a:lnTo>
                  <a:pt x="0" y="0"/>
                </a:lnTo>
                <a:close/>
              </a:path>
            </a:pathLst>
          </a:custGeom>
          <a:blipFill>
            <a:blip r:embed="rId5"/>
            <a:stretch>
              <a:fillRect/>
            </a:stretch>
          </a:blipFill>
        </p:spPr>
        <p:txBody>
          <a:bodyPr/>
          <a:lstStyle/>
          <a:p>
            <a:endParaRPr lang="en-US"/>
          </a:p>
        </p:txBody>
      </p:sp>
      <p:sp>
        <p:nvSpPr>
          <p:cNvPr id="36" name="TextBox 36"/>
          <p:cNvSpPr txBox="1"/>
          <p:nvPr/>
        </p:nvSpPr>
        <p:spPr>
          <a:xfrm>
            <a:off x="685800" y="6342380"/>
            <a:ext cx="6096000" cy="276486"/>
          </a:xfrm>
          <a:prstGeom prst="rect">
            <a:avLst/>
          </a:prstGeom>
        </p:spPr>
        <p:txBody>
          <a:bodyPr lIns="0" tIns="0" rIns="0" bIns="0" rtlCol="0" anchor="t">
            <a:spAutoFit/>
          </a:bodyPr>
          <a:lstStyle/>
          <a:p>
            <a:pPr>
              <a:lnSpc>
                <a:spcPts val="2427"/>
              </a:lnSpc>
            </a:pPr>
            <a:r>
              <a:rPr lang="en-US" sz="1733">
                <a:solidFill>
                  <a:srgbClr val="000000"/>
                </a:solidFill>
                <a:latin typeface="Tahoma"/>
                <a:ea typeface="Tahoma"/>
                <a:cs typeface="Tahoma"/>
                <a:sym typeface="Tahoma"/>
              </a:rPr>
              <a:t>Source: Monitoring the future 1975-2024</a:t>
            </a:r>
          </a:p>
        </p:txBody>
      </p:sp>
      <p:sp>
        <p:nvSpPr>
          <p:cNvPr id="37" name="TextBox 37"/>
          <p:cNvSpPr txBox="1"/>
          <p:nvPr/>
        </p:nvSpPr>
        <p:spPr>
          <a:xfrm>
            <a:off x="10537398" y="4078394"/>
            <a:ext cx="862489" cy="900503"/>
          </a:xfrm>
          <a:prstGeom prst="rect">
            <a:avLst/>
          </a:prstGeom>
        </p:spPr>
        <p:txBody>
          <a:bodyPr lIns="0" tIns="0" rIns="0" bIns="0" rtlCol="0" anchor="t">
            <a:spAutoFit/>
          </a:bodyPr>
          <a:lstStyle/>
          <a:p>
            <a:pPr>
              <a:lnSpc>
                <a:spcPts val="3733"/>
              </a:lnSpc>
            </a:pPr>
            <a:r>
              <a:rPr lang="en-US" sz="2666" b="1">
                <a:solidFill>
                  <a:srgbClr val="000000"/>
                </a:solidFill>
                <a:latin typeface="Tahoma Bold"/>
                <a:ea typeface="Tahoma Bold"/>
                <a:cs typeface="Tahoma Bold"/>
                <a:sym typeface="Tahoma Bold"/>
              </a:rPr>
              <a:t>2022</a:t>
            </a:r>
          </a:p>
        </p:txBody>
      </p:sp>
      <p:sp>
        <p:nvSpPr>
          <p:cNvPr id="38" name="TextBox 38"/>
          <p:cNvSpPr txBox="1"/>
          <p:nvPr/>
        </p:nvSpPr>
        <p:spPr>
          <a:xfrm>
            <a:off x="10510439" y="1405578"/>
            <a:ext cx="862489" cy="900503"/>
          </a:xfrm>
          <a:prstGeom prst="rect">
            <a:avLst/>
          </a:prstGeom>
        </p:spPr>
        <p:txBody>
          <a:bodyPr lIns="0" tIns="0" rIns="0" bIns="0" rtlCol="0" anchor="t">
            <a:spAutoFit/>
          </a:bodyPr>
          <a:lstStyle/>
          <a:p>
            <a:pPr>
              <a:lnSpc>
                <a:spcPts val="3733"/>
              </a:lnSpc>
            </a:pPr>
            <a:r>
              <a:rPr lang="en-US" sz="2666" b="1">
                <a:solidFill>
                  <a:srgbClr val="000000"/>
                </a:solidFill>
                <a:latin typeface="Tahoma Bold"/>
                <a:ea typeface="Tahoma Bold"/>
                <a:cs typeface="Tahoma Bold"/>
                <a:sym typeface="Tahoma Bold"/>
              </a:rPr>
              <a:t>1995</a:t>
            </a:r>
          </a:p>
        </p:txBody>
      </p:sp>
      <p:sp>
        <p:nvSpPr>
          <p:cNvPr id="39" name="TextBox 39"/>
          <p:cNvSpPr txBox="1"/>
          <p:nvPr/>
        </p:nvSpPr>
        <p:spPr>
          <a:xfrm>
            <a:off x="10241016" y="2015660"/>
            <a:ext cx="1551305" cy="826188"/>
          </a:xfrm>
          <a:prstGeom prst="rect">
            <a:avLst/>
          </a:prstGeom>
        </p:spPr>
        <p:txBody>
          <a:bodyPr lIns="0" tIns="0" rIns="0" bIns="0" rtlCol="0" anchor="t">
            <a:spAutoFit/>
          </a:bodyPr>
          <a:lstStyle/>
          <a:p>
            <a:pPr>
              <a:lnSpc>
                <a:spcPts val="3360"/>
              </a:lnSpc>
            </a:pPr>
            <a:r>
              <a:rPr lang="en-US" sz="2400">
                <a:solidFill>
                  <a:srgbClr val="000000"/>
                </a:solidFill>
                <a:latin typeface="Tahoma"/>
                <a:ea typeface="Tahoma"/>
                <a:cs typeface="Tahoma"/>
                <a:sym typeface="Tahoma"/>
              </a:rPr>
              <a:t>THC 3.96%</a:t>
            </a:r>
          </a:p>
        </p:txBody>
      </p:sp>
      <p:sp>
        <p:nvSpPr>
          <p:cNvPr id="40" name="TextBox 40"/>
          <p:cNvSpPr txBox="1"/>
          <p:nvPr/>
        </p:nvSpPr>
        <p:spPr>
          <a:xfrm>
            <a:off x="10241016" y="2588066"/>
            <a:ext cx="1556029" cy="390171"/>
          </a:xfrm>
          <a:prstGeom prst="rect">
            <a:avLst/>
          </a:prstGeom>
        </p:spPr>
        <p:txBody>
          <a:bodyPr lIns="0" tIns="0" rIns="0" bIns="0" rtlCol="0" anchor="t">
            <a:spAutoFit/>
          </a:bodyPr>
          <a:lstStyle/>
          <a:p>
            <a:pPr>
              <a:lnSpc>
                <a:spcPts val="3360"/>
              </a:lnSpc>
            </a:pPr>
            <a:r>
              <a:rPr lang="en-US" sz="2400">
                <a:solidFill>
                  <a:srgbClr val="000000"/>
                </a:solidFill>
                <a:latin typeface="Tahoma"/>
                <a:ea typeface="Tahoma"/>
                <a:cs typeface="Tahoma"/>
                <a:sym typeface="Tahoma"/>
              </a:rPr>
              <a:t>CBD 0.28%</a:t>
            </a:r>
          </a:p>
        </p:txBody>
      </p:sp>
      <p:sp>
        <p:nvSpPr>
          <p:cNvPr id="41" name="TextBox 41"/>
          <p:cNvSpPr txBox="1"/>
          <p:nvPr/>
        </p:nvSpPr>
        <p:spPr>
          <a:xfrm>
            <a:off x="10192990" y="4690110"/>
            <a:ext cx="1717675" cy="826188"/>
          </a:xfrm>
          <a:prstGeom prst="rect">
            <a:avLst/>
          </a:prstGeom>
        </p:spPr>
        <p:txBody>
          <a:bodyPr lIns="0" tIns="0" rIns="0" bIns="0" rtlCol="0" anchor="t">
            <a:spAutoFit/>
          </a:bodyPr>
          <a:lstStyle/>
          <a:p>
            <a:pPr>
              <a:lnSpc>
                <a:spcPts val="3360"/>
              </a:lnSpc>
            </a:pPr>
            <a:r>
              <a:rPr lang="en-US" sz="2400">
                <a:solidFill>
                  <a:srgbClr val="000000"/>
                </a:solidFill>
                <a:latin typeface="Tahoma"/>
                <a:ea typeface="Tahoma"/>
                <a:cs typeface="Tahoma"/>
                <a:sym typeface="Tahoma"/>
              </a:rPr>
              <a:t>THC 16.14%</a:t>
            </a:r>
          </a:p>
        </p:txBody>
      </p:sp>
      <p:sp>
        <p:nvSpPr>
          <p:cNvPr id="42" name="TextBox 42"/>
          <p:cNvSpPr txBox="1"/>
          <p:nvPr/>
        </p:nvSpPr>
        <p:spPr>
          <a:xfrm>
            <a:off x="10192990" y="5257214"/>
            <a:ext cx="1556029" cy="390171"/>
          </a:xfrm>
          <a:prstGeom prst="rect">
            <a:avLst/>
          </a:prstGeom>
        </p:spPr>
        <p:txBody>
          <a:bodyPr lIns="0" tIns="0" rIns="0" bIns="0" rtlCol="0" anchor="t">
            <a:spAutoFit/>
          </a:bodyPr>
          <a:lstStyle/>
          <a:p>
            <a:pPr>
              <a:lnSpc>
                <a:spcPts val="3360"/>
              </a:lnSpc>
            </a:pPr>
            <a:r>
              <a:rPr lang="en-US" sz="2400">
                <a:solidFill>
                  <a:srgbClr val="000000"/>
                </a:solidFill>
                <a:latin typeface="Tahoma"/>
                <a:ea typeface="Tahoma"/>
                <a:cs typeface="Tahoma"/>
                <a:sym typeface="Tahoma"/>
              </a:rPr>
              <a:t>CBD 0.12%</a:t>
            </a:r>
          </a:p>
        </p:txBody>
      </p:sp>
      <p:sp>
        <p:nvSpPr>
          <p:cNvPr id="43" name="TextBox 43"/>
          <p:cNvSpPr txBox="1"/>
          <p:nvPr/>
        </p:nvSpPr>
        <p:spPr>
          <a:xfrm>
            <a:off x="5910317" y="6342380"/>
            <a:ext cx="5462611" cy="276486"/>
          </a:xfrm>
          <a:prstGeom prst="rect">
            <a:avLst/>
          </a:prstGeom>
        </p:spPr>
        <p:txBody>
          <a:bodyPr lIns="0" tIns="0" rIns="0" bIns="0" rtlCol="0" anchor="t">
            <a:spAutoFit/>
          </a:bodyPr>
          <a:lstStyle/>
          <a:p>
            <a:pPr>
              <a:lnSpc>
                <a:spcPts val="2427"/>
              </a:lnSpc>
            </a:pPr>
            <a:r>
              <a:rPr lang="en-US" sz="1733">
                <a:solidFill>
                  <a:srgbClr val="000000"/>
                </a:solidFill>
                <a:latin typeface="Tahoma"/>
                <a:ea typeface="Tahoma"/>
                <a:cs typeface="Tahoma"/>
                <a:sym typeface="Tahoma"/>
              </a:rPr>
              <a:t>Source: DEA delta-9-THC seizures 1995-2022</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791364">
            <a:off x="6492322" y="3429000"/>
            <a:ext cx="6976580" cy="0"/>
          </a:xfrm>
          <a:prstGeom prst="line">
            <a:avLst/>
          </a:prstGeom>
          <a:ln w="9525" cap="rnd">
            <a:solidFill>
              <a:srgbClr val="FFFFFF"/>
            </a:solidFill>
            <a:prstDash val="solid"/>
            <a:headEnd type="none" w="sm" len="sm"/>
            <a:tailEnd type="none" w="sm" len="sm"/>
          </a:ln>
        </p:spPr>
        <p:txBody>
          <a:bodyPr/>
          <a:lstStyle/>
          <a:p>
            <a:endParaRPr lang="en-US"/>
          </a:p>
        </p:txBody>
      </p:sp>
      <p:sp>
        <p:nvSpPr>
          <p:cNvPr id="3" name="AutoShape 3"/>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4" name="Group 4"/>
          <p:cNvGrpSpPr/>
          <p:nvPr/>
        </p:nvGrpSpPr>
        <p:grpSpPr>
          <a:xfrm>
            <a:off x="10898730" y="-8466"/>
            <a:ext cx="1290094" cy="6866467"/>
            <a:chOff x="0" y="0"/>
            <a:chExt cx="2580188" cy="13732934"/>
          </a:xfrm>
        </p:grpSpPr>
        <p:sp>
          <p:nvSpPr>
            <p:cNvPr id="5" name="Freeform 5"/>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6" name="Group 6"/>
          <p:cNvGrpSpPr/>
          <p:nvPr/>
        </p:nvGrpSpPr>
        <p:grpSpPr>
          <a:xfrm>
            <a:off x="10939000" y="-8466"/>
            <a:ext cx="1249825" cy="6866467"/>
            <a:chOff x="0" y="0"/>
            <a:chExt cx="2499650" cy="13732934"/>
          </a:xfrm>
        </p:grpSpPr>
        <p:sp>
          <p:nvSpPr>
            <p:cNvPr id="7" name="Freeform 7"/>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8" name="Group 8"/>
          <p:cNvGrpSpPr/>
          <p:nvPr/>
        </p:nvGrpSpPr>
        <p:grpSpPr>
          <a:xfrm>
            <a:off x="10371666" y="3589867"/>
            <a:ext cx="1817159" cy="3268133"/>
            <a:chOff x="0" y="0"/>
            <a:chExt cx="3634318" cy="6536266"/>
          </a:xfrm>
        </p:grpSpPr>
        <p:sp>
          <p:nvSpPr>
            <p:cNvPr id="9" name="Freeform 9"/>
            <p:cNvSpPr/>
            <p:nvPr/>
          </p:nvSpPr>
          <p:spPr>
            <a:xfrm>
              <a:off x="0" y="0"/>
              <a:ext cx="3634359" cy="6536309"/>
            </a:xfrm>
            <a:custGeom>
              <a:avLst/>
              <a:gdLst/>
              <a:ahLst/>
              <a:cxnLst/>
              <a:rect l="l" t="t" r="r" b="b"/>
              <a:pathLst>
                <a:path w="3634359" h="6536309">
                  <a:moveTo>
                    <a:pt x="0" y="6536309"/>
                  </a:moveTo>
                  <a:lnTo>
                    <a:pt x="3634359" y="0"/>
                  </a:lnTo>
                  <a:lnTo>
                    <a:pt x="3634359" y="6536309"/>
                  </a:lnTo>
                  <a:close/>
                </a:path>
              </a:pathLst>
            </a:custGeom>
            <a:solidFill>
              <a:srgbClr val="00AEEF">
                <a:alpha val="63922"/>
              </a:srgbClr>
            </a:solidFill>
          </p:spPr>
          <p:txBody>
            <a:bodyPr/>
            <a:lstStyle/>
            <a:p>
              <a:endParaRPr lang="en-US"/>
            </a:p>
          </p:txBody>
        </p:sp>
      </p:grpSp>
      <p:grpSp>
        <p:nvGrpSpPr>
          <p:cNvPr id="10" name="Group 10"/>
          <p:cNvGrpSpPr/>
          <p:nvPr/>
        </p:nvGrpSpPr>
        <p:grpSpPr>
          <a:xfrm>
            <a:off x="0" y="4013200"/>
            <a:ext cx="448733" cy="2844800"/>
            <a:chOff x="0" y="0"/>
            <a:chExt cx="897466" cy="5689600"/>
          </a:xfrm>
        </p:grpSpPr>
        <p:sp>
          <p:nvSpPr>
            <p:cNvPr id="11" name="Freeform 11"/>
            <p:cNvSpPr/>
            <p:nvPr/>
          </p:nvSpPr>
          <p:spPr>
            <a:xfrm>
              <a:off x="0" y="0"/>
              <a:ext cx="897509" cy="5689600"/>
            </a:xfrm>
            <a:custGeom>
              <a:avLst/>
              <a:gdLst/>
              <a:ahLst/>
              <a:cxnLst/>
              <a:rect l="l" t="t" r="r" b="b"/>
              <a:pathLst>
                <a:path w="897509" h="5689600">
                  <a:moveTo>
                    <a:pt x="0" y="5689600"/>
                  </a:moveTo>
                  <a:lnTo>
                    <a:pt x="0" y="0"/>
                  </a:lnTo>
                  <a:lnTo>
                    <a:pt x="897509" y="5689600"/>
                  </a:lnTo>
                  <a:close/>
                </a:path>
              </a:pathLst>
            </a:custGeom>
            <a:solidFill>
              <a:srgbClr val="00AEEF">
                <a:alpha val="72157"/>
              </a:srgbClr>
            </a:solidFill>
          </p:spPr>
          <p:txBody>
            <a:bodyPr/>
            <a:lstStyle/>
            <a:p>
              <a:endParaRPr lang="en-US"/>
            </a:p>
          </p:txBody>
        </p:sp>
      </p:grpSp>
      <p:sp>
        <p:nvSpPr>
          <p:cNvPr id="12" name="AutoShape 12"/>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13" name="Group 13"/>
          <p:cNvGrpSpPr/>
          <p:nvPr/>
        </p:nvGrpSpPr>
        <p:grpSpPr>
          <a:xfrm>
            <a:off x="10898730" y="-8466"/>
            <a:ext cx="1290094" cy="6866467"/>
            <a:chOff x="0" y="0"/>
            <a:chExt cx="2580188" cy="13732934"/>
          </a:xfrm>
        </p:grpSpPr>
        <p:sp>
          <p:nvSpPr>
            <p:cNvPr id="14" name="Freeform 14"/>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15" name="Group 15"/>
          <p:cNvGrpSpPr/>
          <p:nvPr/>
        </p:nvGrpSpPr>
        <p:grpSpPr>
          <a:xfrm>
            <a:off x="10943763" y="-8466"/>
            <a:ext cx="1249825" cy="6866467"/>
            <a:chOff x="0" y="0"/>
            <a:chExt cx="2499650" cy="13732934"/>
          </a:xfrm>
        </p:grpSpPr>
        <p:sp>
          <p:nvSpPr>
            <p:cNvPr id="16" name="Freeform 16"/>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17" name="Group 17"/>
          <p:cNvGrpSpPr/>
          <p:nvPr/>
        </p:nvGrpSpPr>
        <p:grpSpPr>
          <a:xfrm rot="-10800000">
            <a:off x="0" y="0"/>
            <a:ext cx="842596" cy="5666154"/>
            <a:chOff x="0" y="0"/>
            <a:chExt cx="1685192" cy="11332308"/>
          </a:xfrm>
        </p:grpSpPr>
        <p:sp>
          <p:nvSpPr>
            <p:cNvPr id="18" name="Freeform 18"/>
            <p:cNvSpPr/>
            <p:nvPr/>
          </p:nvSpPr>
          <p:spPr>
            <a:xfrm>
              <a:off x="0" y="0"/>
              <a:ext cx="1685163" cy="11332337"/>
            </a:xfrm>
            <a:custGeom>
              <a:avLst/>
              <a:gdLst/>
              <a:ahLst/>
              <a:cxnLst/>
              <a:rect l="l" t="t" r="r" b="b"/>
              <a:pathLst>
                <a:path w="1685163" h="11332337">
                  <a:moveTo>
                    <a:pt x="0" y="11332337"/>
                  </a:moveTo>
                  <a:lnTo>
                    <a:pt x="1685163" y="0"/>
                  </a:lnTo>
                  <a:lnTo>
                    <a:pt x="1685163" y="11332337"/>
                  </a:lnTo>
                  <a:close/>
                </a:path>
              </a:pathLst>
            </a:custGeom>
            <a:solidFill>
              <a:srgbClr val="00AEEF">
                <a:alpha val="72157"/>
              </a:srgbClr>
            </a:solidFill>
          </p:spPr>
          <p:txBody>
            <a:bodyPr/>
            <a:lstStyle/>
            <a:p>
              <a:endParaRPr lang="en-US"/>
            </a:p>
          </p:txBody>
        </p:sp>
      </p:grpSp>
      <p:sp>
        <p:nvSpPr>
          <p:cNvPr id="19" name="Freeform 19"/>
          <p:cNvSpPr/>
          <p:nvPr/>
        </p:nvSpPr>
        <p:spPr>
          <a:xfrm>
            <a:off x="857544" y="131999"/>
            <a:ext cx="6562961" cy="715959"/>
          </a:xfrm>
          <a:custGeom>
            <a:avLst/>
            <a:gdLst/>
            <a:ahLst/>
            <a:cxnLst/>
            <a:rect l="l" t="t" r="r" b="b"/>
            <a:pathLst>
              <a:path w="9844441" h="1073939">
                <a:moveTo>
                  <a:pt x="0" y="0"/>
                </a:moveTo>
                <a:lnTo>
                  <a:pt x="9844442" y="0"/>
                </a:lnTo>
                <a:lnTo>
                  <a:pt x="9844442" y="1073939"/>
                </a:lnTo>
                <a:lnTo>
                  <a:pt x="0" y="1073939"/>
                </a:lnTo>
                <a:lnTo>
                  <a:pt x="0" y="0"/>
                </a:lnTo>
                <a:close/>
              </a:path>
            </a:pathLst>
          </a:custGeom>
          <a:blipFill>
            <a:blip r:embed="rId3">
              <a:alphaModFix amt="79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0" name="Freeform 20"/>
          <p:cNvSpPr/>
          <p:nvPr/>
        </p:nvSpPr>
        <p:spPr>
          <a:xfrm>
            <a:off x="713873" y="1817952"/>
            <a:ext cx="10034955" cy="1861874"/>
          </a:xfrm>
          <a:custGeom>
            <a:avLst/>
            <a:gdLst/>
            <a:ahLst/>
            <a:cxnLst/>
            <a:rect l="l" t="t" r="r" b="b"/>
            <a:pathLst>
              <a:path w="15052432" h="2792811">
                <a:moveTo>
                  <a:pt x="0" y="0"/>
                </a:moveTo>
                <a:lnTo>
                  <a:pt x="15052432" y="0"/>
                </a:lnTo>
                <a:lnTo>
                  <a:pt x="15052432" y="2792811"/>
                </a:lnTo>
                <a:lnTo>
                  <a:pt x="0" y="2792811"/>
                </a:lnTo>
                <a:lnTo>
                  <a:pt x="0" y="0"/>
                </a:lnTo>
                <a:close/>
              </a:path>
            </a:pathLst>
          </a:custGeom>
          <a:blipFill>
            <a:blip r:embed="rId5"/>
            <a:stretch>
              <a:fillRect/>
            </a:stretch>
          </a:blipFill>
        </p:spPr>
        <p:txBody>
          <a:bodyPr/>
          <a:lstStyle/>
          <a:p>
            <a:endParaRPr lang="en-US"/>
          </a:p>
        </p:txBody>
      </p:sp>
      <p:sp>
        <p:nvSpPr>
          <p:cNvPr id="21" name="Freeform 21"/>
          <p:cNvSpPr/>
          <p:nvPr/>
        </p:nvSpPr>
        <p:spPr>
          <a:xfrm>
            <a:off x="833113" y="4407900"/>
            <a:ext cx="9915715" cy="2167369"/>
          </a:xfrm>
          <a:custGeom>
            <a:avLst/>
            <a:gdLst/>
            <a:ahLst/>
            <a:cxnLst/>
            <a:rect l="l" t="t" r="r" b="b"/>
            <a:pathLst>
              <a:path w="14873572" h="3251054">
                <a:moveTo>
                  <a:pt x="0" y="0"/>
                </a:moveTo>
                <a:lnTo>
                  <a:pt x="14873572" y="0"/>
                </a:lnTo>
                <a:lnTo>
                  <a:pt x="14873572" y="3251054"/>
                </a:lnTo>
                <a:lnTo>
                  <a:pt x="0" y="3251054"/>
                </a:lnTo>
                <a:lnTo>
                  <a:pt x="0" y="0"/>
                </a:lnTo>
                <a:close/>
              </a:path>
            </a:pathLst>
          </a:custGeom>
          <a:blipFill>
            <a:blip r:embed="rId6"/>
            <a:stretch>
              <a:fillRect/>
            </a:stretch>
          </a:blipFill>
        </p:spPr>
        <p:txBody>
          <a:bodyPr/>
          <a:lstStyle/>
          <a:p>
            <a:endParaRPr lang="en-US"/>
          </a:p>
        </p:txBody>
      </p:sp>
      <p:sp>
        <p:nvSpPr>
          <p:cNvPr id="22" name="Freeform 22"/>
          <p:cNvSpPr/>
          <p:nvPr/>
        </p:nvSpPr>
        <p:spPr>
          <a:xfrm>
            <a:off x="10059706" y="84779"/>
            <a:ext cx="1981767" cy="1981767"/>
          </a:xfrm>
          <a:custGeom>
            <a:avLst/>
            <a:gdLst/>
            <a:ahLst/>
            <a:cxnLst/>
            <a:rect l="l" t="t" r="r" b="b"/>
            <a:pathLst>
              <a:path w="2972651" h="2972651">
                <a:moveTo>
                  <a:pt x="0" y="0"/>
                </a:moveTo>
                <a:lnTo>
                  <a:pt x="2972651" y="0"/>
                </a:lnTo>
                <a:lnTo>
                  <a:pt x="2972651" y="2972651"/>
                </a:lnTo>
                <a:lnTo>
                  <a:pt x="0" y="2972651"/>
                </a:lnTo>
                <a:lnTo>
                  <a:pt x="0" y="0"/>
                </a:lnTo>
                <a:close/>
              </a:path>
            </a:pathLst>
          </a:custGeom>
          <a:blipFill>
            <a:blip r:embed="rId7"/>
            <a:stretch>
              <a:fillRect/>
            </a:stretch>
          </a:blipFill>
        </p:spPr>
        <p:txBody>
          <a:bodyPr/>
          <a:lstStyle/>
          <a:p>
            <a:endParaRPr lang="en-US"/>
          </a:p>
        </p:txBody>
      </p:sp>
      <p:sp>
        <p:nvSpPr>
          <p:cNvPr id="23" name="TextBox 23"/>
          <p:cNvSpPr txBox="1"/>
          <p:nvPr/>
        </p:nvSpPr>
        <p:spPr>
          <a:xfrm>
            <a:off x="1179404" y="179887"/>
            <a:ext cx="7562938" cy="539828"/>
          </a:xfrm>
          <a:prstGeom prst="rect">
            <a:avLst/>
          </a:prstGeom>
        </p:spPr>
        <p:txBody>
          <a:bodyPr lIns="0" tIns="0" rIns="0" bIns="0" rtlCol="0" anchor="t">
            <a:spAutoFit/>
          </a:bodyPr>
          <a:lstStyle/>
          <a:p>
            <a:pPr>
              <a:lnSpc>
                <a:spcPts val="4666"/>
              </a:lnSpc>
            </a:pPr>
            <a:r>
              <a:rPr lang="en-US" sz="3333">
                <a:solidFill>
                  <a:srgbClr val="000000"/>
                </a:solidFill>
                <a:latin typeface="Tahoma"/>
                <a:ea typeface="Tahoma"/>
                <a:cs typeface="Tahoma"/>
                <a:sym typeface="Tahoma"/>
              </a:rPr>
              <a:t>Oregon Youth Cannabis Use</a:t>
            </a:r>
          </a:p>
        </p:txBody>
      </p:sp>
      <p:sp>
        <p:nvSpPr>
          <p:cNvPr id="24" name="TextBox 24"/>
          <p:cNvSpPr txBox="1"/>
          <p:nvPr/>
        </p:nvSpPr>
        <p:spPr>
          <a:xfrm>
            <a:off x="857544" y="908638"/>
            <a:ext cx="4403963" cy="948914"/>
          </a:xfrm>
          <a:prstGeom prst="rect">
            <a:avLst/>
          </a:prstGeom>
        </p:spPr>
        <p:txBody>
          <a:bodyPr lIns="0" tIns="0" rIns="0" bIns="0" rtlCol="0" anchor="t">
            <a:spAutoFit/>
          </a:bodyPr>
          <a:lstStyle/>
          <a:p>
            <a:pPr>
              <a:lnSpc>
                <a:spcPts val="3920"/>
              </a:lnSpc>
            </a:pPr>
            <a:r>
              <a:rPr lang="en-US" sz="2799">
                <a:solidFill>
                  <a:srgbClr val="000000"/>
                </a:solidFill>
                <a:latin typeface="Tahoma"/>
                <a:ea typeface="Tahoma"/>
                <a:cs typeface="Tahoma"/>
                <a:sym typeface="Tahoma"/>
              </a:rPr>
              <a:t>2024 Student Health Survey</a:t>
            </a:r>
          </a:p>
        </p:txBody>
      </p:sp>
      <p:sp>
        <p:nvSpPr>
          <p:cNvPr id="25" name="TextBox 25"/>
          <p:cNvSpPr txBox="1"/>
          <p:nvPr/>
        </p:nvSpPr>
        <p:spPr>
          <a:xfrm>
            <a:off x="685800" y="1444298"/>
            <a:ext cx="8465720" cy="403316"/>
          </a:xfrm>
          <a:prstGeom prst="rect">
            <a:avLst/>
          </a:prstGeom>
        </p:spPr>
        <p:txBody>
          <a:bodyPr lIns="0" tIns="0" rIns="0" bIns="0" rtlCol="0" anchor="t">
            <a:spAutoFit/>
          </a:bodyPr>
          <a:lstStyle/>
          <a:p>
            <a:pPr>
              <a:lnSpc>
                <a:spcPts val="3546"/>
              </a:lnSpc>
            </a:pPr>
            <a:r>
              <a:rPr lang="en-US" sz="2533">
                <a:solidFill>
                  <a:srgbClr val="24851C"/>
                </a:solidFill>
                <a:latin typeface="Tahoma"/>
                <a:ea typeface="Tahoma"/>
                <a:cs typeface="Tahoma"/>
                <a:sym typeface="Tahoma"/>
              </a:rPr>
              <a:t>Have you ever used marijuana in any form? </a:t>
            </a:r>
            <a:r>
              <a:rPr lang="en-US" sz="2533">
                <a:solidFill>
                  <a:srgbClr val="000000"/>
                </a:solidFill>
                <a:latin typeface="Tahoma"/>
                <a:ea typeface="Tahoma"/>
                <a:cs typeface="Tahoma"/>
                <a:sym typeface="Tahoma"/>
              </a:rPr>
              <a:t> </a:t>
            </a:r>
          </a:p>
        </p:txBody>
      </p:sp>
      <p:sp>
        <p:nvSpPr>
          <p:cNvPr id="26" name="TextBox 26"/>
          <p:cNvSpPr txBox="1"/>
          <p:nvPr/>
        </p:nvSpPr>
        <p:spPr>
          <a:xfrm>
            <a:off x="598636" y="4034780"/>
            <a:ext cx="10150193" cy="403316"/>
          </a:xfrm>
          <a:prstGeom prst="rect">
            <a:avLst/>
          </a:prstGeom>
        </p:spPr>
        <p:txBody>
          <a:bodyPr lIns="0" tIns="0" rIns="0" bIns="0" rtlCol="0" anchor="t">
            <a:spAutoFit/>
          </a:bodyPr>
          <a:lstStyle/>
          <a:p>
            <a:pPr>
              <a:lnSpc>
                <a:spcPts val="3546"/>
              </a:lnSpc>
            </a:pPr>
            <a:r>
              <a:rPr lang="en-US" sz="2533">
                <a:solidFill>
                  <a:srgbClr val="24851C"/>
                </a:solidFill>
                <a:latin typeface="Tahoma"/>
                <a:ea typeface="Tahoma"/>
                <a:cs typeface="Tahoma"/>
                <a:sym typeface="Tahoma"/>
              </a:rPr>
              <a:t>During the past 30 days, did you use marijuana? </a:t>
            </a:r>
            <a:r>
              <a:rPr lang="en-US" sz="2533">
                <a:solidFill>
                  <a:srgbClr val="000000"/>
                </a:solidFill>
                <a:latin typeface="Tahoma"/>
                <a:ea typeface="Tahoma"/>
                <a:cs typeface="Tahoma"/>
                <a:sym typeface="Tahoma"/>
              </a:rPr>
              <a:t> </a:t>
            </a:r>
          </a:p>
        </p:txBody>
      </p:sp>
      <p:sp>
        <p:nvSpPr>
          <p:cNvPr id="27" name="TextBox 27"/>
          <p:cNvSpPr txBox="1"/>
          <p:nvPr/>
        </p:nvSpPr>
        <p:spPr>
          <a:xfrm>
            <a:off x="10258397" y="205287"/>
            <a:ext cx="1699975" cy="1695977"/>
          </a:xfrm>
          <a:prstGeom prst="rect">
            <a:avLst/>
          </a:prstGeom>
        </p:spPr>
        <p:txBody>
          <a:bodyPr lIns="0" tIns="0" rIns="0" bIns="0" rtlCol="0" anchor="t">
            <a:spAutoFit/>
          </a:bodyPr>
          <a:lstStyle/>
          <a:p>
            <a:pPr>
              <a:lnSpc>
                <a:spcPts val="2727"/>
              </a:lnSpc>
              <a:spcBef>
                <a:spcPct val="0"/>
              </a:spcBef>
            </a:pPr>
            <a:r>
              <a:rPr lang="en-US" sz="1948">
                <a:solidFill>
                  <a:srgbClr val="FFFFFF"/>
                </a:solidFill>
                <a:latin typeface="Tahoma"/>
                <a:ea typeface="Tahoma"/>
                <a:cs typeface="Tahoma"/>
                <a:sym typeface="Tahoma"/>
              </a:rPr>
              <a:t>smoke    74% </a:t>
            </a:r>
          </a:p>
          <a:p>
            <a:pPr>
              <a:lnSpc>
                <a:spcPts val="2727"/>
              </a:lnSpc>
              <a:spcBef>
                <a:spcPct val="0"/>
              </a:spcBef>
            </a:pPr>
            <a:r>
              <a:rPr lang="en-US" sz="1948">
                <a:solidFill>
                  <a:srgbClr val="FFFFFF"/>
                </a:solidFill>
                <a:latin typeface="Tahoma"/>
                <a:ea typeface="Tahoma"/>
                <a:cs typeface="Tahoma"/>
                <a:sym typeface="Tahoma"/>
              </a:rPr>
              <a:t>vape      67% </a:t>
            </a:r>
          </a:p>
          <a:p>
            <a:pPr>
              <a:lnSpc>
                <a:spcPts val="2727"/>
              </a:lnSpc>
              <a:spcBef>
                <a:spcPct val="0"/>
              </a:spcBef>
            </a:pPr>
            <a:r>
              <a:rPr lang="en-US" sz="1948">
                <a:solidFill>
                  <a:srgbClr val="FFFFFF"/>
                </a:solidFill>
                <a:latin typeface="Tahoma"/>
                <a:ea typeface="Tahoma"/>
                <a:cs typeface="Tahoma"/>
                <a:sym typeface="Tahoma"/>
              </a:rPr>
              <a:t>edible     34%  </a:t>
            </a:r>
          </a:p>
          <a:p>
            <a:pPr>
              <a:lnSpc>
                <a:spcPts val="2727"/>
              </a:lnSpc>
              <a:spcBef>
                <a:spcPct val="0"/>
              </a:spcBef>
            </a:pPr>
            <a:r>
              <a:rPr lang="en-US" sz="1948">
                <a:solidFill>
                  <a:srgbClr val="FFFFFF"/>
                </a:solidFill>
                <a:latin typeface="Tahoma"/>
                <a:ea typeface="Tahoma"/>
                <a:cs typeface="Tahoma"/>
                <a:sym typeface="Tahoma"/>
              </a:rPr>
              <a:t>drink      11%  </a:t>
            </a:r>
          </a:p>
          <a:p>
            <a:pPr>
              <a:lnSpc>
                <a:spcPts val="2727"/>
              </a:lnSpc>
              <a:spcBef>
                <a:spcPct val="0"/>
              </a:spcBef>
            </a:pPr>
            <a:r>
              <a:rPr lang="en-US" sz="1948">
                <a:solidFill>
                  <a:srgbClr val="FFFFFF"/>
                </a:solidFill>
                <a:latin typeface="Tahoma"/>
                <a:ea typeface="Tahoma"/>
                <a:cs typeface="Tahoma"/>
                <a:sym typeface="Tahoma"/>
              </a:rPr>
              <a:t>dabbed   24%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8E5F0-1258-FDB3-487E-0B2D6C50D2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4F8892-6D3F-FEA2-6A70-E1099081D9A9}"/>
              </a:ext>
            </a:extLst>
          </p:cNvPr>
          <p:cNvSpPr>
            <a:spLocks noGrp="1"/>
          </p:cNvSpPr>
          <p:nvPr>
            <p:ph type="title"/>
          </p:nvPr>
        </p:nvSpPr>
        <p:spPr/>
        <p:txBody>
          <a:bodyPr/>
          <a:lstStyle/>
          <a:p>
            <a:r>
              <a:rPr lang="en-US" dirty="0">
                <a:latin typeface="Franklin Gothic Demi" panose="020B0703020102020204" pitchFamily="34" charset="0"/>
              </a:rPr>
              <a:t>CME Information</a:t>
            </a:r>
          </a:p>
        </p:txBody>
      </p:sp>
      <p:cxnSp>
        <p:nvCxnSpPr>
          <p:cNvPr id="9" name="Straight Connector 8">
            <a:extLst>
              <a:ext uri="{FF2B5EF4-FFF2-40B4-BE49-F238E27FC236}">
                <a16:creationId xmlns:a16="http://schemas.microsoft.com/office/drawing/2014/main" id="{A8BDD8C3-EB04-7252-3F15-2828EACF4AD5}"/>
              </a:ext>
            </a:extLst>
          </p:cNvPr>
          <p:cNvCxnSpPr>
            <a:cxnSpLocks/>
          </p:cNvCxnSpPr>
          <p:nvPr/>
        </p:nvCxnSpPr>
        <p:spPr>
          <a:xfrm>
            <a:off x="944275" y="1434714"/>
            <a:ext cx="3860638" cy="0"/>
          </a:xfrm>
          <a:prstGeom prst="line">
            <a:avLst/>
          </a:prstGeom>
          <a:ln w="76200">
            <a:solidFill>
              <a:schemeClr val="accent6"/>
            </a:solidFill>
          </a:ln>
        </p:spPr>
        <p:style>
          <a:lnRef idx="2">
            <a:schemeClr val="accent1"/>
          </a:lnRef>
          <a:fillRef idx="0">
            <a:schemeClr val="accent1"/>
          </a:fillRef>
          <a:effectRef idx="1">
            <a:schemeClr val="accent1"/>
          </a:effectRef>
          <a:fontRef idx="minor">
            <a:schemeClr val="tx1"/>
          </a:fontRef>
        </p:style>
      </p:cxnSp>
      <p:grpSp>
        <p:nvGrpSpPr>
          <p:cNvPr id="4" name="Group 3">
            <a:extLst>
              <a:ext uri="{FF2B5EF4-FFF2-40B4-BE49-F238E27FC236}">
                <a16:creationId xmlns:a16="http://schemas.microsoft.com/office/drawing/2014/main" id="{480B9082-9D54-8B3C-B908-D4A69ACB98F6}"/>
              </a:ext>
            </a:extLst>
          </p:cNvPr>
          <p:cNvGrpSpPr/>
          <p:nvPr/>
        </p:nvGrpSpPr>
        <p:grpSpPr>
          <a:xfrm rot="10800000">
            <a:off x="8434065" y="0"/>
            <a:ext cx="4506102" cy="2917823"/>
            <a:chOff x="-1170176" y="2447170"/>
            <a:chExt cx="7148283" cy="4410830"/>
          </a:xfrm>
        </p:grpSpPr>
        <p:sp>
          <p:nvSpPr>
            <p:cNvPr id="10" name="Rectangle 9">
              <a:extLst>
                <a:ext uri="{FF2B5EF4-FFF2-40B4-BE49-F238E27FC236}">
                  <a16:creationId xmlns:a16="http://schemas.microsoft.com/office/drawing/2014/main" id="{45011E90-6EAC-9328-5DF7-8B1D19E4D4E6}"/>
                </a:ext>
              </a:extLst>
            </p:cNvPr>
            <p:cNvSpPr/>
            <p:nvPr/>
          </p:nvSpPr>
          <p:spPr>
            <a:xfrm rot="2672795">
              <a:off x="-1170176" y="2447170"/>
              <a:ext cx="4764373" cy="1224951"/>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5344767C-E063-2CC3-C4D3-DCE0B24F620D}"/>
                </a:ext>
              </a:extLst>
            </p:cNvPr>
            <p:cNvSpPr/>
            <p:nvPr/>
          </p:nvSpPr>
          <p:spPr>
            <a:xfrm>
              <a:off x="2613805" y="5167223"/>
              <a:ext cx="3364302" cy="1690777"/>
            </a:xfrm>
            <a:prstGeom prst="triangle">
              <a:avLst>
                <a:gd name="adj" fmla="val 4617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69B587AD-B3F7-6D6A-6311-0C112F345E12}"/>
                </a:ext>
              </a:extLst>
            </p:cNvPr>
            <p:cNvSpPr/>
            <p:nvPr/>
          </p:nvSpPr>
          <p:spPr>
            <a:xfrm>
              <a:off x="0" y="4416725"/>
              <a:ext cx="2424023" cy="2441275"/>
            </a:xfrm>
            <a:prstGeom prst="triangle">
              <a:avLst>
                <a:gd name="adj" fmla="val 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3F58BED3-CCB5-81E5-EF98-02776FBC4251}"/>
              </a:ext>
            </a:extLst>
          </p:cNvPr>
          <p:cNvPicPr>
            <a:picLocks noChangeAspect="1"/>
          </p:cNvPicPr>
          <p:nvPr/>
        </p:nvPicPr>
        <p:blipFill>
          <a:blip r:embed="rId2"/>
          <a:srcRect l="6966" t="11101" r="7609" b="2754"/>
          <a:stretch/>
        </p:blipFill>
        <p:spPr>
          <a:xfrm>
            <a:off x="1939147" y="1614936"/>
            <a:ext cx="6185140" cy="4982038"/>
          </a:xfrm>
          <a:prstGeom prst="rect">
            <a:avLst/>
          </a:prstGeom>
        </p:spPr>
      </p:pic>
      <p:sp>
        <p:nvSpPr>
          <p:cNvPr id="3" name="TextBox 2">
            <a:extLst>
              <a:ext uri="{FF2B5EF4-FFF2-40B4-BE49-F238E27FC236}">
                <a16:creationId xmlns:a16="http://schemas.microsoft.com/office/drawing/2014/main" id="{6C2A5250-E610-4BE2-E026-C851AFD424B2}"/>
              </a:ext>
            </a:extLst>
          </p:cNvPr>
          <p:cNvSpPr txBox="1"/>
          <p:nvPr/>
        </p:nvSpPr>
        <p:spPr>
          <a:xfrm>
            <a:off x="8772703" y="4060035"/>
            <a:ext cx="2622728" cy="1200329"/>
          </a:xfrm>
          <a:prstGeom prst="rect">
            <a:avLst/>
          </a:prstGeom>
          <a:noFill/>
        </p:spPr>
        <p:txBody>
          <a:bodyPr wrap="square" rtlCol="0">
            <a:spAutoFit/>
          </a:bodyPr>
          <a:lstStyle/>
          <a:p>
            <a:r>
              <a:rPr lang="en-US" sz="2400" b="1" dirty="0"/>
              <a:t>To get your CME, scan the QR code on your table!</a:t>
            </a:r>
          </a:p>
        </p:txBody>
      </p:sp>
    </p:spTree>
    <p:extLst>
      <p:ext uri="{BB962C8B-B14F-4D97-AF65-F5344CB8AC3E}">
        <p14:creationId xmlns:p14="http://schemas.microsoft.com/office/powerpoint/2010/main" val="29775320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791364">
            <a:off x="6492322" y="3429000"/>
            <a:ext cx="6976580" cy="0"/>
          </a:xfrm>
          <a:prstGeom prst="line">
            <a:avLst/>
          </a:prstGeom>
          <a:ln w="9525" cap="rnd">
            <a:solidFill>
              <a:srgbClr val="FFFFFF"/>
            </a:solidFill>
            <a:prstDash val="solid"/>
            <a:headEnd type="none" w="sm" len="sm"/>
            <a:tailEnd type="none" w="sm" len="sm"/>
          </a:ln>
        </p:spPr>
        <p:txBody>
          <a:bodyPr/>
          <a:lstStyle/>
          <a:p>
            <a:endParaRPr lang="en-US"/>
          </a:p>
        </p:txBody>
      </p:sp>
      <p:sp>
        <p:nvSpPr>
          <p:cNvPr id="3" name="AutoShape 3"/>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4" name="Group 4"/>
          <p:cNvGrpSpPr/>
          <p:nvPr/>
        </p:nvGrpSpPr>
        <p:grpSpPr>
          <a:xfrm>
            <a:off x="10898730" y="-8466"/>
            <a:ext cx="1290094" cy="6866467"/>
            <a:chOff x="0" y="0"/>
            <a:chExt cx="2580188" cy="13732934"/>
          </a:xfrm>
        </p:grpSpPr>
        <p:sp>
          <p:nvSpPr>
            <p:cNvPr id="5" name="Freeform 5"/>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6" name="Group 6"/>
          <p:cNvGrpSpPr/>
          <p:nvPr/>
        </p:nvGrpSpPr>
        <p:grpSpPr>
          <a:xfrm>
            <a:off x="10939000" y="-8466"/>
            <a:ext cx="1249825" cy="6866467"/>
            <a:chOff x="0" y="0"/>
            <a:chExt cx="2499650" cy="13732934"/>
          </a:xfrm>
        </p:grpSpPr>
        <p:sp>
          <p:nvSpPr>
            <p:cNvPr id="7" name="Freeform 7"/>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8" name="Group 8"/>
          <p:cNvGrpSpPr/>
          <p:nvPr/>
        </p:nvGrpSpPr>
        <p:grpSpPr>
          <a:xfrm>
            <a:off x="10371666" y="3589867"/>
            <a:ext cx="1817159" cy="3268133"/>
            <a:chOff x="0" y="0"/>
            <a:chExt cx="3634318" cy="6536266"/>
          </a:xfrm>
        </p:grpSpPr>
        <p:sp>
          <p:nvSpPr>
            <p:cNvPr id="9" name="Freeform 9"/>
            <p:cNvSpPr/>
            <p:nvPr/>
          </p:nvSpPr>
          <p:spPr>
            <a:xfrm>
              <a:off x="0" y="0"/>
              <a:ext cx="3634359" cy="6536309"/>
            </a:xfrm>
            <a:custGeom>
              <a:avLst/>
              <a:gdLst/>
              <a:ahLst/>
              <a:cxnLst/>
              <a:rect l="l" t="t" r="r" b="b"/>
              <a:pathLst>
                <a:path w="3634359" h="6536309">
                  <a:moveTo>
                    <a:pt x="0" y="6536309"/>
                  </a:moveTo>
                  <a:lnTo>
                    <a:pt x="3634359" y="0"/>
                  </a:lnTo>
                  <a:lnTo>
                    <a:pt x="3634359" y="6536309"/>
                  </a:lnTo>
                  <a:close/>
                </a:path>
              </a:pathLst>
            </a:custGeom>
            <a:solidFill>
              <a:srgbClr val="00AEEF">
                <a:alpha val="63922"/>
              </a:srgbClr>
            </a:solidFill>
          </p:spPr>
          <p:txBody>
            <a:bodyPr/>
            <a:lstStyle/>
            <a:p>
              <a:endParaRPr lang="en-US"/>
            </a:p>
          </p:txBody>
        </p:sp>
      </p:grpSp>
      <p:grpSp>
        <p:nvGrpSpPr>
          <p:cNvPr id="10" name="Group 10"/>
          <p:cNvGrpSpPr/>
          <p:nvPr/>
        </p:nvGrpSpPr>
        <p:grpSpPr>
          <a:xfrm>
            <a:off x="0" y="4013200"/>
            <a:ext cx="448733" cy="2844800"/>
            <a:chOff x="0" y="0"/>
            <a:chExt cx="897466" cy="5689600"/>
          </a:xfrm>
        </p:grpSpPr>
        <p:sp>
          <p:nvSpPr>
            <p:cNvPr id="11" name="Freeform 11"/>
            <p:cNvSpPr/>
            <p:nvPr/>
          </p:nvSpPr>
          <p:spPr>
            <a:xfrm>
              <a:off x="0" y="0"/>
              <a:ext cx="897509" cy="5689600"/>
            </a:xfrm>
            <a:custGeom>
              <a:avLst/>
              <a:gdLst/>
              <a:ahLst/>
              <a:cxnLst/>
              <a:rect l="l" t="t" r="r" b="b"/>
              <a:pathLst>
                <a:path w="897509" h="5689600">
                  <a:moveTo>
                    <a:pt x="0" y="5689600"/>
                  </a:moveTo>
                  <a:lnTo>
                    <a:pt x="0" y="0"/>
                  </a:lnTo>
                  <a:lnTo>
                    <a:pt x="897509" y="5689600"/>
                  </a:lnTo>
                  <a:close/>
                </a:path>
              </a:pathLst>
            </a:custGeom>
            <a:solidFill>
              <a:srgbClr val="00AEEF">
                <a:alpha val="72157"/>
              </a:srgbClr>
            </a:solidFill>
          </p:spPr>
          <p:txBody>
            <a:bodyPr/>
            <a:lstStyle/>
            <a:p>
              <a:endParaRPr lang="en-US"/>
            </a:p>
          </p:txBody>
        </p:sp>
      </p:grpSp>
      <p:sp>
        <p:nvSpPr>
          <p:cNvPr id="12" name="AutoShape 12"/>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13" name="Group 13"/>
          <p:cNvGrpSpPr/>
          <p:nvPr/>
        </p:nvGrpSpPr>
        <p:grpSpPr>
          <a:xfrm>
            <a:off x="10898730" y="-8466"/>
            <a:ext cx="1290094" cy="6866467"/>
            <a:chOff x="0" y="0"/>
            <a:chExt cx="2580188" cy="13732934"/>
          </a:xfrm>
        </p:grpSpPr>
        <p:sp>
          <p:nvSpPr>
            <p:cNvPr id="14" name="Freeform 14"/>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15" name="Group 15"/>
          <p:cNvGrpSpPr/>
          <p:nvPr/>
        </p:nvGrpSpPr>
        <p:grpSpPr>
          <a:xfrm>
            <a:off x="10943763" y="-8466"/>
            <a:ext cx="1249825" cy="6866467"/>
            <a:chOff x="0" y="0"/>
            <a:chExt cx="2499650" cy="13732934"/>
          </a:xfrm>
        </p:grpSpPr>
        <p:sp>
          <p:nvSpPr>
            <p:cNvPr id="16" name="Freeform 16"/>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17" name="Group 17"/>
          <p:cNvGrpSpPr/>
          <p:nvPr/>
        </p:nvGrpSpPr>
        <p:grpSpPr>
          <a:xfrm rot="-10800000">
            <a:off x="0" y="0"/>
            <a:ext cx="842596" cy="5666154"/>
            <a:chOff x="0" y="0"/>
            <a:chExt cx="1685192" cy="11332308"/>
          </a:xfrm>
        </p:grpSpPr>
        <p:sp>
          <p:nvSpPr>
            <p:cNvPr id="18" name="Freeform 18"/>
            <p:cNvSpPr/>
            <p:nvPr/>
          </p:nvSpPr>
          <p:spPr>
            <a:xfrm>
              <a:off x="0" y="0"/>
              <a:ext cx="1685163" cy="11332337"/>
            </a:xfrm>
            <a:custGeom>
              <a:avLst/>
              <a:gdLst/>
              <a:ahLst/>
              <a:cxnLst/>
              <a:rect l="l" t="t" r="r" b="b"/>
              <a:pathLst>
                <a:path w="1685163" h="11332337">
                  <a:moveTo>
                    <a:pt x="0" y="11332337"/>
                  </a:moveTo>
                  <a:lnTo>
                    <a:pt x="1685163" y="0"/>
                  </a:lnTo>
                  <a:lnTo>
                    <a:pt x="1685163" y="11332337"/>
                  </a:lnTo>
                  <a:close/>
                </a:path>
              </a:pathLst>
            </a:custGeom>
            <a:solidFill>
              <a:srgbClr val="00AEEF">
                <a:alpha val="72157"/>
              </a:srgbClr>
            </a:solidFill>
          </p:spPr>
          <p:txBody>
            <a:bodyPr/>
            <a:lstStyle/>
            <a:p>
              <a:endParaRPr lang="en-US"/>
            </a:p>
          </p:txBody>
        </p:sp>
      </p:grpSp>
      <p:sp>
        <p:nvSpPr>
          <p:cNvPr id="19" name="Freeform 19"/>
          <p:cNvSpPr/>
          <p:nvPr/>
        </p:nvSpPr>
        <p:spPr>
          <a:xfrm>
            <a:off x="901145" y="836980"/>
            <a:ext cx="9147399" cy="5911507"/>
          </a:xfrm>
          <a:custGeom>
            <a:avLst/>
            <a:gdLst/>
            <a:ahLst/>
            <a:cxnLst/>
            <a:rect l="l" t="t" r="r" b="b"/>
            <a:pathLst>
              <a:path w="13721098" h="8867260">
                <a:moveTo>
                  <a:pt x="0" y="0"/>
                </a:moveTo>
                <a:lnTo>
                  <a:pt x="13721098" y="0"/>
                </a:lnTo>
                <a:lnTo>
                  <a:pt x="13721098" y="8867260"/>
                </a:lnTo>
                <a:lnTo>
                  <a:pt x="0" y="8867260"/>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0" name="Freeform 20"/>
          <p:cNvSpPr/>
          <p:nvPr/>
        </p:nvSpPr>
        <p:spPr>
          <a:xfrm>
            <a:off x="3468831" y="2255184"/>
            <a:ext cx="4276600" cy="2849285"/>
          </a:xfrm>
          <a:custGeom>
            <a:avLst/>
            <a:gdLst/>
            <a:ahLst/>
            <a:cxnLst/>
            <a:rect l="l" t="t" r="r" b="b"/>
            <a:pathLst>
              <a:path w="6414900" h="4273927">
                <a:moveTo>
                  <a:pt x="0" y="0"/>
                </a:moveTo>
                <a:lnTo>
                  <a:pt x="6414899" y="0"/>
                </a:lnTo>
                <a:lnTo>
                  <a:pt x="6414899" y="4273927"/>
                </a:lnTo>
                <a:lnTo>
                  <a:pt x="0" y="4273927"/>
                </a:lnTo>
                <a:lnTo>
                  <a:pt x="0" y="0"/>
                </a:lnTo>
                <a:close/>
              </a:path>
            </a:pathLst>
          </a:custGeom>
          <a:blipFill>
            <a:blip r:embed="rId5"/>
            <a:stretch>
              <a:fillRect/>
            </a:stretch>
          </a:blipFill>
          <a:ln w="38100" cap="sq">
            <a:solidFill>
              <a:srgbClr val="000000"/>
            </a:solidFill>
            <a:prstDash val="solid"/>
            <a:miter/>
          </a:ln>
        </p:spPr>
        <p:txBody>
          <a:bodyPr/>
          <a:lstStyle/>
          <a:p>
            <a:endParaRPr lang="en-US"/>
          </a:p>
        </p:txBody>
      </p:sp>
      <p:sp>
        <p:nvSpPr>
          <p:cNvPr id="21" name="TextBox 21"/>
          <p:cNvSpPr txBox="1"/>
          <p:nvPr/>
        </p:nvSpPr>
        <p:spPr>
          <a:xfrm>
            <a:off x="1502291" y="122766"/>
            <a:ext cx="7762752" cy="539828"/>
          </a:xfrm>
          <a:prstGeom prst="rect">
            <a:avLst/>
          </a:prstGeom>
        </p:spPr>
        <p:txBody>
          <a:bodyPr lIns="0" tIns="0" rIns="0" bIns="0" rtlCol="0" anchor="t">
            <a:spAutoFit/>
          </a:bodyPr>
          <a:lstStyle/>
          <a:p>
            <a:pPr>
              <a:lnSpc>
                <a:spcPts val="4666"/>
              </a:lnSpc>
            </a:pPr>
            <a:r>
              <a:rPr lang="en-US" sz="3333">
                <a:solidFill>
                  <a:srgbClr val="000000"/>
                </a:solidFill>
                <a:latin typeface="Tahoma"/>
                <a:ea typeface="Tahoma"/>
                <a:cs typeface="Tahoma"/>
                <a:sym typeface="Tahoma"/>
              </a:rPr>
              <a:t>Predictors of Adolescent Substance Use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3" name="Group 3"/>
          <p:cNvGrpSpPr/>
          <p:nvPr/>
        </p:nvGrpSpPr>
        <p:grpSpPr>
          <a:xfrm>
            <a:off x="10898730" y="-8466"/>
            <a:ext cx="1290094" cy="6866467"/>
            <a:chOff x="0" y="0"/>
            <a:chExt cx="2580188" cy="13732934"/>
          </a:xfrm>
        </p:grpSpPr>
        <p:sp>
          <p:nvSpPr>
            <p:cNvPr id="4" name="Freeform 4"/>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5" name="Group 5"/>
          <p:cNvGrpSpPr/>
          <p:nvPr/>
        </p:nvGrpSpPr>
        <p:grpSpPr>
          <a:xfrm>
            <a:off x="10939000" y="-8466"/>
            <a:ext cx="1249825" cy="6866467"/>
            <a:chOff x="0" y="0"/>
            <a:chExt cx="2499650" cy="13732934"/>
          </a:xfrm>
        </p:grpSpPr>
        <p:sp>
          <p:nvSpPr>
            <p:cNvPr id="6" name="Freeform 6"/>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7" name="Group 7"/>
          <p:cNvGrpSpPr/>
          <p:nvPr/>
        </p:nvGrpSpPr>
        <p:grpSpPr>
          <a:xfrm>
            <a:off x="10371666" y="3589867"/>
            <a:ext cx="1817159" cy="3268133"/>
            <a:chOff x="0" y="0"/>
            <a:chExt cx="3634318" cy="6536266"/>
          </a:xfrm>
        </p:grpSpPr>
        <p:sp>
          <p:nvSpPr>
            <p:cNvPr id="8" name="Freeform 8"/>
            <p:cNvSpPr/>
            <p:nvPr/>
          </p:nvSpPr>
          <p:spPr>
            <a:xfrm>
              <a:off x="0" y="0"/>
              <a:ext cx="3634359" cy="6536309"/>
            </a:xfrm>
            <a:custGeom>
              <a:avLst/>
              <a:gdLst/>
              <a:ahLst/>
              <a:cxnLst/>
              <a:rect l="l" t="t" r="r" b="b"/>
              <a:pathLst>
                <a:path w="3634359" h="6536309">
                  <a:moveTo>
                    <a:pt x="0" y="6536309"/>
                  </a:moveTo>
                  <a:lnTo>
                    <a:pt x="3634359" y="0"/>
                  </a:lnTo>
                  <a:lnTo>
                    <a:pt x="3634359" y="6536309"/>
                  </a:lnTo>
                  <a:close/>
                </a:path>
              </a:pathLst>
            </a:custGeom>
            <a:solidFill>
              <a:srgbClr val="00AEEF">
                <a:alpha val="63922"/>
              </a:srgbClr>
            </a:solidFill>
          </p:spPr>
          <p:txBody>
            <a:bodyPr/>
            <a:lstStyle/>
            <a:p>
              <a:endParaRPr lang="en-US"/>
            </a:p>
          </p:txBody>
        </p:sp>
      </p:grpSp>
      <p:grpSp>
        <p:nvGrpSpPr>
          <p:cNvPr id="9" name="Group 9"/>
          <p:cNvGrpSpPr/>
          <p:nvPr/>
        </p:nvGrpSpPr>
        <p:grpSpPr>
          <a:xfrm>
            <a:off x="0" y="4013200"/>
            <a:ext cx="448733" cy="2844800"/>
            <a:chOff x="0" y="0"/>
            <a:chExt cx="897466" cy="5689600"/>
          </a:xfrm>
        </p:grpSpPr>
        <p:sp>
          <p:nvSpPr>
            <p:cNvPr id="10" name="Freeform 10"/>
            <p:cNvSpPr/>
            <p:nvPr/>
          </p:nvSpPr>
          <p:spPr>
            <a:xfrm>
              <a:off x="0" y="0"/>
              <a:ext cx="897509" cy="5689600"/>
            </a:xfrm>
            <a:custGeom>
              <a:avLst/>
              <a:gdLst/>
              <a:ahLst/>
              <a:cxnLst/>
              <a:rect l="l" t="t" r="r" b="b"/>
              <a:pathLst>
                <a:path w="897509" h="5689600">
                  <a:moveTo>
                    <a:pt x="0" y="5689600"/>
                  </a:moveTo>
                  <a:lnTo>
                    <a:pt x="0" y="0"/>
                  </a:lnTo>
                  <a:lnTo>
                    <a:pt x="897509" y="5689600"/>
                  </a:lnTo>
                  <a:close/>
                </a:path>
              </a:pathLst>
            </a:custGeom>
            <a:solidFill>
              <a:srgbClr val="00AEEF">
                <a:alpha val="72157"/>
              </a:srgbClr>
            </a:solidFill>
          </p:spPr>
          <p:txBody>
            <a:bodyPr/>
            <a:lstStyle/>
            <a:p>
              <a:endParaRPr lang="en-US"/>
            </a:p>
          </p:txBody>
        </p:sp>
      </p:grpSp>
      <p:sp>
        <p:nvSpPr>
          <p:cNvPr id="11" name="AutoShape 11"/>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12" name="Group 12"/>
          <p:cNvGrpSpPr/>
          <p:nvPr/>
        </p:nvGrpSpPr>
        <p:grpSpPr>
          <a:xfrm>
            <a:off x="10898730" y="-8466"/>
            <a:ext cx="1290094" cy="6866467"/>
            <a:chOff x="0" y="0"/>
            <a:chExt cx="2580188" cy="13732934"/>
          </a:xfrm>
        </p:grpSpPr>
        <p:sp>
          <p:nvSpPr>
            <p:cNvPr id="13" name="Freeform 13"/>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14" name="Group 14"/>
          <p:cNvGrpSpPr/>
          <p:nvPr/>
        </p:nvGrpSpPr>
        <p:grpSpPr>
          <a:xfrm>
            <a:off x="10943763" y="-8466"/>
            <a:ext cx="1249825" cy="6866467"/>
            <a:chOff x="0" y="0"/>
            <a:chExt cx="2499650" cy="13732934"/>
          </a:xfrm>
        </p:grpSpPr>
        <p:sp>
          <p:nvSpPr>
            <p:cNvPr id="15" name="Freeform 15"/>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16" name="Group 16"/>
          <p:cNvGrpSpPr/>
          <p:nvPr/>
        </p:nvGrpSpPr>
        <p:grpSpPr>
          <a:xfrm rot="-10800000">
            <a:off x="0" y="0"/>
            <a:ext cx="842596" cy="5666154"/>
            <a:chOff x="0" y="0"/>
            <a:chExt cx="1685192" cy="11332308"/>
          </a:xfrm>
        </p:grpSpPr>
        <p:sp>
          <p:nvSpPr>
            <p:cNvPr id="17" name="Freeform 17"/>
            <p:cNvSpPr/>
            <p:nvPr/>
          </p:nvSpPr>
          <p:spPr>
            <a:xfrm>
              <a:off x="0" y="0"/>
              <a:ext cx="1685163" cy="11332337"/>
            </a:xfrm>
            <a:custGeom>
              <a:avLst/>
              <a:gdLst/>
              <a:ahLst/>
              <a:cxnLst/>
              <a:rect l="l" t="t" r="r" b="b"/>
              <a:pathLst>
                <a:path w="1685163" h="11332337">
                  <a:moveTo>
                    <a:pt x="0" y="11332337"/>
                  </a:moveTo>
                  <a:lnTo>
                    <a:pt x="1685163" y="0"/>
                  </a:lnTo>
                  <a:lnTo>
                    <a:pt x="1685163" y="11332337"/>
                  </a:lnTo>
                  <a:close/>
                </a:path>
              </a:pathLst>
            </a:custGeom>
            <a:solidFill>
              <a:srgbClr val="00AEEF">
                <a:alpha val="72157"/>
              </a:srgbClr>
            </a:solidFill>
          </p:spPr>
          <p:txBody>
            <a:bodyPr/>
            <a:lstStyle/>
            <a:p>
              <a:endParaRPr lang="en-US"/>
            </a:p>
          </p:txBody>
        </p:sp>
      </p:grpSp>
      <p:sp>
        <p:nvSpPr>
          <p:cNvPr id="18" name="Freeform 18"/>
          <p:cNvSpPr/>
          <p:nvPr/>
        </p:nvSpPr>
        <p:spPr>
          <a:xfrm>
            <a:off x="566758" y="78819"/>
            <a:ext cx="7853018" cy="856693"/>
          </a:xfrm>
          <a:custGeom>
            <a:avLst/>
            <a:gdLst/>
            <a:ahLst/>
            <a:cxnLst/>
            <a:rect l="l" t="t" r="r" b="b"/>
            <a:pathLst>
              <a:path w="11779527" h="1285039">
                <a:moveTo>
                  <a:pt x="0" y="0"/>
                </a:moveTo>
                <a:lnTo>
                  <a:pt x="11779527" y="0"/>
                </a:lnTo>
                <a:lnTo>
                  <a:pt x="11779527" y="1285039"/>
                </a:lnTo>
                <a:lnTo>
                  <a:pt x="0" y="1285039"/>
                </a:lnTo>
                <a:lnTo>
                  <a:pt x="0" y="0"/>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9" name="TextBox 19"/>
          <p:cNvSpPr txBox="1"/>
          <p:nvPr/>
        </p:nvSpPr>
        <p:spPr>
          <a:xfrm>
            <a:off x="842596" y="200358"/>
            <a:ext cx="7762752" cy="539828"/>
          </a:xfrm>
          <a:prstGeom prst="rect">
            <a:avLst/>
          </a:prstGeom>
        </p:spPr>
        <p:txBody>
          <a:bodyPr lIns="0" tIns="0" rIns="0" bIns="0" rtlCol="0" anchor="t">
            <a:spAutoFit/>
          </a:bodyPr>
          <a:lstStyle/>
          <a:p>
            <a:pPr>
              <a:lnSpc>
                <a:spcPts val="4666"/>
              </a:lnSpc>
            </a:pPr>
            <a:r>
              <a:rPr lang="en-US" sz="3333">
                <a:solidFill>
                  <a:srgbClr val="000000"/>
                </a:solidFill>
                <a:latin typeface="Tahoma"/>
                <a:ea typeface="Tahoma"/>
                <a:cs typeface="Tahoma"/>
                <a:sym typeface="Tahoma"/>
              </a:rPr>
              <a:t>Predictors of Adolescent Substance Use</a:t>
            </a:r>
          </a:p>
        </p:txBody>
      </p:sp>
      <p:sp>
        <p:nvSpPr>
          <p:cNvPr id="20" name="TextBox 20"/>
          <p:cNvSpPr txBox="1"/>
          <p:nvPr/>
        </p:nvSpPr>
        <p:spPr>
          <a:xfrm>
            <a:off x="944698" y="3435899"/>
            <a:ext cx="6333490" cy="426079"/>
          </a:xfrm>
          <a:prstGeom prst="rect">
            <a:avLst/>
          </a:prstGeom>
        </p:spPr>
        <p:txBody>
          <a:bodyPr lIns="0" tIns="0" rIns="0" bIns="0" rtlCol="0" anchor="t">
            <a:spAutoFit/>
          </a:bodyPr>
          <a:lstStyle/>
          <a:p>
            <a:pPr marL="575763" lvl="1" indent="-287882">
              <a:lnSpc>
                <a:spcPts val="3734"/>
              </a:lnSpc>
              <a:buFont typeface="Arial"/>
              <a:buChar char="•"/>
            </a:pPr>
            <a:r>
              <a:rPr lang="en-US" sz="2667">
                <a:solidFill>
                  <a:srgbClr val="000000"/>
                </a:solidFill>
                <a:latin typeface="Tahoma"/>
                <a:ea typeface="Tahoma"/>
                <a:cs typeface="Tahoma"/>
                <a:sym typeface="Tahoma"/>
              </a:rPr>
              <a:t>Adverse Childhood Experiences (1998)</a:t>
            </a:r>
          </a:p>
        </p:txBody>
      </p:sp>
      <p:sp>
        <p:nvSpPr>
          <p:cNvPr id="21" name="TextBox 21"/>
          <p:cNvSpPr txBox="1"/>
          <p:nvPr/>
        </p:nvSpPr>
        <p:spPr>
          <a:xfrm>
            <a:off x="944699" y="2843233"/>
            <a:ext cx="8498919" cy="426079"/>
          </a:xfrm>
          <a:prstGeom prst="rect">
            <a:avLst/>
          </a:prstGeom>
        </p:spPr>
        <p:txBody>
          <a:bodyPr lIns="0" tIns="0" rIns="0" bIns="0" rtlCol="0" anchor="t">
            <a:spAutoFit/>
          </a:bodyPr>
          <a:lstStyle/>
          <a:p>
            <a:pPr marL="575763" lvl="1" indent="-287882">
              <a:lnSpc>
                <a:spcPts val="3734"/>
              </a:lnSpc>
              <a:buFont typeface="Arial"/>
              <a:buChar char="•"/>
            </a:pPr>
            <a:r>
              <a:rPr lang="en-US" sz="2667">
                <a:solidFill>
                  <a:srgbClr val="000000"/>
                </a:solidFill>
                <a:latin typeface="Tahoma"/>
                <a:ea typeface="Tahoma"/>
                <a:cs typeface="Tahoma"/>
                <a:sym typeface="Tahoma"/>
              </a:rPr>
              <a:t>Prenatal Exposure to Substance Use (emerging data)</a:t>
            </a:r>
          </a:p>
        </p:txBody>
      </p:sp>
      <p:sp>
        <p:nvSpPr>
          <p:cNvPr id="22" name="TextBox 22"/>
          <p:cNvSpPr txBox="1"/>
          <p:nvPr/>
        </p:nvSpPr>
        <p:spPr>
          <a:xfrm>
            <a:off x="944698" y="2250566"/>
            <a:ext cx="5036840" cy="426079"/>
          </a:xfrm>
          <a:prstGeom prst="rect">
            <a:avLst/>
          </a:prstGeom>
        </p:spPr>
        <p:txBody>
          <a:bodyPr lIns="0" tIns="0" rIns="0" bIns="0" rtlCol="0" anchor="t">
            <a:spAutoFit/>
          </a:bodyPr>
          <a:lstStyle/>
          <a:p>
            <a:pPr marL="575763" lvl="1" indent="-287882">
              <a:lnSpc>
                <a:spcPts val="3734"/>
              </a:lnSpc>
              <a:buFont typeface="Arial"/>
              <a:buChar char="•"/>
            </a:pPr>
            <a:r>
              <a:rPr lang="en-US" sz="2667">
                <a:solidFill>
                  <a:srgbClr val="000000"/>
                </a:solidFill>
                <a:latin typeface="Tahoma"/>
                <a:ea typeface="Tahoma"/>
                <a:cs typeface="Tahoma"/>
                <a:sym typeface="Tahoma"/>
              </a:rPr>
              <a:t>Untreated Depression/Anxiety</a:t>
            </a:r>
          </a:p>
        </p:txBody>
      </p:sp>
      <p:sp>
        <p:nvSpPr>
          <p:cNvPr id="23" name="TextBox 23"/>
          <p:cNvSpPr txBox="1"/>
          <p:nvPr/>
        </p:nvSpPr>
        <p:spPr>
          <a:xfrm>
            <a:off x="944698" y="1657900"/>
            <a:ext cx="2737485" cy="426079"/>
          </a:xfrm>
          <a:prstGeom prst="rect">
            <a:avLst/>
          </a:prstGeom>
        </p:spPr>
        <p:txBody>
          <a:bodyPr lIns="0" tIns="0" rIns="0" bIns="0" rtlCol="0" anchor="t">
            <a:spAutoFit/>
          </a:bodyPr>
          <a:lstStyle/>
          <a:p>
            <a:pPr marL="575763" lvl="1" indent="-287882">
              <a:lnSpc>
                <a:spcPts val="3734"/>
              </a:lnSpc>
              <a:buFont typeface="Arial"/>
              <a:buChar char="•"/>
            </a:pPr>
            <a:r>
              <a:rPr lang="en-US" sz="2667">
                <a:solidFill>
                  <a:srgbClr val="000000"/>
                </a:solidFill>
                <a:latin typeface="Tahoma"/>
                <a:ea typeface="Tahoma"/>
                <a:cs typeface="Tahoma"/>
                <a:sym typeface="Tahoma"/>
              </a:rPr>
              <a:t>Peer Influence</a:t>
            </a:r>
          </a:p>
        </p:txBody>
      </p:sp>
      <p:sp>
        <p:nvSpPr>
          <p:cNvPr id="24" name="TextBox 24"/>
          <p:cNvSpPr txBox="1"/>
          <p:nvPr/>
        </p:nvSpPr>
        <p:spPr>
          <a:xfrm>
            <a:off x="944698" y="1065233"/>
            <a:ext cx="5379541" cy="426079"/>
          </a:xfrm>
          <a:prstGeom prst="rect">
            <a:avLst/>
          </a:prstGeom>
        </p:spPr>
        <p:txBody>
          <a:bodyPr lIns="0" tIns="0" rIns="0" bIns="0" rtlCol="0" anchor="t">
            <a:spAutoFit/>
          </a:bodyPr>
          <a:lstStyle/>
          <a:p>
            <a:pPr marL="575763" lvl="1" indent="-287882">
              <a:lnSpc>
                <a:spcPts val="3734"/>
              </a:lnSpc>
              <a:buFont typeface="Arial"/>
              <a:buChar char="•"/>
            </a:pPr>
            <a:r>
              <a:rPr lang="en-US" sz="2667">
                <a:solidFill>
                  <a:srgbClr val="000000"/>
                </a:solidFill>
                <a:latin typeface="Tahoma"/>
                <a:ea typeface="Tahoma"/>
                <a:cs typeface="Tahoma"/>
                <a:sym typeface="Tahoma"/>
              </a:rPr>
              <a:t>Family History of Substance Use</a:t>
            </a:r>
          </a:p>
        </p:txBody>
      </p:sp>
      <p:sp>
        <p:nvSpPr>
          <p:cNvPr id="25" name="TextBox 25"/>
          <p:cNvSpPr txBox="1"/>
          <p:nvPr/>
        </p:nvSpPr>
        <p:spPr>
          <a:xfrm>
            <a:off x="944698" y="4028566"/>
            <a:ext cx="8027829" cy="426079"/>
          </a:xfrm>
          <a:prstGeom prst="rect">
            <a:avLst/>
          </a:prstGeom>
        </p:spPr>
        <p:txBody>
          <a:bodyPr lIns="0" tIns="0" rIns="0" bIns="0" rtlCol="0" anchor="t">
            <a:spAutoFit/>
          </a:bodyPr>
          <a:lstStyle/>
          <a:p>
            <a:pPr marL="575763" lvl="1" indent="-287882">
              <a:lnSpc>
                <a:spcPts val="3734"/>
              </a:lnSpc>
              <a:buFont typeface="Arial"/>
              <a:buChar char="•"/>
            </a:pPr>
            <a:r>
              <a:rPr lang="en-US" sz="2667">
                <a:solidFill>
                  <a:srgbClr val="000000"/>
                </a:solidFill>
                <a:latin typeface="Tahoma"/>
                <a:ea typeface="Tahoma"/>
                <a:cs typeface="Tahoma"/>
                <a:sym typeface="Tahoma"/>
              </a:rPr>
              <a:t>Absence of Positive Childhood Experiences (2015)</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791364">
            <a:off x="6492322" y="3429000"/>
            <a:ext cx="6976580" cy="0"/>
          </a:xfrm>
          <a:prstGeom prst="line">
            <a:avLst/>
          </a:prstGeom>
          <a:ln w="9525" cap="rnd">
            <a:solidFill>
              <a:srgbClr val="FFFFFF"/>
            </a:solidFill>
            <a:prstDash val="solid"/>
            <a:headEnd type="none" w="sm" len="sm"/>
            <a:tailEnd type="none" w="sm" len="sm"/>
          </a:ln>
        </p:spPr>
        <p:txBody>
          <a:bodyPr/>
          <a:lstStyle/>
          <a:p>
            <a:endParaRPr lang="en-US"/>
          </a:p>
        </p:txBody>
      </p:sp>
      <p:sp>
        <p:nvSpPr>
          <p:cNvPr id="3" name="AutoShape 3"/>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4" name="Group 4"/>
          <p:cNvGrpSpPr/>
          <p:nvPr/>
        </p:nvGrpSpPr>
        <p:grpSpPr>
          <a:xfrm>
            <a:off x="10898730" y="-8466"/>
            <a:ext cx="1290094" cy="6866467"/>
            <a:chOff x="0" y="0"/>
            <a:chExt cx="2580188" cy="13732934"/>
          </a:xfrm>
        </p:grpSpPr>
        <p:sp>
          <p:nvSpPr>
            <p:cNvPr id="5" name="Freeform 5"/>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6" name="Group 6"/>
          <p:cNvGrpSpPr/>
          <p:nvPr/>
        </p:nvGrpSpPr>
        <p:grpSpPr>
          <a:xfrm>
            <a:off x="10939000" y="-8466"/>
            <a:ext cx="1249825" cy="6866467"/>
            <a:chOff x="0" y="0"/>
            <a:chExt cx="2499650" cy="13732934"/>
          </a:xfrm>
        </p:grpSpPr>
        <p:sp>
          <p:nvSpPr>
            <p:cNvPr id="7" name="Freeform 7"/>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8" name="Group 8"/>
          <p:cNvGrpSpPr/>
          <p:nvPr/>
        </p:nvGrpSpPr>
        <p:grpSpPr>
          <a:xfrm>
            <a:off x="10371666" y="3589867"/>
            <a:ext cx="1817159" cy="3268133"/>
            <a:chOff x="0" y="0"/>
            <a:chExt cx="3634318" cy="6536266"/>
          </a:xfrm>
        </p:grpSpPr>
        <p:sp>
          <p:nvSpPr>
            <p:cNvPr id="9" name="Freeform 9"/>
            <p:cNvSpPr/>
            <p:nvPr/>
          </p:nvSpPr>
          <p:spPr>
            <a:xfrm>
              <a:off x="0" y="0"/>
              <a:ext cx="3634359" cy="6536309"/>
            </a:xfrm>
            <a:custGeom>
              <a:avLst/>
              <a:gdLst/>
              <a:ahLst/>
              <a:cxnLst/>
              <a:rect l="l" t="t" r="r" b="b"/>
              <a:pathLst>
                <a:path w="3634359" h="6536309">
                  <a:moveTo>
                    <a:pt x="0" y="6536309"/>
                  </a:moveTo>
                  <a:lnTo>
                    <a:pt x="3634359" y="0"/>
                  </a:lnTo>
                  <a:lnTo>
                    <a:pt x="3634359" y="6536309"/>
                  </a:lnTo>
                  <a:close/>
                </a:path>
              </a:pathLst>
            </a:custGeom>
            <a:solidFill>
              <a:srgbClr val="00AEEF">
                <a:alpha val="63922"/>
              </a:srgbClr>
            </a:solidFill>
          </p:spPr>
          <p:txBody>
            <a:bodyPr/>
            <a:lstStyle/>
            <a:p>
              <a:endParaRPr lang="en-US"/>
            </a:p>
          </p:txBody>
        </p:sp>
      </p:grpSp>
      <p:grpSp>
        <p:nvGrpSpPr>
          <p:cNvPr id="10" name="Group 10"/>
          <p:cNvGrpSpPr/>
          <p:nvPr/>
        </p:nvGrpSpPr>
        <p:grpSpPr>
          <a:xfrm>
            <a:off x="0" y="4013200"/>
            <a:ext cx="448733" cy="2844800"/>
            <a:chOff x="0" y="0"/>
            <a:chExt cx="897466" cy="5689600"/>
          </a:xfrm>
        </p:grpSpPr>
        <p:sp>
          <p:nvSpPr>
            <p:cNvPr id="11" name="Freeform 11"/>
            <p:cNvSpPr/>
            <p:nvPr/>
          </p:nvSpPr>
          <p:spPr>
            <a:xfrm>
              <a:off x="0" y="0"/>
              <a:ext cx="897509" cy="5689600"/>
            </a:xfrm>
            <a:custGeom>
              <a:avLst/>
              <a:gdLst/>
              <a:ahLst/>
              <a:cxnLst/>
              <a:rect l="l" t="t" r="r" b="b"/>
              <a:pathLst>
                <a:path w="897509" h="5689600">
                  <a:moveTo>
                    <a:pt x="0" y="5689600"/>
                  </a:moveTo>
                  <a:lnTo>
                    <a:pt x="0" y="0"/>
                  </a:lnTo>
                  <a:lnTo>
                    <a:pt x="897509" y="5689600"/>
                  </a:lnTo>
                  <a:close/>
                </a:path>
              </a:pathLst>
            </a:custGeom>
            <a:solidFill>
              <a:srgbClr val="00AEEF">
                <a:alpha val="72157"/>
              </a:srgbClr>
            </a:solidFill>
          </p:spPr>
          <p:txBody>
            <a:bodyPr/>
            <a:lstStyle/>
            <a:p>
              <a:endParaRPr lang="en-US"/>
            </a:p>
          </p:txBody>
        </p:sp>
      </p:grpSp>
      <p:sp>
        <p:nvSpPr>
          <p:cNvPr id="12" name="AutoShape 12"/>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13" name="Group 13"/>
          <p:cNvGrpSpPr/>
          <p:nvPr/>
        </p:nvGrpSpPr>
        <p:grpSpPr>
          <a:xfrm>
            <a:off x="10898730" y="-8466"/>
            <a:ext cx="1290094" cy="6866467"/>
            <a:chOff x="0" y="0"/>
            <a:chExt cx="2580188" cy="13732934"/>
          </a:xfrm>
        </p:grpSpPr>
        <p:sp>
          <p:nvSpPr>
            <p:cNvPr id="14" name="Freeform 14"/>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15" name="Group 15"/>
          <p:cNvGrpSpPr/>
          <p:nvPr/>
        </p:nvGrpSpPr>
        <p:grpSpPr>
          <a:xfrm>
            <a:off x="10943763" y="-8466"/>
            <a:ext cx="1249825" cy="6866467"/>
            <a:chOff x="0" y="0"/>
            <a:chExt cx="2499650" cy="13732934"/>
          </a:xfrm>
        </p:grpSpPr>
        <p:sp>
          <p:nvSpPr>
            <p:cNvPr id="16" name="Freeform 16"/>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17" name="Group 17"/>
          <p:cNvGrpSpPr/>
          <p:nvPr/>
        </p:nvGrpSpPr>
        <p:grpSpPr>
          <a:xfrm rot="-10800000">
            <a:off x="0" y="0"/>
            <a:ext cx="842596" cy="5666154"/>
            <a:chOff x="0" y="0"/>
            <a:chExt cx="1685192" cy="11332308"/>
          </a:xfrm>
        </p:grpSpPr>
        <p:sp>
          <p:nvSpPr>
            <p:cNvPr id="18" name="Freeform 18"/>
            <p:cNvSpPr/>
            <p:nvPr/>
          </p:nvSpPr>
          <p:spPr>
            <a:xfrm>
              <a:off x="0" y="0"/>
              <a:ext cx="1685163" cy="11332337"/>
            </a:xfrm>
            <a:custGeom>
              <a:avLst/>
              <a:gdLst/>
              <a:ahLst/>
              <a:cxnLst/>
              <a:rect l="l" t="t" r="r" b="b"/>
              <a:pathLst>
                <a:path w="1685163" h="11332337">
                  <a:moveTo>
                    <a:pt x="0" y="11332337"/>
                  </a:moveTo>
                  <a:lnTo>
                    <a:pt x="1685163" y="0"/>
                  </a:lnTo>
                  <a:lnTo>
                    <a:pt x="1685163" y="11332337"/>
                  </a:lnTo>
                  <a:close/>
                </a:path>
              </a:pathLst>
            </a:custGeom>
            <a:solidFill>
              <a:srgbClr val="00AEEF">
                <a:alpha val="72157"/>
              </a:srgbClr>
            </a:solidFill>
          </p:spPr>
          <p:txBody>
            <a:bodyPr/>
            <a:lstStyle/>
            <a:p>
              <a:endParaRPr lang="en-US"/>
            </a:p>
          </p:txBody>
        </p:sp>
      </p:grpSp>
      <p:sp>
        <p:nvSpPr>
          <p:cNvPr id="19" name="Freeform 19"/>
          <p:cNvSpPr/>
          <p:nvPr/>
        </p:nvSpPr>
        <p:spPr>
          <a:xfrm>
            <a:off x="842596" y="1125946"/>
            <a:ext cx="8662605" cy="4540208"/>
          </a:xfrm>
          <a:custGeom>
            <a:avLst/>
            <a:gdLst/>
            <a:ahLst/>
            <a:cxnLst/>
            <a:rect l="l" t="t" r="r" b="b"/>
            <a:pathLst>
              <a:path w="12993907" h="6810312">
                <a:moveTo>
                  <a:pt x="0" y="0"/>
                </a:moveTo>
                <a:lnTo>
                  <a:pt x="12993907" y="0"/>
                </a:lnTo>
                <a:lnTo>
                  <a:pt x="12993907" y="6810312"/>
                </a:lnTo>
                <a:lnTo>
                  <a:pt x="0" y="6810312"/>
                </a:lnTo>
                <a:lnTo>
                  <a:pt x="0" y="0"/>
                </a:lnTo>
                <a:close/>
              </a:path>
            </a:pathLst>
          </a:custGeom>
          <a:blipFill>
            <a:blip r:embed="rId3"/>
            <a:stretch>
              <a:fillRect/>
            </a:stretch>
          </a:blipFill>
        </p:spPr>
        <p:txBody>
          <a:bodyPr/>
          <a:lstStyle/>
          <a:p>
            <a:endParaRPr lang="en-US"/>
          </a:p>
        </p:txBody>
      </p:sp>
      <p:sp>
        <p:nvSpPr>
          <p:cNvPr id="20" name="Freeform 20"/>
          <p:cNvSpPr/>
          <p:nvPr/>
        </p:nvSpPr>
        <p:spPr>
          <a:xfrm>
            <a:off x="1002343" y="178011"/>
            <a:ext cx="6985250" cy="762027"/>
          </a:xfrm>
          <a:custGeom>
            <a:avLst/>
            <a:gdLst/>
            <a:ahLst/>
            <a:cxnLst/>
            <a:rect l="l" t="t" r="r" b="b"/>
            <a:pathLst>
              <a:path w="10477875" h="1143041">
                <a:moveTo>
                  <a:pt x="0" y="0"/>
                </a:moveTo>
                <a:lnTo>
                  <a:pt x="10477875" y="0"/>
                </a:lnTo>
                <a:lnTo>
                  <a:pt x="10477875" y="1143041"/>
                </a:lnTo>
                <a:lnTo>
                  <a:pt x="0" y="1143041"/>
                </a:lnTo>
                <a:lnTo>
                  <a:pt x="0" y="0"/>
                </a:lnTo>
                <a:close/>
              </a:path>
            </a:pathLst>
          </a:custGeom>
          <a:blipFill>
            <a:blip r:embed="rId4">
              <a:alphaModFix amt="75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TextBox 21"/>
          <p:cNvSpPr txBox="1"/>
          <p:nvPr/>
        </p:nvSpPr>
        <p:spPr>
          <a:xfrm>
            <a:off x="1603588" y="248932"/>
            <a:ext cx="5816917" cy="539828"/>
          </a:xfrm>
          <a:prstGeom prst="rect">
            <a:avLst/>
          </a:prstGeom>
        </p:spPr>
        <p:txBody>
          <a:bodyPr lIns="0" tIns="0" rIns="0" bIns="0" rtlCol="0" anchor="t">
            <a:spAutoFit/>
          </a:bodyPr>
          <a:lstStyle/>
          <a:p>
            <a:pPr>
              <a:lnSpc>
                <a:spcPts val="4666"/>
              </a:lnSpc>
            </a:pPr>
            <a:r>
              <a:rPr lang="en-US" sz="3333">
                <a:solidFill>
                  <a:srgbClr val="000000"/>
                </a:solidFill>
                <a:latin typeface="Tahoma"/>
                <a:ea typeface="Tahoma"/>
                <a:cs typeface="Tahoma"/>
                <a:sym typeface="Tahoma"/>
              </a:rPr>
              <a:t>Adverse Childhood Experiences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791364">
            <a:off x="6492322" y="3429000"/>
            <a:ext cx="6976580" cy="0"/>
          </a:xfrm>
          <a:prstGeom prst="line">
            <a:avLst/>
          </a:prstGeom>
          <a:ln w="9525" cap="rnd">
            <a:solidFill>
              <a:srgbClr val="FFFFFF"/>
            </a:solidFill>
            <a:prstDash val="solid"/>
            <a:headEnd type="none" w="sm" len="sm"/>
            <a:tailEnd type="none" w="sm" len="sm"/>
          </a:ln>
        </p:spPr>
        <p:txBody>
          <a:bodyPr/>
          <a:lstStyle/>
          <a:p>
            <a:endParaRPr lang="en-US"/>
          </a:p>
        </p:txBody>
      </p:sp>
      <p:sp>
        <p:nvSpPr>
          <p:cNvPr id="3" name="AutoShape 3"/>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4" name="Group 4"/>
          <p:cNvGrpSpPr/>
          <p:nvPr/>
        </p:nvGrpSpPr>
        <p:grpSpPr>
          <a:xfrm>
            <a:off x="10898730" y="-8466"/>
            <a:ext cx="1290094" cy="6866467"/>
            <a:chOff x="0" y="0"/>
            <a:chExt cx="2580188" cy="13732934"/>
          </a:xfrm>
        </p:grpSpPr>
        <p:sp>
          <p:nvSpPr>
            <p:cNvPr id="5" name="Freeform 5"/>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6" name="Group 6"/>
          <p:cNvGrpSpPr/>
          <p:nvPr/>
        </p:nvGrpSpPr>
        <p:grpSpPr>
          <a:xfrm>
            <a:off x="10939000" y="-8466"/>
            <a:ext cx="1249825" cy="6866467"/>
            <a:chOff x="0" y="0"/>
            <a:chExt cx="2499650" cy="13732934"/>
          </a:xfrm>
        </p:grpSpPr>
        <p:sp>
          <p:nvSpPr>
            <p:cNvPr id="7" name="Freeform 7"/>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8" name="Group 8"/>
          <p:cNvGrpSpPr/>
          <p:nvPr/>
        </p:nvGrpSpPr>
        <p:grpSpPr>
          <a:xfrm>
            <a:off x="10371666" y="3589867"/>
            <a:ext cx="1817159" cy="3268133"/>
            <a:chOff x="0" y="0"/>
            <a:chExt cx="3634318" cy="6536266"/>
          </a:xfrm>
        </p:grpSpPr>
        <p:sp>
          <p:nvSpPr>
            <p:cNvPr id="9" name="Freeform 9"/>
            <p:cNvSpPr/>
            <p:nvPr/>
          </p:nvSpPr>
          <p:spPr>
            <a:xfrm>
              <a:off x="0" y="0"/>
              <a:ext cx="3634359" cy="6536309"/>
            </a:xfrm>
            <a:custGeom>
              <a:avLst/>
              <a:gdLst/>
              <a:ahLst/>
              <a:cxnLst/>
              <a:rect l="l" t="t" r="r" b="b"/>
              <a:pathLst>
                <a:path w="3634359" h="6536309">
                  <a:moveTo>
                    <a:pt x="0" y="6536309"/>
                  </a:moveTo>
                  <a:lnTo>
                    <a:pt x="3634359" y="0"/>
                  </a:lnTo>
                  <a:lnTo>
                    <a:pt x="3634359" y="6536309"/>
                  </a:lnTo>
                  <a:close/>
                </a:path>
              </a:pathLst>
            </a:custGeom>
            <a:solidFill>
              <a:srgbClr val="00AEEF">
                <a:alpha val="63922"/>
              </a:srgbClr>
            </a:solidFill>
          </p:spPr>
          <p:txBody>
            <a:bodyPr/>
            <a:lstStyle/>
            <a:p>
              <a:endParaRPr lang="en-US"/>
            </a:p>
          </p:txBody>
        </p:sp>
      </p:grpSp>
      <p:grpSp>
        <p:nvGrpSpPr>
          <p:cNvPr id="10" name="Group 10"/>
          <p:cNvGrpSpPr/>
          <p:nvPr/>
        </p:nvGrpSpPr>
        <p:grpSpPr>
          <a:xfrm>
            <a:off x="0" y="4013200"/>
            <a:ext cx="448733" cy="2844800"/>
            <a:chOff x="0" y="0"/>
            <a:chExt cx="897466" cy="5689600"/>
          </a:xfrm>
        </p:grpSpPr>
        <p:sp>
          <p:nvSpPr>
            <p:cNvPr id="11" name="Freeform 11"/>
            <p:cNvSpPr/>
            <p:nvPr/>
          </p:nvSpPr>
          <p:spPr>
            <a:xfrm>
              <a:off x="0" y="0"/>
              <a:ext cx="897509" cy="5689600"/>
            </a:xfrm>
            <a:custGeom>
              <a:avLst/>
              <a:gdLst/>
              <a:ahLst/>
              <a:cxnLst/>
              <a:rect l="l" t="t" r="r" b="b"/>
              <a:pathLst>
                <a:path w="897509" h="5689600">
                  <a:moveTo>
                    <a:pt x="0" y="5689600"/>
                  </a:moveTo>
                  <a:lnTo>
                    <a:pt x="0" y="0"/>
                  </a:lnTo>
                  <a:lnTo>
                    <a:pt x="897509" y="5689600"/>
                  </a:lnTo>
                  <a:close/>
                </a:path>
              </a:pathLst>
            </a:custGeom>
            <a:solidFill>
              <a:srgbClr val="00AEEF">
                <a:alpha val="72157"/>
              </a:srgbClr>
            </a:solidFill>
          </p:spPr>
          <p:txBody>
            <a:bodyPr/>
            <a:lstStyle/>
            <a:p>
              <a:endParaRPr lang="en-US"/>
            </a:p>
          </p:txBody>
        </p:sp>
      </p:grpSp>
      <p:sp>
        <p:nvSpPr>
          <p:cNvPr id="12" name="AutoShape 12"/>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13" name="Group 13"/>
          <p:cNvGrpSpPr/>
          <p:nvPr/>
        </p:nvGrpSpPr>
        <p:grpSpPr>
          <a:xfrm>
            <a:off x="10898730" y="-8466"/>
            <a:ext cx="1290094" cy="6866467"/>
            <a:chOff x="0" y="0"/>
            <a:chExt cx="2580188" cy="13732934"/>
          </a:xfrm>
        </p:grpSpPr>
        <p:sp>
          <p:nvSpPr>
            <p:cNvPr id="14" name="Freeform 14"/>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15" name="Group 15"/>
          <p:cNvGrpSpPr/>
          <p:nvPr/>
        </p:nvGrpSpPr>
        <p:grpSpPr>
          <a:xfrm>
            <a:off x="10943763" y="-8466"/>
            <a:ext cx="1249825" cy="6866467"/>
            <a:chOff x="0" y="0"/>
            <a:chExt cx="2499650" cy="13732934"/>
          </a:xfrm>
        </p:grpSpPr>
        <p:sp>
          <p:nvSpPr>
            <p:cNvPr id="16" name="Freeform 16"/>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17" name="Group 17"/>
          <p:cNvGrpSpPr/>
          <p:nvPr/>
        </p:nvGrpSpPr>
        <p:grpSpPr>
          <a:xfrm rot="-10800000">
            <a:off x="0" y="0"/>
            <a:ext cx="842596" cy="5666154"/>
            <a:chOff x="0" y="0"/>
            <a:chExt cx="1685192" cy="11332308"/>
          </a:xfrm>
        </p:grpSpPr>
        <p:sp>
          <p:nvSpPr>
            <p:cNvPr id="18" name="Freeform 18"/>
            <p:cNvSpPr/>
            <p:nvPr/>
          </p:nvSpPr>
          <p:spPr>
            <a:xfrm>
              <a:off x="0" y="0"/>
              <a:ext cx="1685163" cy="11332337"/>
            </a:xfrm>
            <a:custGeom>
              <a:avLst/>
              <a:gdLst/>
              <a:ahLst/>
              <a:cxnLst/>
              <a:rect l="l" t="t" r="r" b="b"/>
              <a:pathLst>
                <a:path w="1685163" h="11332337">
                  <a:moveTo>
                    <a:pt x="0" y="11332337"/>
                  </a:moveTo>
                  <a:lnTo>
                    <a:pt x="1685163" y="0"/>
                  </a:lnTo>
                  <a:lnTo>
                    <a:pt x="1685163" y="11332337"/>
                  </a:lnTo>
                  <a:close/>
                </a:path>
              </a:pathLst>
            </a:custGeom>
            <a:solidFill>
              <a:srgbClr val="00AEEF">
                <a:alpha val="72157"/>
              </a:srgbClr>
            </a:solidFill>
          </p:spPr>
          <p:txBody>
            <a:bodyPr/>
            <a:lstStyle/>
            <a:p>
              <a:endParaRPr lang="en-US"/>
            </a:p>
          </p:txBody>
        </p:sp>
      </p:grpSp>
      <p:sp>
        <p:nvSpPr>
          <p:cNvPr id="19" name="Freeform 19"/>
          <p:cNvSpPr/>
          <p:nvPr/>
        </p:nvSpPr>
        <p:spPr>
          <a:xfrm>
            <a:off x="926090" y="178011"/>
            <a:ext cx="6985250" cy="762027"/>
          </a:xfrm>
          <a:custGeom>
            <a:avLst/>
            <a:gdLst/>
            <a:ahLst/>
            <a:cxnLst/>
            <a:rect l="l" t="t" r="r" b="b"/>
            <a:pathLst>
              <a:path w="10477875" h="1143041">
                <a:moveTo>
                  <a:pt x="0" y="0"/>
                </a:moveTo>
                <a:lnTo>
                  <a:pt x="10477875" y="0"/>
                </a:lnTo>
                <a:lnTo>
                  <a:pt x="10477875" y="1143041"/>
                </a:lnTo>
                <a:lnTo>
                  <a:pt x="0" y="1143041"/>
                </a:lnTo>
                <a:lnTo>
                  <a:pt x="0" y="0"/>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0" name="Freeform 20"/>
          <p:cNvSpPr/>
          <p:nvPr/>
        </p:nvSpPr>
        <p:spPr>
          <a:xfrm>
            <a:off x="926090" y="989050"/>
            <a:ext cx="9186289" cy="5580671"/>
          </a:xfrm>
          <a:custGeom>
            <a:avLst/>
            <a:gdLst/>
            <a:ahLst/>
            <a:cxnLst/>
            <a:rect l="l" t="t" r="r" b="b"/>
            <a:pathLst>
              <a:path w="13779433" h="8371006">
                <a:moveTo>
                  <a:pt x="0" y="0"/>
                </a:moveTo>
                <a:lnTo>
                  <a:pt x="13779433" y="0"/>
                </a:lnTo>
                <a:lnTo>
                  <a:pt x="13779433" y="8371006"/>
                </a:lnTo>
                <a:lnTo>
                  <a:pt x="0" y="8371006"/>
                </a:lnTo>
                <a:lnTo>
                  <a:pt x="0" y="0"/>
                </a:lnTo>
                <a:close/>
              </a:path>
            </a:pathLst>
          </a:custGeom>
          <a:blipFill>
            <a:blip r:embed="rId5"/>
            <a:stretch>
              <a:fillRect/>
            </a:stretch>
          </a:blipFill>
        </p:spPr>
        <p:txBody>
          <a:bodyPr/>
          <a:lstStyle/>
          <a:p>
            <a:endParaRPr lang="en-US"/>
          </a:p>
        </p:txBody>
      </p:sp>
      <p:sp>
        <p:nvSpPr>
          <p:cNvPr id="21" name="TextBox 21"/>
          <p:cNvSpPr txBox="1"/>
          <p:nvPr/>
        </p:nvSpPr>
        <p:spPr>
          <a:xfrm>
            <a:off x="1510256" y="248932"/>
            <a:ext cx="5816917" cy="539828"/>
          </a:xfrm>
          <a:prstGeom prst="rect">
            <a:avLst/>
          </a:prstGeom>
        </p:spPr>
        <p:txBody>
          <a:bodyPr lIns="0" tIns="0" rIns="0" bIns="0" rtlCol="0" anchor="t">
            <a:spAutoFit/>
          </a:bodyPr>
          <a:lstStyle/>
          <a:p>
            <a:pPr>
              <a:lnSpc>
                <a:spcPts val="4666"/>
              </a:lnSpc>
            </a:pPr>
            <a:r>
              <a:rPr lang="en-US" sz="3333">
                <a:solidFill>
                  <a:srgbClr val="000000"/>
                </a:solidFill>
                <a:latin typeface="Tahoma"/>
                <a:ea typeface="Tahoma"/>
                <a:cs typeface="Tahoma"/>
                <a:sym typeface="Tahoma"/>
              </a:rPr>
              <a:t>Adverse Childhood Experiences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791364">
            <a:off x="6492322" y="3429000"/>
            <a:ext cx="6976580" cy="0"/>
          </a:xfrm>
          <a:prstGeom prst="line">
            <a:avLst/>
          </a:prstGeom>
          <a:ln w="9525" cap="rnd">
            <a:solidFill>
              <a:srgbClr val="FFFFFF"/>
            </a:solidFill>
            <a:prstDash val="solid"/>
            <a:headEnd type="none" w="sm" len="sm"/>
            <a:tailEnd type="none" w="sm" len="sm"/>
          </a:ln>
        </p:spPr>
        <p:txBody>
          <a:bodyPr/>
          <a:lstStyle/>
          <a:p>
            <a:endParaRPr lang="en-US"/>
          </a:p>
        </p:txBody>
      </p:sp>
      <p:sp>
        <p:nvSpPr>
          <p:cNvPr id="3" name="AutoShape 3"/>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4" name="Group 4"/>
          <p:cNvGrpSpPr/>
          <p:nvPr/>
        </p:nvGrpSpPr>
        <p:grpSpPr>
          <a:xfrm>
            <a:off x="10898730" y="-8466"/>
            <a:ext cx="1290094" cy="6866467"/>
            <a:chOff x="0" y="0"/>
            <a:chExt cx="2580188" cy="13732934"/>
          </a:xfrm>
        </p:grpSpPr>
        <p:sp>
          <p:nvSpPr>
            <p:cNvPr id="5" name="Freeform 5"/>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6" name="Group 6"/>
          <p:cNvGrpSpPr/>
          <p:nvPr/>
        </p:nvGrpSpPr>
        <p:grpSpPr>
          <a:xfrm>
            <a:off x="10939000" y="-8466"/>
            <a:ext cx="1249825" cy="6866467"/>
            <a:chOff x="0" y="0"/>
            <a:chExt cx="2499650" cy="13732934"/>
          </a:xfrm>
        </p:grpSpPr>
        <p:sp>
          <p:nvSpPr>
            <p:cNvPr id="7" name="Freeform 7"/>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8" name="Group 8"/>
          <p:cNvGrpSpPr/>
          <p:nvPr/>
        </p:nvGrpSpPr>
        <p:grpSpPr>
          <a:xfrm>
            <a:off x="10371666" y="3589867"/>
            <a:ext cx="1817159" cy="3268133"/>
            <a:chOff x="0" y="0"/>
            <a:chExt cx="3634318" cy="6536266"/>
          </a:xfrm>
        </p:grpSpPr>
        <p:sp>
          <p:nvSpPr>
            <p:cNvPr id="9" name="Freeform 9"/>
            <p:cNvSpPr/>
            <p:nvPr/>
          </p:nvSpPr>
          <p:spPr>
            <a:xfrm>
              <a:off x="0" y="0"/>
              <a:ext cx="3634359" cy="6536309"/>
            </a:xfrm>
            <a:custGeom>
              <a:avLst/>
              <a:gdLst/>
              <a:ahLst/>
              <a:cxnLst/>
              <a:rect l="l" t="t" r="r" b="b"/>
              <a:pathLst>
                <a:path w="3634359" h="6536309">
                  <a:moveTo>
                    <a:pt x="0" y="6536309"/>
                  </a:moveTo>
                  <a:lnTo>
                    <a:pt x="3634359" y="0"/>
                  </a:lnTo>
                  <a:lnTo>
                    <a:pt x="3634359" y="6536309"/>
                  </a:lnTo>
                  <a:close/>
                </a:path>
              </a:pathLst>
            </a:custGeom>
            <a:solidFill>
              <a:srgbClr val="00AEEF">
                <a:alpha val="63922"/>
              </a:srgbClr>
            </a:solidFill>
          </p:spPr>
          <p:txBody>
            <a:bodyPr/>
            <a:lstStyle/>
            <a:p>
              <a:endParaRPr lang="en-US"/>
            </a:p>
          </p:txBody>
        </p:sp>
      </p:grpSp>
      <p:grpSp>
        <p:nvGrpSpPr>
          <p:cNvPr id="10" name="Group 10"/>
          <p:cNvGrpSpPr/>
          <p:nvPr/>
        </p:nvGrpSpPr>
        <p:grpSpPr>
          <a:xfrm>
            <a:off x="0" y="4013200"/>
            <a:ext cx="448733" cy="2844800"/>
            <a:chOff x="0" y="0"/>
            <a:chExt cx="897466" cy="5689600"/>
          </a:xfrm>
        </p:grpSpPr>
        <p:sp>
          <p:nvSpPr>
            <p:cNvPr id="11" name="Freeform 11"/>
            <p:cNvSpPr/>
            <p:nvPr/>
          </p:nvSpPr>
          <p:spPr>
            <a:xfrm>
              <a:off x="0" y="0"/>
              <a:ext cx="897509" cy="5689600"/>
            </a:xfrm>
            <a:custGeom>
              <a:avLst/>
              <a:gdLst/>
              <a:ahLst/>
              <a:cxnLst/>
              <a:rect l="l" t="t" r="r" b="b"/>
              <a:pathLst>
                <a:path w="897509" h="5689600">
                  <a:moveTo>
                    <a:pt x="0" y="5689600"/>
                  </a:moveTo>
                  <a:lnTo>
                    <a:pt x="0" y="0"/>
                  </a:lnTo>
                  <a:lnTo>
                    <a:pt x="897509" y="5689600"/>
                  </a:lnTo>
                  <a:close/>
                </a:path>
              </a:pathLst>
            </a:custGeom>
            <a:solidFill>
              <a:srgbClr val="00AEEF">
                <a:alpha val="72157"/>
              </a:srgbClr>
            </a:solidFill>
          </p:spPr>
          <p:txBody>
            <a:bodyPr/>
            <a:lstStyle/>
            <a:p>
              <a:endParaRPr lang="en-US"/>
            </a:p>
          </p:txBody>
        </p:sp>
      </p:grpSp>
      <p:sp>
        <p:nvSpPr>
          <p:cNvPr id="12" name="AutoShape 12"/>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13" name="Group 13"/>
          <p:cNvGrpSpPr/>
          <p:nvPr/>
        </p:nvGrpSpPr>
        <p:grpSpPr>
          <a:xfrm>
            <a:off x="10898730" y="-8466"/>
            <a:ext cx="1290094" cy="6866467"/>
            <a:chOff x="0" y="0"/>
            <a:chExt cx="2580188" cy="13732934"/>
          </a:xfrm>
        </p:grpSpPr>
        <p:sp>
          <p:nvSpPr>
            <p:cNvPr id="14" name="Freeform 14"/>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15" name="Group 15"/>
          <p:cNvGrpSpPr/>
          <p:nvPr/>
        </p:nvGrpSpPr>
        <p:grpSpPr>
          <a:xfrm>
            <a:off x="10943763" y="-8466"/>
            <a:ext cx="1249825" cy="6866467"/>
            <a:chOff x="0" y="0"/>
            <a:chExt cx="2499650" cy="13732934"/>
          </a:xfrm>
        </p:grpSpPr>
        <p:sp>
          <p:nvSpPr>
            <p:cNvPr id="16" name="Freeform 16"/>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17" name="Group 17"/>
          <p:cNvGrpSpPr/>
          <p:nvPr/>
        </p:nvGrpSpPr>
        <p:grpSpPr>
          <a:xfrm rot="-10800000">
            <a:off x="0" y="0"/>
            <a:ext cx="842596" cy="5666154"/>
            <a:chOff x="0" y="0"/>
            <a:chExt cx="1685192" cy="11332308"/>
          </a:xfrm>
        </p:grpSpPr>
        <p:sp>
          <p:nvSpPr>
            <p:cNvPr id="18" name="Freeform 18"/>
            <p:cNvSpPr/>
            <p:nvPr/>
          </p:nvSpPr>
          <p:spPr>
            <a:xfrm>
              <a:off x="0" y="0"/>
              <a:ext cx="1685163" cy="11332337"/>
            </a:xfrm>
            <a:custGeom>
              <a:avLst/>
              <a:gdLst/>
              <a:ahLst/>
              <a:cxnLst/>
              <a:rect l="l" t="t" r="r" b="b"/>
              <a:pathLst>
                <a:path w="1685163" h="11332337">
                  <a:moveTo>
                    <a:pt x="0" y="11332337"/>
                  </a:moveTo>
                  <a:lnTo>
                    <a:pt x="1685163" y="0"/>
                  </a:lnTo>
                  <a:lnTo>
                    <a:pt x="1685163" y="11332337"/>
                  </a:lnTo>
                  <a:close/>
                </a:path>
              </a:pathLst>
            </a:custGeom>
            <a:solidFill>
              <a:srgbClr val="00AEEF">
                <a:alpha val="72157"/>
              </a:srgbClr>
            </a:solidFill>
          </p:spPr>
          <p:txBody>
            <a:bodyPr/>
            <a:lstStyle/>
            <a:p>
              <a:endParaRPr lang="en-US"/>
            </a:p>
          </p:txBody>
        </p:sp>
      </p:grpSp>
      <p:sp>
        <p:nvSpPr>
          <p:cNvPr id="19" name="Freeform 19"/>
          <p:cNvSpPr/>
          <p:nvPr/>
        </p:nvSpPr>
        <p:spPr>
          <a:xfrm>
            <a:off x="842596" y="178011"/>
            <a:ext cx="6985250" cy="762027"/>
          </a:xfrm>
          <a:custGeom>
            <a:avLst/>
            <a:gdLst/>
            <a:ahLst/>
            <a:cxnLst/>
            <a:rect l="l" t="t" r="r" b="b"/>
            <a:pathLst>
              <a:path w="10477875" h="1143041">
                <a:moveTo>
                  <a:pt x="0" y="0"/>
                </a:moveTo>
                <a:lnTo>
                  <a:pt x="10477875" y="0"/>
                </a:lnTo>
                <a:lnTo>
                  <a:pt x="10477875" y="1143041"/>
                </a:lnTo>
                <a:lnTo>
                  <a:pt x="0" y="1143041"/>
                </a:lnTo>
                <a:lnTo>
                  <a:pt x="0" y="0"/>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0" name="Freeform 20"/>
          <p:cNvSpPr/>
          <p:nvPr/>
        </p:nvSpPr>
        <p:spPr>
          <a:xfrm>
            <a:off x="842597" y="1127929"/>
            <a:ext cx="7055863" cy="5485933"/>
          </a:xfrm>
          <a:custGeom>
            <a:avLst/>
            <a:gdLst/>
            <a:ahLst/>
            <a:cxnLst/>
            <a:rect l="l" t="t" r="r" b="b"/>
            <a:pathLst>
              <a:path w="10583795" h="8228900">
                <a:moveTo>
                  <a:pt x="0" y="0"/>
                </a:moveTo>
                <a:lnTo>
                  <a:pt x="10583795" y="0"/>
                </a:lnTo>
                <a:lnTo>
                  <a:pt x="10583795" y="8228900"/>
                </a:lnTo>
                <a:lnTo>
                  <a:pt x="0" y="8228900"/>
                </a:lnTo>
                <a:lnTo>
                  <a:pt x="0" y="0"/>
                </a:lnTo>
                <a:close/>
              </a:path>
            </a:pathLst>
          </a:custGeom>
          <a:blipFill>
            <a:blip r:embed="rId5"/>
            <a:stretch>
              <a:fillRect/>
            </a:stretch>
          </a:blipFill>
        </p:spPr>
        <p:txBody>
          <a:bodyPr/>
          <a:lstStyle/>
          <a:p>
            <a:endParaRPr lang="en-US"/>
          </a:p>
        </p:txBody>
      </p:sp>
      <p:sp>
        <p:nvSpPr>
          <p:cNvPr id="21" name="Freeform 21"/>
          <p:cNvSpPr/>
          <p:nvPr/>
        </p:nvSpPr>
        <p:spPr>
          <a:xfrm>
            <a:off x="2457069" y="2260410"/>
            <a:ext cx="1547502" cy="1547502"/>
          </a:xfrm>
          <a:custGeom>
            <a:avLst/>
            <a:gdLst/>
            <a:ahLst/>
            <a:cxnLst/>
            <a:rect l="l" t="t" r="r" b="b"/>
            <a:pathLst>
              <a:path w="2321253" h="2321253">
                <a:moveTo>
                  <a:pt x="0" y="0"/>
                </a:moveTo>
                <a:lnTo>
                  <a:pt x="2321252" y="0"/>
                </a:lnTo>
                <a:lnTo>
                  <a:pt x="2321252" y="2321253"/>
                </a:lnTo>
                <a:lnTo>
                  <a:pt x="0" y="23212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2" name="TextBox 22"/>
          <p:cNvSpPr txBox="1"/>
          <p:nvPr/>
        </p:nvSpPr>
        <p:spPr>
          <a:xfrm>
            <a:off x="1426763" y="248932"/>
            <a:ext cx="5816917" cy="539828"/>
          </a:xfrm>
          <a:prstGeom prst="rect">
            <a:avLst/>
          </a:prstGeom>
        </p:spPr>
        <p:txBody>
          <a:bodyPr lIns="0" tIns="0" rIns="0" bIns="0" rtlCol="0" anchor="t">
            <a:spAutoFit/>
          </a:bodyPr>
          <a:lstStyle/>
          <a:p>
            <a:pPr>
              <a:lnSpc>
                <a:spcPts val="4666"/>
              </a:lnSpc>
            </a:pPr>
            <a:r>
              <a:rPr lang="en-US" sz="3333">
                <a:solidFill>
                  <a:srgbClr val="000000"/>
                </a:solidFill>
                <a:latin typeface="Tahoma"/>
                <a:ea typeface="Tahoma"/>
                <a:cs typeface="Tahoma"/>
                <a:sym typeface="Tahoma"/>
              </a:rPr>
              <a:t>Adverse Childhood Experiences</a:t>
            </a:r>
          </a:p>
        </p:txBody>
      </p:sp>
      <p:sp>
        <p:nvSpPr>
          <p:cNvPr id="23" name="TextBox 23"/>
          <p:cNvSpPr txBox="1"/>
          <p:nvPr/>
        </p:nvSpPr>
        <p:spPr>
          <a:xfrm>
            <a:off x="7898459" y="1813793"/>
            <a:ext cx="3271183" cy="426014"/>
          </a:xfrm>
          <a:prstGeom prst="rect">
            <a:avLst/>
          </a:prstGeom>
        </p:spPr>
        <p:txBody>
          <a:bodyPr lIns="0" tIns="0" rIns="0" bIns="0" rtlCol="0" anchor="t">
            <a:spAutoFit/>
          </a:bodyPr>
          <a:lstStyle/>
          <a:p>
            <a:pPr marL="575761" lvl="1" indent="-287880">
              <a:lnSpc>
                <a:spcPts val="3733"/>
              </a:lnSpc>
              <a:buFont typeface="Arial"/>
              <a:buChar char="•"/>
            </a:pPr>
            <a:r>
              <a:rPr lang="en-US" sz="2666">
                <a:solidFill>
                  <a:srgbClr val="000000"/>
                </a:solidFill>
                <a:latin typeface="Tahoma"/>
                <a:ea typeface="Tahoma"/>
                <a:cs typeface="Tahoma"/>
                <a:sym typeface="Tahoma"/>
              </a:rPr>
              <a:t>Physical Health</a:t>
            </a:r>
          </a:p>
        </p:txBody>
      </p:sp>
      <p:sp>
        <p:nvSpPr>
          <p:cNvPr id="24" name="TextBox 24"/>
          <p:cNvSpPr txBox="1"/>
          <p:nvPr/>
        </p:nvSpPr>
        <p:spPr>
          <a:xfrm>
            <a:off x="7898460" y="2459458"/>
            <a:ext cx="2947801" cy="426014"/>
          </a:xfrm>
          <a:prstGeom prst="rect">
            <a:avLst/>
          </a:prstGeom>
        </p:spPr>
        <p:txBody>
          <a:bodyPr lIns="0" tIns="0" rIns="0" bIns="0" rtlCol="0" anchor="t">
            <a:spAutoFit/>
          </a:bodyPr>
          <a:lstStyle/>
          <a:p>
            <a:pPr marL="575761" lvl="1" indent="-287880">
              <a:lnSpc>
                <a:spcPts val="3733"/>
              </a:lnSpc>
              <a:buFont typeface="Arial"/>
              <a:buChar char="•"/>
            </a:pPr>
            <a:r>
              <a:rPr lang="en-US" sz="2666">
                <a:solidFill>
                  <a:srgbClr val="000000"/>
                </a:solidFill>
                <a:latin typeface="Tahoma"/>
                <a:ea typeface="Tahoma"/>
                <a:cs typeface="Tahoma"/>
                <a:sym typeface="Tahoma"/>
              </a:rPr>
              <a:t>Mental Health</a:t>
            </a:r>
          </a:p>
        </p:txBody>
      </p:sp>
      <p:sp>
        <p:nvSpPr>
          <p:cNvPr id="25" name="TextBox 25"/>
          <p:cNvSpPr txBox="1"/>
          <p:nvPr/>
        </p:nvSpPr>
        <p:spPr>
          <a:xfrm>
            <a:off x="7898460" y="3096684"/>
            <a:ext cx="3329309" cy="900503"/>
          </a:xfrm>
          <a:prstGeom prst="rect">
            <a:avLst/>
          </a:prstGeom>
        </p:spPr>
        <p:txBody>
          <a:bodyPr lIns="0" tIns="0" rIns="0" bIns="0" rtlCol="0" anchor="t">
            <a:spAutoFit/>
          </a:bodyPr>
          <a:lstStyle/>
          <a:p>
            <a:pPr marL="575761" lvl="1" indent="-287880">
              <a:lnSpc>
                <a:spcPts val="3733"/>
              </a:lnSpc>
              <a:buFont typeface="Arial"/>
              <a:buChar char="•"/>
            </a:pPr>
            <a:r>
              <a:rPr lang="en-US" sz="2666">
                <a:solidFill>
                  <a:srgbClr val="000000"/>
                </a:solidFill>
                <a:latin typeface="Tahoma"/>
                <a:ea typeface="Tahoma"/>
                <a:cs typeface="Tahoma"/>
                <a:sym typeface="Tahoma"/>
              </a:rPr>
              <a:t>SUBSTANCE USE PREVENTION</a:t>
            </a:r>
          </a:p>
        </p:txBody>
      </p:sp>
      <p:sp>
        <p:nvSpPr>
          <p:cNvPr id="26" name="Freeform 26"/>
          <p:cNvSpPr/>
          <p:nvPr/>
        </p:nvSpPr>
        <p:spPr>
          <a:xfrm>
            <a:off x="3767231" y="2132324"/>
            <a:ext cx="1547502" cy="1547502"/>
          </a:xfrm>
          <a:custGeom>
            <a:avLst/>
            <a:gdLst/>
            <a:ahLst/>
            <a:cxnLst/>
            <a:rect l="l" t="t" r="r" b="b"/>
            <a:pathLst>
              <a:path w="2321253" h="2321253">
                <a:moveTo>
                  <a:pt x="0" y="0"/>
                </a:moveTo>
                <a:lnTo>
                  <a:pt x="2321252" y="0"/>
                </a:lnTo>
                <a:lnTo>
                  <a:pt x="2321252" y="2321252"/>
                </a:lnTo>
                <a:lnTo>
                  <a:pt x="0" y="23212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7" name="Freeform 27"/>
          <p:cNvSpPr/>
          <p:nvPr/>
        </p:nvSpPr>
        <p:spPr>
          <a:xfrm>
            <a:off x="5096912" y="2260410"/>
            <a:ext cx="1547502" cy="1547502"/>
          </a:xfrm>
          <a:custGeom>
            <a:avLst/>
            <a:gdLst/>
            <a:ahLst/>
            <a:cxnLst/>
            <a:rect l="l" t="t" r="r" b="b"/>
            <a:pathLst>
              <a:path w="2321253" h="2321253">
                <a:moveTo>
                  <a:pt x="0" y="0"/>
                </a:moveTo>
                <a:lnTo>
                  <a:pt x="2321253" y="0"/>
                </a:lnTo>
                <a:lnTo>
                  <a:pt x="2321253" y="2321253"/>
                </a:lnTo>
                <a:lnTo>
                  <a:pt x="0" y="23212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8" name="TextBox 28"/>
          <p:cNvSpPr txBox="1"/>
          <p:nvPr/>
        </p:nvSpPr>
        <p:spPr>
          <a:xfrm>
            <a:off x="8019469" y="1083479"/>
            <a:ext cx="2132299" cy="426014"/>
          </a:xfrm>
          <a:prstGeom prst="rect">
            <a:avLst/>
          </a:prstGeom>
        </p:spPr>
        <p:txBody>
          <a:bodyPr lIns="0" tIns="0" rIns="0" bIns="0" rtlCol="0" anchor="t">
            <a:spAutoFit/>
          </a:bodyPr>
          <a:lstStyle/>
          <a:p>
            <a:pPr>
              <a:lnSpc>
                <a:spcPts val="3733"/>
              </a:lnSpc>
            </a:pPr>
            <a:r>
              <a:rPr lang="en-US" sz="2666">
                <a:solidFill>
                  <a:srgbClr val="000000"/>
                </a:solidFill>
                <a:latin typeface="Tahoma"/>
                <a:ea typeface="Tahoma"/>
                <a:cs typeface="Tahoma"/>
                <a:sym typeface="Tahoma"/>
              </a:rPr>
              <a:t>IMPACTS: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3" name="Group 3"/>
          <p:cNvGrpSpPr/>
          <p:nvPr/>
        </p:nvGrpSpPr>
        <p:grpSpPr>
          <a:xfrm>
            <a:off x="10898730" y="-8466"/>
            <a:ext cx="1290094" cy="6866467"/>
            <a:chOff x="0" y="0"/>
            <a:chExt cx="2580188" cy="13732934"/>
          </a:xfrm>
        </p:grpSpPr>
        <p:sp>
          <p:nvSpPr>
            <p:cNvPr id="4" name="Freeform 4"/>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5" name="Group 5"/>
          <p:cNvGrpSpPr/>
          <p:nvPr/>
        </p:nvGrpSpPr>
        <p:grpSpPr>
          <a:xfrm>
            <a:off x="10939000" y="-8466"/>
            <a:ext cx="1249825" cy="6866467"/>
            <a:chOff x="0" y="0"/>
            <a:chExt cx="2499650" cy="13732934"/>
          </a:xfrm>
        </p:grpSpPr>
        <p:sp>
          <p:nvSpPr>
            <p:cNvPr id="6" name="Freeform 6"/>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7" name="Group 7"/>
          <p:cNvGrpSpPr/>
          <p:nvPr/>
        </p:nvGrpSpPr>
        <p:grpSpPr>
          <a:xfrm>
            <a:off x="10371666" y="3589867"/>
            <a:ext cx="1817159" cy="3268133"/>
            <a:chOff x="0" y="0"/>
            <a:chExt cx="3634318" cy="6536266"/>
          </a:xfrm>
        </p:grpSpPr>
        <p:sp>
          <p:nvSpPr>
            <p:cNvPr id="8" name="Freeform 8"/>
            <p:cNvSpPr/>
            <p:nvPr/>
          </p:nvSpPr>
          <p:spPr>
            <a:xfrm>
              <a:off x="0" y="0"/>
              <a:ext cx="3634359" cy="6536309"/>
            </a:xfrm>
            <a:custGeom>
              <a:avLst/>
              <a:gdLst/>
              <a:ahLst/>
              <a:cxnLst/>
              <a:rect l="l" t="t" r="r" b="b"/>
              <a:pathLst>
                <a:path w="3634359" h="6536309">
                  <a:moveTo>
                    <a:pt x="0" y="6536309"/>
                  </a:moveTo>
                  <a:lnTo>
                    <a:pt x="3634359" y="0"/>
                  </a:lnTo>
                  <a:lnTo>
                    <a:pt x="3634359" y="6536309"/>
                  </a:lnTo>
                  <a:close/>
                </a:path>
              </a:pathLst>
            </a:custGeom>
            <a:solidFill>
              <a:srgbClr val="00AEEF">
                <a:alpha val="63922"/>
              </a:srgbClr>
            </a:solidFill>
          </p:spPr>
          <p:txBody>
            <a:bodyPr/>
            <a:lstStyle/>
            <a:p>
              <a:endParaRPr lang="en-US"/>
            </a:p>
          </p:txBody>
        </p:sp>
      </p:grpSp>
      <p:grpSp>
        <p:nvGrpSpPr>
          <p:cNvPr id="9" name="Group 9"/>
          <p:cNvGrpSpPr/>
          <p:nvPr/>
        </p:nvGrpSpPr>
        <p:grpSpPr>
          <a:xfrm>
            <a:off x="0" y="4013200"/>
            <a:ext cx="448733" cy="2844800"/>
            <a:chOff x="0" y="0"/>
            <a:chExt cx="897466" cy="5689600"/>
          </a:xfrm>
        </p:grpSpPr>
        <p:sp>
          <p:nvSpPr>
            <p:cNvPr id="10" name="Freeform 10"/>
            <p:cNvSpPr/>
            <p:nvPr/>
          </p:nvSpPr>
          <p:spPr>
            <a:xfrm>
              <a:off x="0" y="0"/>
              <a:ext cx="897509" cy="5689600"/>
            </a:xfrm>
            <a:custGeom>
              <a:avLst/>
              <a:gdLst/>
              <a:ahLst/>
              <a:cxnLst/>
              <a:rect l="l" t="t" r="r" b="b"/>
              <a:pathLst>
                <a:path w="897509" h="5689600">
                  <a:moveTo>
                    <a:pt x="0" y="5689600"/>
                  </a:moveTo>
                  <a:lnTo>
                    <a:pt x="0" y="0"/>
                  </a:lnTo>
                  <a:lnTo>
                    <a:pt x="897509" y="5689600"/>
                  </a:lnTo>
                  <a:close/>
                </a:path>
              </a:pathLst>
            </a:custGeom>
            <a:solidFill>
              <a:srgbClr val="00AEEF">
                <a:alpha val="72157"/>
              </a:srgbClr>
            </a:solidFill>
          </p:spPr>
          <p:txBody>
            <a:bodyPr/>
            <a:lstStyle/>
            <a:p>
              <a:endParaRPr lang="en-US"/>
            </a:p>
          </p:txBody>
        </p:sp>
      </p:grpSp>
      <p:sp>
        <p:nvSpPr>
          <p:cNvPr id="11" name="AutoShape 11"/>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12" name="Group 12"/>
          <p:cNvGrpSpPr/>
          <p:nvPr/>
        </p:nvGrpSpPr>
        <p:grpSpPr>
          <a:xfrm>
            <a:off x="10898730" y="-8466"/>
            <a:ext cx="1290094" cy="6866467"/>
            <a:chOff x="0" y="0"/>
            <a:chExt cx="2580188" cy="13732934"/>
          </a:xfrm>
        </p:grpSpPr>
        <p:sp>
          <p:nvSpPr>
            <p:cNvPr id="13" name="Freeform 13"/>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14" name="Group 14"/>
          <p:cNvGrpSpPr/>
          <p:nvPr/>
        </p:nvGrpSpPr>
        <p:grpSpPr>
          <a:xfrm>
            <a:off x="10943763" y="-8466"/>
            <a:ext cx="1249825" cy="6866467"/>
            <a:chOff x="0" y="0"/>
            <a:chExt cx="2499650" cy="13732934"/>
          </a:xfrm>
        </p:grpSpPr>
        <p:sp>
          <p:nvSpPr>
            <p:cNvPr id="15" name="Freeform 15"/>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16" name="Group 16"/>
          <p:cNvGrpSpPr/>
          <p:nvPr/>
        </p:nvGrpSpPr>
        <p:grpSpPr>
          <a:xfrm rot="-10800000">
            <a:off x="0" y="0"/>
            <a:ext cx="842596" cy="5666154"/>
            <a:chOff x="0" y="0"/>
            <a:chExt cx="1685192" cy="11332308"/>
          </a:xfrm>
        </p:grpSpPr>
        <p:sp>
          <p:nvSpPr>
            <p:cNvPr id="17" name="Freeform 17"/>
            <p:cNvSpPr/>
            <p:nvPr/>
          </p:nvSpPr>
          <p:spPr>
            <a:xfrm>
              <a:off x="0" y="0"/>
              <a:ext cx="1685163" cy="11332337"/>
            </a:xfrm>
            <a:custGeom>
              <a:avLst/>
              <a:gdLst/>
              <a:ahLst/>
              <a:cxnLst/>
              <a:rect l="l" t="t" r="r" b="b"/>
              <a:pathLst>
                <a:path w="1685163" h="11332337">
                  <a:moveTo>
                    <a:pt x="0" y="11332337"/>
                  </a:moveTo>
                  <a:lnTo>
                    <a:pt x="1685163" y="0"/>
                  </a:lnTo>
                  <a:lnTo>
                    <a:pt x="1685163" y="11332337"/>
                  </a:lnTo>
                  <a:close/>
                </a:path>
              </a:pathLst>
            </a:custGeom>
            <a:solidFill>
              <a:srgbClr val="00AEEF">
                <a:alpha val="72157"/>
              </a:srgbClr>
            </a:solidFill>
          </p:spPr>
          <p:txBody>
            <a:bodyPr/>
            <a:lstStyle/>
            <a:p>
              <a:endParaRPr lang="en-US"/>
            </a:p>
          </p:txBody>
        </p:sp>
      </p:grpSp>
      <p:sp>
        <p:nvSpPr>
          <p:cNvPr id="18" name="Freeform 18"/>
          <p:cNvSpPr/>
          <p:nvPr/>
        </p:nvSpPr>
        <p:spPr>
          <a:xfrm>
            <a:off x="842596" y="121763"/>
            <a:ext cx="8696997" cy="948763"/>
          </a:xfrm>
          <a:custGeom>
            <a:avLst/>
            <a:gdLst/>
            <a:ahLst/>
            <a:cxnLst/>
            <a:rect l="l" t="t" r="r" b="b"/>
            <a:pathLst>
              <a:path w="13045495" h="1423145">
                <a:moveTo>
                  <a:pt x="0" y="0"/>
                </a:moveTo>
                <a:lnTo>
                  <a:pt x="13045495" y="0"/>
                </a:lnTo>
                <a:lnTo>
                  <a:pt x="13045495" y="1423145"/>
                </a:lnTo>
                <a:lnTo>
                  <a:pt x="0" y="1423145"/>
                </a:lnTo>
                <a:lnTo>
                  <a:pt x="0" y="0"/>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9" name="Freeform 19"/>
          <p:cNvSpPr/>
          <p:nvPr/>
        </p:nvSpPr>
        <p:spPr>
          <a:xfrm>
            <a:off x="840900" y="2059033"/>
            <a:ext cx="791817" cy="595842"/>
          </a:xfrm>
          <a:custGeom>
            <a:avLst/>
            <a:gdLst/>
            <a:ahLst/>
            <a:cxnLst/>
            <a:rect l="l" t="t" r="r" b="b"/>
            <a:pathLst>
              <a:path w="1187725" h="893763">
                <a:moveTo>
                  <a:pt x="0" y="0"/>
                </a:moveTo>
                <a:lnTo>
                  <a:pt x="1187725" y="0"/>
                </a:lnTo>
                <a:lnTo>
                  <a:pt x="1187725" y="893763"/>
                </a:lnTo>
                <a:lnTo>
                  <a:pt x="0" y="8937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0" name="Freeform 20"/>
          <p:cNvSpPr/>
          <p:nvPr/>
        </p:nvSpPr>
        <p:spPr>
          <a:xfrm>
            <a:off x="937655" y="1251018"/>
            <a:ext cx="598306" cy="759973"/>
          </a:xfrm>
          <a:custGeom>
            <a:avLst/>
            <a:gdLst/>
            <a:ahLst/>
            <a:cxnLst/>
            <a:rect l="l" t="t" r="r" b="b"/>
            <a:pathLst>
              <a:path w="897459" h="1139960">
                <a:moveTo>
                  <a:pt x="0" y="0"/>
                </a:moveTo>
                <a:lnTo>
                  <a:pt x="897460" y="0"/>
                </a:lnTo>
                <a:lnTo>
                  <a:pt x="897460" y="1139960"/>
                </a:lnTo>
                <a:lnTo>
                  <a:pt x="0" y="11399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1" name="Freeform 21"/>
          <p:cNvSpPr/>
          <p:nvPr/>
        </p:nvSpPr>
        <p:spPr>
          <a:xfrm>
            <a:off x="842597" y="2702916"/>
            <a:ext cx="696731" cy="613124"/>
          </a:xfrm>
          <a:custGeom>
            <a:avLst/>
            <a:gdLst/>
            <a:ahLst/>
            <a:cxnLst/>
            <a:rect l="l" t="t" r="r" b="b"/>
            <a:pathLst>
              <a:path w="1045097" h="919686">
                <a:moveTo>
                  <a:pt x="0" y="0"/>
                </a:moveTo>
                <a:lnTo>
                  <a:pt x="1045097" y="0"/>
                </a:lnTo>
                <a:lnTo>
                  <a:pt x="1045097" y="919686"/>
                </a:lnTo>
                <a:lnTo>
                  <a:pt x="0" y="91968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2" name="Freeform 22"/>
          <p:cNvSpPr/>
          <p:nvPr/>
        </p:nvSpPr>
        <p:spPr>
          <a:xfrm>
            <a:off x="937655" y="6123536"/>
            <a:ext cx="675587" cy="635051"/>
          </a:xfrm>
          <a:custGeom>
            <a:avLst/>
            <a:gdLst/>
            <a:ahLst/>
            <a:cxnLst/>
            <a:rect l="l" t="t" r="r" b="b"/>
            <a:pathLst>
              <a:path w="1013380" h="952577">
                <a:moveTo>
                  <a:pt x="0" y="0"/>
                </a:moveTo>
                <a:lnTo>
                  <a:pt x="1013380" y="0"/>
                </a:lnTo>
                <a:lnTo>
                  <a:pt x="1013380" y="952577"/>
                </a:lnTo>
                <a:lnTo>
                  <a:pt x="0" y="95257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3" name="Freeform 23"/>
          <p:cNvSpPr/>
          <p:nvPr/>
        </p:nvSpPr>
        <p:spPr>
          <a:xfrm>
            <a:off x="947442" y="5450655"/>
            <a:ext cx="595663" cy="639638"/>
          </a:xfrm>
          <a:custGeom>
            <a:avLst/>
            <a:gdLst/>
            <a:ahLst/>
            <a:cxnLst/>
            <a:rect l="l" t="t" r="r" b="b"/>
            <a:pathLst>
              <a:path w="893494" h="959457">
                <a:moveTo>
                  <a:pt x="0" y="0"/>
                </a:moveTo>
                <a:lnTo>
                  <a:pt x="893494" y="0"/>
                </a:lnTo>
                <a:lnTo>
                  <a:pt x="893494" y="959456"/>
                </a:lnTo>
                <a:lnTo>
                  <a:pt x="0" y="959456"/>
                </a:lnTo>
                <a:lnTo>
                  <a:pt x="0" y="0"/>
                </a:lnTo>
                <a:close/>
              </a:path>
            </a:pathLst>
          </a:custGeom>
          <a:blipFill>
            <a:blip r:embed="rId13"/>
            <a:stretch>
              <a:fillRect/>
            </a:stretch>
          </a:blipFill>
        </p:spPr>
        <p:txBody>
          <a:bodyPr/>
          <a:lstStyle/>
          <a:p>
            <a:endParaRPr lang="en-US"/>
          </a:p>
        </p:txBody>
      </p:sp>
      <p:sp>
        <p:nvSpPr>
          <p:cNvPr id="24" name="Freeform 24"/>
          <p:cNvSpPr/>
          <p:nvPr/>
        </p:nvSpPr>
        <p:spPr>
          <a:xfrm>
            <a:off x="842597" y="3408065"/>
            <a:ext cx="801503" cy="605135"/>
          </a:xfrm>
          <a:custGeom>
            <a:avLst/>
            <a:gdLst/>
            <a:ahLst/>
            <a:cxnLst/>
            <a:rect l="l" t="t" r="r" b="b"/>
            <a:pathLst>
              <a:path w="1202255" h="907702">
                <a:moveTo>
                  <a:pt x="0" y="0"/>
                </a:moveTo>
                <a:lnTo>
                  <a:pt x="1202255" y="0"/>
                </a:lnTo>
                <a:lnTo>
                  <a:pt x="1202255" y="907702"/>
                </a:lnTo>
                <a:lnTo>
                  <a:pt x="0" y="907702"/>
                </a:lnTo>
                <a:lnTo>
                  <a:pt x="0" y="0"/>
                </a:lnTo>
                <a:close/>
              </a:path>
            </a:pathLst>
          </a:custGeom>
          <a:blipFill>
            <a:blip r:embed="rId14"/>
            <a:stretch>
              <a:fillRect/>
            </a:stretch>
          </a:blipFill>
        </p:spPr>
        <p:txBody>
          <a:bodyPr/>
          <a:lstStyle/>
          <a:p>
            <a:endParaRPr lang="en-US"/>
          </a:p>
        </p:txBody>
      </p:sp>
      <p:sp>
        <p:nvSpPr>
          <p:cNvPr id="25" name="Freeform 25"/>
          <p:cNvSpPr/>
          <p:nvPr/>
        </p:nvSpPr>
        <p:spPr>
          <a:xfrm>
            <a:off x="881660" y="4815435"/>
            <a:ext cx="710297" cy="601976"/>
          </a:xfrm>
          <a:custGeom>
            <a:avLst/>
            <a:gdLst/>
            <a:ahLst/>
            <a:cxnLst/>
            <a:rect l="l" t="t" r="r" b="b"/>
            <a:pathLst>
              <a:path w="1065445" h="902964">
                <a:moveTo>
                  <a:pt x="0" y="0"/>
                </a:moveTo>
                <a:lnTo>
                  <a:pt x="1065444" y="0"/>
                </a:lnTo>
                <a:lnTo>
                  <a:pt x="1065444" y="902964"/>
                </a:lnTo>
                <a:lnTo>
                  <a:pt x="0" y="902964"/>
                </a:lnTo>
                <a:lnTo>
                  <a:pt x="0" y="0"/>
                </a:lnTo>
                <a:close/>
              </a:path>
            </a:pathLst>
          </a:custGeom>
          <a:blipFill>
            <a:blip r:embed="rId15"/>
            <a:stretch>
              <a:fillRect/>
            </a:stretch>
          </a:blipFill>
        </p:spPr>
        <p:txBody>
          <a:bodyPr/>
          <a:lstStyle/>
          <a:p>
            <a:endParaRPr lang="en-US"/>
          </a:p>
        </p:txBody>
      </p:sp>
      <p:sp>
        <p:nvSpPr>
          <p:cNvPr id="26" name="Freeform 26"/>
          <p:cNvSpPr/>
          <p:nvPr/>
        </p:nvSpPr>
        <p:spPr>
          <a:xfrm>
            <a:off x="937655" y="4013201"/>
            <a:ext cx="615237" cy="751435"/>
          </a:xfrm>
          <a:custGeom>
            <a:avLst/>
            <a:gdLst/>
            <a:ahLst/>
            <a:cxnLst/>
            <a:rect l="l" t="t" r="r" b="b"/>
            <a:pathLst>
              <a:path w="922856" h="1127153">
                <a:moveTo>
                  <a:pt x="0" y="0"/>
                </a:moveTo>
                <a:lnTo>
                  <a:pt x="922857" y="0"/>
                </a:lnTo>
                <a:lnTo>
                  <a:pt x="922857" y="1127153"/>
                </a:lnTo>
                <a:lnTo>
                  <a:pt x="0" y="112715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7" name="TextBox 27"/>
          <p:cNvSpPr txBox="1"/>
          <p:nvPr/>
        </p:nvSpPr>
        <p:spPr>
          <a:xfrm>
            <a:off x="1319358" y="248932"/>
            <a:ext cx="7934960" cy="539828"/>
          </a:xfrm>
          <a:prstGeom prst="rect">
            <a:avLst/>
          </a:prstGeom>
        </p:spPr>
        <p:txBody>
          <a:bodyPr lIns="0" tIns="0" rIns="0" bIns="0" rtlCol="0" anchor="t">
            <a:spAutoFit/>
          </a:bodyPr>
          <a:lstStyle/>
          <a:p>
            <a:pPr>
              <a:lnSpc>
                <a:spcPts val="4666"/>
              </a:lnSpc>
            </a:pPr>
            <a:r>
              <a:rPr lang="en-US" sz="3333">
                <a:solidFill>
                  <a:srgbClr val="000000"/>
                </a:solidFill>
                <a:latin typeface="Tahoma"/>
                <a:ea typeface="Tahoma"/>
                <a:cs typeface="Tahoma"/>
                <a:sym typeface="Tahoma"/>
              </a:rPr>
              <a:t>Absence of Positive Childhood Experiences</a:t>
            </a:r>
          </a:p>
        </p:txBody>
      </p:sp>
      <p:sp>
        <p:nvSpPr>
          <p:cNvPr id="28" name="TextBox 28"/>
          <p:cNvSpPr txBox="1"/>
          <p:nvPr/>
        </p:nvSpPr>
        <p:spPr>
          <a:xfrm>
            <a:off x="1644100" y="1309204"/>
            <a:ext cx="7338457" cy="426079"/>
          </a:xfrm>
          <a:prstGeom prst="rect">
            <a:avLst/>
          </a:prstGeom>
        </p:spPr>
        <p:txBody>
          <a:bodyPr lIns="0" tIns="0" rIns="0" bIns="0" rtlCol="0" anchor="t">
            <a:spAutoFit/>
          </a:bodyPr>
          <a:lstStyle/>
          <a:p>
            <a:pPr marL="575763" lvl="1" indent="-287882">
              <a:lnSpc>
                <a:spcPts val="3734"/>
              </a:lnSpc>
              <a:buFont typeface="Arial"/>
              <a:buChar char="•"/>
            </a:pPr>
            <a:r>
              <a:rPr lang="en-US" sz="2667">
                <a:solidFill>
                  <a:srgbClr val="000000"/>
                </a:solidFill>
                <a:latin typeface="Tahoma"/>
                <a:ea typeface="Tahoma"/>
                <a:cs typeface="Tahoma"/>
                <a:sym typeface="Tahoma"/>
              </a:rPr>
              <a:t>Feel able to talk to your family about feelings</a:t>
            </a:r>
          </a:p>
        </p:txBody>
      </p:sp>
      <p:sp>
        <p:nvSpPr>
          <p:cNvPr id="29" name="TextBox 29"/>
          <p:cNvSpPr txBox="1"/>
          <p:nvPr/>
        </p:nvSpPr>
        <p:spPr>
          <a:xfrm>
            <a:off x="1644099" y="2070146"/>
            <a:ext cx="8155147" cy="426079"/>
          </a:xfrm>
          <a:prstGeom prst="rect">
            <a:avLst/>
          </a:prstGeom>
        </p:spPr>
        <p:txBody>
          <a:bodyPr lIns="0" tIns="0" rIns="0" bIns="0" rtlCol="0" anchor="t">
            <a:spAutoFit/>
          </a:bodyPr>
          <a:lstStyle/>
          <a:p>
            <a:pPr marL="575763" lvl="1" indent="-287882">
              <a:lnSpc>
                <a:spcPts val="3734"/>
              </a:lnSpc>
              <a:buFont typeface="Arial"/>
              <a:buChar char="•"/>
            </a:pPr>
            <a:r>
              <a:rPr lang="en-US" sz="2667">
                <a:solidFill>
                  <a:srgbClr val="000000"/>
                </a:solidFill>
                <a:latin typeface="Tahoma"/>
                <a:ea typeface="Tahoma"/>
                <a:cs typeface="Tahoma"/>
                <a:sym typeface="Tahoma"/>
              </a:rPr>
              <a:t>Feel your family stood by you during difficult times</a:t>
            </a:r>
          </a:p>
        </p:txBody>
      </p:sp>
      <p:sp>
        <p:nvSpPr>
          <p:cNvPr id="30" name="TextBox 30"/>
          <p:cNvSpPr txBox="1"/>
          <p:nvPr/>
        </p:nvSpPr>
        <p:spPr>
          <a:xfrm>
            <a:off x="1632716" y="2804606"/>
            <a:ext cx="7771368" cy="426079"/>
          </a:xfrm>
          <a:prstGeom prst="rect">
            <a:avLst/>
          </a:prstGeom>
        </p:spPr>
        <p:txBody>
          <a:bodyPr lIns="0" tIns="0" rIns="0" bIns="0" rtlCol="0" anchor="t">
            <a:spAutoFit/>
          </a:bodyPr>
          <a:lstStyle/>
          <a:p>
            <a:pPr marL="575763" lvl="1" indent="-287882">
              <a:lnSpc>
                <a:spcPts val="3734"/>
              </a:lnSpc>
              <a:buFont typeface="Arial"/>
              <a:buChar char="•"/>
            </a:pPr>
            <a:r>
              <a:rPr lang="en-US" sz="2667">
                <a:solidFill>
                  <a:srgbClr val="000000"/>
                </a:solidFill>
                <a:latin typeface="Tahoma"/>
                <a:ea typeface="Tahoma"/>
                <a:cs typeface="Tahoma"/>
                <a:sym typeface="Tahoma"/>
              </a:rPr>
              <a:t>Feel safe an protected by an adult in your home</a:t>
            </a:r>
          </a:p>
        </p:txBody>
      </p:sp>
      <p:sp>
        <p:nvSpPr>
          <p:cNvPr id="31" name="TextBox 31"/>
          <p:cNvSpPr txBox="1"/>
          <p:nvPr/>
        </p:nvSpPr>
        <p:spPr>
          <a:xfrm>
            <a:off x="1644100" y="3525320"/>
            <a:ext cx="4370943" cy="426079"/>
          </a:xfrm>
          <a:prstGeom prst="rect">
            <a:avLst/>
          </a:prstGeom>
        </p:spPr>
        <p:txBody>
          <a:bodyPr lIns="0" tIns="0" rIns="0" bIns="0" rtlCol="0" anchor="t">
            <a:spAutoFit/>
          </a:bodyPr>
          <a:lstStyle/>
          <a:p>
            <a:pPr marL="575763" lvl="1" indent="-287882">
              <a:lnSpc>
                <a:spcPts val="3734"/>
              </a:lnSpc>
              <a:buFont typeface="Arial"/>
              <a:buChar char="•"/>
            </a:pPr>
            <a:r>
              <a:rPr lang="en-US" sz="2667">
                <a:solidFill>
                  <a:srgbClr val="000000"/>
                </a:solidFill>
                <a:latin typeface="Tahoma"/>
                <a:ea typeface="Tahoma"/>
                <a:cs typeface="Tahoma"/>
                <a:sym typeface="Tahoma"/>
              </a:rPr>
              <a:t>Feel supported by friends</a:t>
            </a:r>
          </a:p>
        </p:txBody>
      </p:sp>
      <p:sp>
        <p:nvSpPr>
          <p:cNvPr id="32" name="TextBox 32"/>
          <p:cNvSpPr txBox="1"/>
          <p:nvPr/>
        </p:nvSpPr>
        <p:spPr>
          <a:xfrm>
            <a:off x="1648143" y="4244987"/>
            <a:ext cx="6972697" cy="426079"/>
          </a:xfrm>
          <a:prstGeom prst="rect">
            <a:avLst/>
          </a:prstGeom>
        </p:spPr>
        <p:txBody>
          <a:bodyPr lIns="0" tIns="0" rIns="0" bIns="0" rtlCol="0" anchor="t">
            <a:spAutoFit/>
          </a:bodyPr>
          <a:lstStyle/>
          <a:p>
            <a:pPr marL="575763" lvl="1" indent="-287882">
              <a:lnSpc>
                <a:spcPts val="3734"/>
              </a:lnSpc>
              <a:buFont typeface="Arial"/>
              <a:buChar char="•"/>
            </a:pPr>
            <a:r>
              <a:rPr lang="en-US" sz="2667">
                <a:solidFill>
                  <a:srgbClr val="000000"/>
                </a:solidFill>
                <a:latin typeface="Tahoma"/>
                <a:ea typeface="Tahoma"/>
                <a:cs typeface="Tahoma"/>
                <a:sym typeface="Tahoma"/>
              </a:rPr>
              <a:t>Enjoy participating in community traditions</a:t>
            </a:r>
          </a:p>
        </p:txBody>
      </p:sp>
      <p:sp>
        <p:nvSpPr>
          <p:cNvPr id="33" name="TextBox 33"/>
          <p:cNvSpPr txBox="1"/>
          <p:nvPr/>
        </p:nvSpPr>
        <p:spPr>
          <a:xfrm>
            <a:off x="1644100" y="4948767"/>
            <a:ext cx="8781933" cy="900568"/>
          </a:xfrm>
          <a:prstGeom prst="rect">
            <a:avLst/>
          </a:prstGeom>
        </p:spPr>
        <p:txBody>
          <a:bodyPr lIns="0" tIns="0" rIns="0" bIns="0" rtlCol="0" anchor="t">
            <a:spAutoFit/>
          </a:bodyPr>
          <a:lstStyle/>
          <a:p>
            <a:pPr marL="575763" lvl="1" indent="-287882">
              <a:lnSpc>
                <a:spcPts val="3734"/>
              </a:lnSpc>
              <a:buFont typeface="Arial"/>
              <a:buChar char="•"/>
            </a:pPr>
            <a:r>
              <a:rPr lang="en-US" sz="2667">
                <a:solidFill>
                  <a:srgbClr val="000000"/>
                </a:solidFill>
                <a:latin typeface="Tahoma"/>
                <a:ea typeface="Tahoma"/>
                <a:cs typeface="Tahoma"/>
                <a:sym typeface="Tahoma"/>
              </a:rPr>
              <a:t>Have at least two non-parent adults who took a genuine interest in you</a:t>
            </a:r>
          </a:p>
        </p:txBody>
      </p:sp>
      <p:sp>
        <p:nvSpPr>
          <p:cNvPr id="34" name="TextBox 34"/>
          <p:cNvSpPr txBox="1"/>
          <p:nvPr/>
        </p:nvSpPr>
        <p:spPr>
          <a:xfrm>
            <a:off x="1632717" y="6072736"/>
            <a:ext cx="6549787" cy="426079"/>
          </a:xfrm>
          <a:prstGeom prst="rect">
            <a:avLst/>
          </a:prstGeom>
        </p:spPr>
        <p:txBody>
          <a:bodyPr lIns="0" tIns="0" rIns="0" bIns="0" rtlCol="0" anchor="t">
            <a:spAutoFit/>
          </a:bodyPr>
          <a:lstStyle/>
          <a:p>
            <a:pPr marL="575763" lvl="1" indent="-287882">
              <a:lnSpc>
                <a:spcPts val="3734"/>
              </a:lnSpc>
              <a:buFont typeface="Arial"/>
              <a:buChar char="•"/>
            </a:pPr>
            <a:r>
              <a:rPr lang="en-US" sz="2667">
                <a:solidFill>
                  <a:srgbClr val="000000"/>
                </a:solidFill>
                <a:latin typeface="Tahoma"/>
                <a:ea typeface="Tahoma"/>
                <a:cs typeface="Tahoma"/>
                <a:sym typeface="Tahoma"/>
              </a:rPr>
              <a:t>Feel a sense of belonging in high school</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791364">
            <a:off x="6492322" y="3429000"/>
            <a:ext cx="6976580" cy="0"/>
          </a:xfrm>
          <a:prstGeom prst="line">
            <a:avLst/>
          </a:prstGeom>
          <a:ln w="9525" cap="rnd">
            <a:solidFill>
              <a:srgbClr val="FFFFFF"/>
            </a:solidFill>
            <a:prstDash val="solid"/>
            <a:headEnd type="none" w="sm" len="sm"/>
            <a:tailEnd type="none" w="sm" len="sm"/>
          </a:ln>
        </p:spPr>
        <p:txBody>
          <a:bodyPr/>
          <a:lstStyle/>
          <a:p>
            <a:endParaRPr lang="en-US"/>
          </a:p>
        </p:txBody>
      </p:sp>
      <p:sp>
        <p:nvSpPr>
          <p:cNvPr id="3" name="AutoShape 3"/>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4" name="Group 4"/>
          <p:cNvGrpSpPr/>
          <p:nvPr/>
        </p:nvGrpSpPr>
        <p:grpSpPr>
          <a:xfrm>
            <a:off x="10898730" y="-8466"/>
            <a:ext cx="1290094" cy="6866467"/>
            <a:chOff x="0" y="0"/>
            <a:chExt cx="2580188" cy="13732934"/>
          </a:xfrm>
        </p:grpSpPr>
        <p:sp>
          <p:nvSpPr>
            <p:cNvPr id="5" name="Freeform 5"/>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6" name="Group 6"/>
          <p:cNvGrpSpPr/>
          <p:nvPr/>
        </p:nvGrpSpPr>
        <p:grpSpPr>
          <a:xfrm>
            <a:off x="10939000" y="-8466"/>
            <a:ext cx="1249825" cy="6866467"/>
            <a:chOff x="0" y="0"/>
            <a:chExt cx="2499650" cy="13732934"/>
          </a:xfrm>
        </p:grpSpPr>
        <p:sp>
          <p:nvSpPr>
            <p:cNvPr id="7" name="Freeform 7"/>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8" name="Group 8"/>
          <p:cNvGrpSpPr/>
          <p:nvPr/>
        </p:nvGrpSpPr>
        <p:grpSpPr>
          <a:xfrm>
            <a:off x="10371666" y="3589867"/>
            <a:ext cx="1817159" cy="3268133"/>
            <a:chOff x="0" y="0"/>
            <a:chExt cx="3634318" cy="6536266"/>
          </a:xfrm>
        </p:grpSpPr>
        <p:sp>
          <p:nvSpPr>
            <p:cNvPr id="9" name="Freeform 9"/>
            <p:cNvSpPr/>
            <p:nvPr/>
          </p:nvSpPr>
          <p:spPr>
            <a:xfrm>
              <a:off x="0" y="0"/>
              <a:ext cx="3634359" cy="6536309"/>
            </a:xfrm>
            <a:custGeom>
              <a:avLst/>
              <a:gdLst/>
              <a:ahLst/>
              <a:cxnLst/>
              <a:rect l="l" t="t" r="r" b="b"/>
              <a:pathLst>
                <a:path w="3634359" h="6536309">
                  <a:moveTo>
                    <a:pt x="0" y="6536309"/>
                  </a:moveTo>
                  <a:lnTo>
                    <a:pt x="3634359" y="0"/>
                  </a:lnTo>
                  <a:lnTo>
                    <a:pt x="3634359" y="6536309"/>
                  </a:lnTo>
                  <a:close/>
                </a:path>
              </a:pathLst>
            </a:custGeom>
            <a:solidFill>
              <a:srgbClr val="00AEEF">
                <a:alpha val="63922"/>
              </a:srgbClr>
            </a:solidFill>
          </p:spPr>
          <p:txBody>
            <a:bodyPr/>
            <a:lstStyle/>
            <a:p>
              <a:endParaRPr lang="en-US"/>
            </a:p>
          </p:txBody>
        </p:sp>
      </p:grpSp>
      <p:grpSp>
        <p:nvGrpSpPr>
          <p:cNvPr id="10" name="Group 10"/>
          <p:cNvGrpSpPr/>
          <p:nvPr/>
        </p:nvGrpSpPr>
        <p:grpSpPr>
          <a:xfrm>
            <a:off x="0" y="4013200"/>
            <a:ext cx="448733" cy="2844800"/>
            <a:chOff x="0" y="0"/>
            <a:chExt cx="897466" cy="5689600"/>
          </a:xfrm>
        </p:grpSpPr>
        <p:sp>
          <p:nvSpPr>
            <p:cNvPr id="11" name="Freeform 11"/>
            <p:cNvSpPr/>
            <p:nvPr/>
          </p:nvSpPr>
          <p:spPr>
            <a:xfrm>
              <a:off x="0" y="0"/>
              <a:ext cx="897509" cy="5689600"/>
            </a:xfrm>
            <a:custGeom>
              <a:avLst/>
              <a:gdLst/>
              <a:ahLst/>
              <a:cxnLst/>
              <a:rect l="l" t="t" r="r" b="b"/>
              <a:pathLst>
                <a:path w="897509" h="5689600">
                  <a:moveTo>
                    <a:pt x="0" y="5689600"/>
                  </a:moveTo>
                  <a:lnTo>
                    <a:pt x="0" y="0"/>
                  </a:lnTo>
                  <a:lnTo>
                    <a:pt x="897509" y="5689600"/>
                  </a:lnTo>
                  <a:close/>
                </a:path>
              </a:pathLst>
            </a:custGeom>
            <a:solidFill>
              <a:srgbClr val="00AEEF">
                <a:alpha val="72157"/>
              </a:srgbClr>
            </a:solidFill>
          </p:spPr>
          <p:txBody>
            <a:bodyPr/>
            <a:lstStyle/>
            <a:p>
              <a:endParaRPr lang="en-US"/>
            </a:p>
          </p:txBody>
        </p:sp>
      </p:grpSp>
      <p:sp>
        <p:nvSpPr>
          <p:cNvPr id="12" name="AutoShape 12"/>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13" name="Group 13"/>
          <p:cNvGrpSpPr/>
          <p:nvPr/>
        </p:nvGrpSpPr>
        <p:grpSpPr>
          <a:xfrm>
            <a:off x="10898730" y="-8466"/>
            <a:ext cx="1290094" cy="6866467"/>
            <a:chOff x="0" y="0"/>
            <a:chExt cx="2580188" cy="13732934"/>
          </a:xfrm>
        </p:grpSpPr>
        <p:sp>
          <p:nvSpPr>
            <p:cNvPr id="14" name="Freeform 14"/>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15" name="Group 15"/>
          <p:cNvGrpSpPr/>
          <p:nvPr/>
        </p:nvGrpSpPr>
        <p:grpSpPr>
          <a:xfrm>
            <a:off x="10943763" y="-8466"/>
            <a:ext cx="1249825" cy="6866467"/>
            <a:chOff x="0" y="0"/>
            <a:chExt cx="2499650" cy="13732934"/>
          </a:xfrm>
        </p:grpSpPr>
        <p:sp>
          <p:nvSpPr>
            <p:cNvPr id="16" name="Freeform 16"/>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17" name="Group 17"/>
          <p:cNvGrpSpPr/>
          <p:nvPr/>
        </p:nvGrpSpPr>
        <p:grpSpPr>
          <a:xfrm rot="-10800000">
            <a:off x="0" y="0"/>
            <a:ext cx="842596" cy="5666154"/>
            <a:chOff x="0" y="0"/>
            <a:chExt cx="1685192" cy="11332308"/>
          </a:xfrm>
        </p:grpSpPr>
        <p:sp>
          <p:nvSpPr>
            <p:cNvPr id="18" name="Freeform 18"/>
            <p:cNvSpPr/>
            <p:nvPr/>
          </p:nvSpPr>
          <p:spPr>
            <a:xfrm>
              <a:off x="0" y="0"/>
              <a:ext cx="1685163" cy="11332337"/>
            </a:xfrm>
            <a:custGeom>
              <a:avLst/>
              <a:gdLst/>
              <a:ahLst/>
              <a:cxnLst/>
              <a:rect l="l" t="t" r="r" b="b"/>
              <a:pathLst>
                <a:path w="1685163" h="11332337">
                  <a:moveTo>
                    <a:pt x="0" y="11332337"/>
                  </a:moveTo>
                  <a:lnTo>
                    <a:pt x="1685163" y="0"/>
                  </a:lnTo>
                  <a:lnTo>
                    <a:pt x="1685163" y="11332337"/>
                  </a:lnTo>
                  <a:close/>
                </a:path>
              </a:pathLst>
            </a:custGeom>
            <a:solidFill>
              <a:srgbClr val="00AEEF">
                <a:alpha val="72157"/>
              </a:srgbClr>
            </a:solidFill>
          </p:spPr>
          <p:txBody>
            <a:bodyPr/>
            <a:lstStyle/>
            <a:p>
              <a:endParaRPr lang="en-US"/>
            </a:p>
          </p:txBody>
        </p:sp>
      </p:grpSp>
      <p:sp>
        <p:nvSpPr>
          <p:cNvPr id="19" name="Freeform 19"/>
          <p:cNvSpPr/>
          <p:nvPr/>
        </p:nvSpPr>
        <p:spPr>
          <a:xfrm>
            <a:off x="901145" y="836980"/>
            <a:ext cx="9147399" cy="5911507"/>
          </a:xfrm>
          <a:custGeom>
            <a:avLst/>
            <a:gdLst/>
            <a:ahLst/>
            <a:cxnLst/>
            <a:rect l="l" t="t" r="r" b="b"/>
            <a:pathLst>
              <a:path w="13721098" h="8867260">
                <a:moveTo>
                  <a:pt x="0" y="0"/>
                </a:moveTo>
                <a:lnTo>
                  <a:pt x="13721098" y="0"/>
                </a:lnTo>
                <a:lnTo>
                  <a:pt x="13721098" y="8867260"/>
                </a:lnTo>
                <a:lnTo>
                  <a:pt x="0" y="8867260"/>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0" name="Freeform 20"/>
          <p:cNvSpPr/>
          <p:nvPr/>
        </p:nvSpPr>
        <p:spPr>
          <a:xfrm>
            <a:off x="3438785" y="2476814"/>
            <a:ext cx="3942830" cy="2631839"/>
          </a:xfrm>
          <a:custGeom>
            <a:avLst/>
            <a:gdLst/>
            <a:ahLst/>
            <a:cxnLst/>
            <a:rect l="l" t="t" r="r" b="b"/>
            <a:pathLst>
              <a:path w="5914245" h="3947758">
                <a:moveTo>
                  <a:pt x="0" y="0"/>
                </a:moveTo>
                <a:lnTo>
                  <a:pt x="5914245" y="0"/>
                </a:lnTo>
                <a:lnTo>
                  <a:pt x="5914245" y="3947758"/>
                </a:lnTo>
                <a:lnTo>
                  <a:pt x="0" y="3947758"/>
                </a:lnTo>
                <a:lnTo>
                  <a:pt x="0" y="0"/>
                </a:lnTo>
                <a:close/>
              </a:path>
            </a:pathLst>
          </a:custGeom>
          <a:blipFill>
            <a:blip r:embed="rId5"/>
            <a:stretch>
              <a:fillRect/>
            </a:stretch>
          </a:blipFill>
          <a:ln w="38100" cap="sq">
            <a:solidFill>
              <a:srgbClr val="000000"/>
            </a:solidFill>
            <a:prstDash val="solid"/>
            <a:miter/>
          </a:ln>
        </p:spPr>
        <p:txBody>
          <a:bodyPr/>
          <a:lstStyle/>
          <a:p>
            <a:endParaRPr lang="en-US"/>
          </a:p>
        </p:txBody>
      </p:sp>
      <p:sp>
        <p:nvSpPr>
          <p:cNvPr id="21" name="TextBox 21"/>
          <p:cNvSpPr txBox="1"/>
          <p:nvPr/>
        </p:nvSpPr>
        <p:spPr>
          <a:xfrm>
            <a:off x="1989287" y="122766"/>
            <a:ext cx="7762752" cy="539828"/>
          </a:xfrm>
          <a:prstGeom prst="rect">
            <a:avLst/>
          </a:prstGeom>
        </p:spPr>
        <p:txBody>
          <a:bodyPr lIns="0" tIns="0" rIns="0" bIns="0" rtlCol="0" anchor="t">
            <a:spAutoFit/>
          </a:bodyPr>
          <a:lstStyle/>
          <a:p>
            <a:pPr>
              <a:lnSpc>
                <a:spcPts val="4666"/>
              </a:lnSpc>
            </a:pPr>
            <a:r>
              <a:rPr lang="en-US" sz="3333">
                <a:solidFill>
                  <a:srgbClr val="000000"/>
                </a:solidFill>
                <a:latin typeface="Tahoma"/>
                <a:ea typeface="Tahoma"/>
                <a:cs typeface="Tahoma"/>
                <a:sym typeface="Tahoma"/>
              </a:rPr>
              <a:t>Cannabis and the Adolescent Brain</a:t>
            </a:r>
          </a:p>
        </p:txBody>
      </p:sp>
      <p:sp>
        <p:nvSpPr>
          <p:cNvPr id="22" name="TextBox 22"/>
          <p:cNvSpPr txBox="1"/>
          <p:nvPr/>
        </p:nvSpPr>
        <p:spPr>
          <a:xfrm>
            <a:off x="1312933" y="5384800"/>
            <a:ext cx="1546145" cy="1021562"/>
          </a:xfrm>
          <a:prstGeom prst="rect">
            <a:avLst/>
          </a:prstGeom>
        </p:spPr>
        <p:txBody>
          <a:bodyPr lIns="0" tIns="0" rIns="0" bIns="0" rtlCol="0" anchor="t">
            <a:spAutoFit/>
          </a:bodyPr>
          <a:lstStyle/>
          <a:p>
            <a:pPr>
              <a:lnSpc>
                <a:spcPts val="4200"/>
              </a:lnSpc>
            </a:pPr>
            <a:r>
              <a:rPr lang="en-US" sz="2999">
                <a:solidFill>
                  <a:srgbClr val="000000"/>
                </a:solidFill>
                <a:latin typeface="Tahoma"/>
                <a:ea typeface="Tahoma"/>
                <a:cs typeface="Tahoma"/>
                <a:sym typeface="Tahoma"/>
              </a:rPr>
              <a:t>Addiction</a:t>
            </a:r>
          </a:p>
        </p:txBody>
      </p:sp>
      <p:sp>
        <p:nvSpPr>
          <p:cNvPr id="23" name="TextBox 23"/>
          <p:cNvSpPr txBox="1"/>
          <p:nvPr/>
        </p:nvSpPr>
        <p:spPr>
          <a:xfrm>
            <a:off x="3346802" y="5697220"/>
            <a:ext cx="2279809" cy="1021562"/>
          </a:xfrm>
          <a:prstGeom prst="rect">
            <a:avLst/>
          </a:prstGeom>
        </p:spPr>
        <p:txBody>
          <a:bodyPr lIns="0" tIns="0" rIns="0" bIns="0" rtlCol="0" anchor="t">
            <a:spAutoFit/>
          </a:bodyPr>
          <a:lstStyle/>
          <a:p>
            <a:pPr>
              <a:lnSpc>
                <a:spcPts val="4200"/>
              </a:lnSpc>
            </a:pPr>
            <a:r>
              <a:rPr lang="en-US" sz="2999">
                <a:solidFill>
                  <a:srgbClr val="000000"/>
                </a:solidFill>
                <a:latin typeface="Tahoma"/>
                <a:ea typeface="Tahoma"/>
                <a:cs typeface="Tahoma"/>
                <a:sym typeface="Tahoma"/>
              </a:rPr>
              <a:t>Mental health</a:t>
            </a:r>
          </a:p>
        </p:txBody>
      </p:sp>
      <p:sp>
        <p:nvSpPr>
          <p:cNvPr id="24" name="TextBox 24"/>
          <p:cNvSpPr txBox="1"/>
          <p:nvPr/>
        </p:nvSpPr>
        <p:spPr>
          <a:xfrm>
            <a:off x="8830949" y="5384800"/>
            <a:ext cx="1185704" cy="1021562"/>
          </a:xfrm>
          <a:prstGeom prst="rect">
            <a:avLst/>
          </a:prstGeom>
        </p:spPr>
        <p:txBody>
          <a:bodyPr lIns="0" tIns="0" rIns="0" bIns="0" rtlCol="0" anchor="t">
            <a:spAutoFit/>
          </a:bodyPr>
          <a:lstStyle/>
          <a:p>
            <a:pPr>
              <a:lnSpc>
                <a:spcPts val="4200"/>
              </a:lnSpc>
            </a:pPr>
            <a:r>
              <a:rPr lang="en-US" sz="2999">
                <a:solidFill>
                  <a:srgbClr val="000000"/>
                </a:solidFill>
                <a:latin typeface="Tahoma"/>
                <a:ea typeface="Tahoma"/>
                <a:cs typeface="Tahoma"/>
                <a:sym typeface="Tahoma"/>
              </a:rPr>
              <a:t>Suicide</a:t>
            </a:r>
          </a:p>
        </p:txBody>
      </p:sp>
      <p:sp>
        <p:nvSpPr>
          <p:cNvPr id="25" name="TextBox 25"/>
          <p:cNvSpPr txBox="1"/>
          <p:nvPr/>
        </p:nvSpPr>
        <p:spPr>
          <a:xfrm>
            <a:off x="6481370" y="5697220"/>
            <a:ext cx="1591945" cy="482953"/>
          </a:xfrm>
          <a:prstGeom prst="rect">
            <a:avLst/>
          </a:prstGeom>
        </p:spPr>
        <p:txBody>
          <a:bodyPr lIns="0" tIns="0" rIns="0" bIns="0" rtlCol="0" anchor="t">
            <a:spAutoFit/>
          </a:bodyPr>
          <a:lstStyle/>
          <a:p>
            <a:pPr>
              <a:lnSpc>
                <a:spcPts val="4200"/>
              </a:lnSpc>
            </a:pPr>
            <a:r>
              <a:rPr lang="en-US" sz="2999">
                <a:solidFill>
                  <a:srgbClr val="000000"/>
                </a:solidFill>
                <a:latin typeface="Tahoma"/>
                <a:ea typeface="Tahoma"/>
                <a:cs typeface="Tahoma"/>
                <a:sym typeface="Tahoma"/>
              </a:rPr>
              <a:t>Psychosis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3" name="Group 3"/>
          <p:cNvGrpSpPr/>
          <p:nvPr/>
        </p:nvGrpSpPr>
        <p:grpSpPr>
          <a:xfrm>
            <a:off x="10898730" y="-8466"/>
            <a:ext cx="1290094" cy="6866467"/>
            <a:chOff x="0" y="0"/>
            <a:chExt cx="2580188" cy="13732934"/>
          </a:xfrm>
        </p:grpSpPr>
        <p:sp>
          <p:nvSpPr>
            <p:cNvPr id="4" name="Freeform 4"/>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5" name="Group 5"/>
          <p:cNvGrpSpPr/>
          <p:nvPr/>
        </p:nvGrpSpPr>
        <p:grpSpPr>
          <a:xfrm>
            <a:off x="10939000" y="-8466"/>
            <a:ext cx="1249825" cy="6866467"/>
            <a:chOff x="0" y="0"/>
            <a:chExt cx="2499650" cy="13732934"/>
          </a:xfrm>
        </p:grpSpPr>
        <p:sp>
          <p:nvSpPr>
            <p:cNvPr id="6" name="Freeform 6"/>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7" name="Group 7"/>
          <p:cNvGrpSpPr/>
          <p:nvPr/>
        </p:nvGrpSpPr>
        <p:grpSpPr>
          <a:xfrm>
            <a:off x="10371666" y="3589867"/>
            <a:ext cx="1817159" cy="3268133"/>
            <a:chOff x="0" y="0"/>
            <a:chExt cx="3634318" cy="6536266"/>
          </a:xfrm>
        </p:grpSpPr>
        <p:sp>
          <p:nvSpPr>
            <p:cNvPr id="8" name="Freeform 8"/>
            <p:cNvSpPr/>
            <p:nvPr/>
          </p:nvSpPr>
          <p:spPr>
            <a:xfrm>
              <a:off x="0" y="0"/>
              <a:ext cx="3634359" cy="6536309"/>
            </a:xfrm>
            <a:custGeom>
              <a:avLst/>
              <a:gdLst/>
              <a:ahLst/>
              <a:cxnLst/>
              <a:rect l="l" t="t" r="r" b="b"/>
              <a:pathLst>
                <a:path w="3634359" h="6536309">
                  <a:moveTo>
                    <a:pt x="0" y="6536309"/>
                  </a:moveTo>
                  <a:lnTo>
                    <a:pt x="3634359" y="0"/>
                  </a:lnTo>
                  <a:lnTo>
                    <a:pt x="3634359" y="6536309"/>
                  </a:lnTo>
                  <a:close/>
                </a:path>
              </a:pathLst>
            </a:custGeom>
            <a:solidFill>
              <a:srgbClr val="00AEEF">
                <a:alpha val="63922"/>
              </a:srgbClr>
            </a:solidFill>
          </p:spPr>
          <p:txBody>
            <a:bodyPr/>
            <a:lstStyle/>
            <a:p>
              <a:endParaRPr lang="en-US"/>
            </a:p>
          </p:txBody>
        </p:sp>
      </p:grpSp>
      <p:grpSp>
        <p:nvGrpSpPr>
          <p:cNvPr id="9" name="Group 9"/>
          <p:cNvGrpSpPr/>
          <p:nvPr/>
        </p:nvGrpSpPr>
        <p:grpSpPr>
          <a:xfrm>
            <a:off x="0" y="4013200"/>
            <a:ext cx="448733" cy="2844800"/>
            <a:chOff x="0" y="0"/>
            <a:chExt cx="897466" cy="5689600"/>
          </a:xfrm>
        </p:grpSpPr>
        <p:sp>
          <p:nvSpPr>
            <p:cNvPr id="10" name="Freeform 10"/>
            <p:cNvSpPr/>
            <p:nvPr/>
          </p:nvSpPr>
          <p:spPr>
            <a:xfrm>
              <a:off x="0" y="0"/>
              <a:ext cx="897509" cy="5689600"/>
            </a:xfrm>
            <a:custGeom>
              <a:avLst/>
              <a:gdLst/>
              <a:ahLst/>
              <a:cxnLst/>
              <a:rect l="l" t="t" r="r" b="b"/>
              <a:pathLst>
                <a:path w="897509" h="5689600">
                  <a:moveTo>
                    <a:pt x="0" y="5689600"/>
                  </a:moveTo>
                  <a:lnTo>
                    <a:pt x="0" y="0"/>
                  </a:lnTo>
                  <a:lnTo>
                    <a:pt x="897509" y="5689600"/>
                  </a:lnTo>
                  <a:close/>
                </a:path>
              </a:pathLst>
            </a:custGeom>
            <a:solidFill>
              <a:srgbClr val="00AEEF">
                <a:alpha val="72157"/>
              </a:srgbClr>
            </a:solidFill>
          </p:spPr>
          <p:txBody>
            <a:bodyPr/>
            <a:lstStyle/>
            <a:p>
              <a:endParaRPr lang="en-US"/>
            </a:p>
          </p:txBody>
        </p:sp>
      </p:grpSp>
      <p:sp>
        <p:nvSpPr>
          <p:cNvPr id="11" name="AutoShape 11"/>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12" name="Group 12"/>
          <p:cNvGrpSpPr/>
          <p:nvPr/>
        </p:nvGrpSpPr>
        <p:grpSpPr>
          <a:xfrm>
            <a:off x="10898730" y="-8466"/>
            <a:ext cx="1290094" cy="6866467"/>
            <a:chOff x="0" y="0"/>
            <a:chExt cx="2580188" cy="13732934"/>
          </a:xfrm>
        </p:grpSpPr>
        <p:sp>
          <p:nvSpPr>
            <p:cNvPr id="13" name="Freeform 13"/>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14" name="Group 14"/>
          <p:cNvGrpSpPr/>
          <p:nvPr/>
        </p:nvGrpSpPr>
        <p:grpSpPr>
          <a:xfrm>
            <a:off x="10943763" y="-8466"/>
            <a:ext cx="1249825" cy="6866467"/>
            <a:chOff x="0" y="0"/>
            <a:chExt cx="2499650" cy="13732934"/>
          </a:xfrm>
        </p:grpSpPr>
        <p:sp>
          <p:nvSpPr>
            <p:cNvPr id="15" name="Freeform 15"/>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16" name="Group 16"/>
          <p:cNvGrpSpPr/>
          <p:nvPr/>
        </p:nvGrpSpPr>
        <p:grpSpPr>
          <a:xfrm rot="-10800000">
            <a:off x="0" y="0"/>
            <a:ext cx="842596" cy="5666154"/>
            <a:chOff x="0" y="0"/>
            <a:chExt cx="1685192" cy="11332308"/>
          </a:xfrm>
        </p:grpSpPr>
        <p:sp>
          <p:nvSpPr>
            <p:cNvPr id="17" name="Freeform 17"/>
            <p:cNvSpPr/>
            <p:nvPr/>
          </p:nvSpPr>
          <p:spPr>
            <a:xfrm>
              <a:off x="0" y="0"/>
              <a:ext cx="1685163" cy="11332337"/>
            </a:xfrm>
            <a:custGeom>
              <a:avLst/>
              <a:gdLst/>
              <a:ahLst/>
              <a:cxnLst/>
              <a:rect l="l" t="t" r="r" b="b"/>
              <a:pathLst>
                <a:path w="1685163" h="11332337">
                  <a:moveTo>
                    <a:pt x="0" y="11332337"/>
                  </a:moveTo>
                  <a:lnTo>
                    <a:pt x="1685163" y="0"/>
                  </a:lnTo>
                  <a:lnTo>
                    <a:pt x="1685163" y="11332337"/>
                  </a:lnTo>
                  <a:close/>
                </a:path>
              </a:pathLst>
            </a:custGeom>
            <a:solidFill>
              <a:srgbClr val="00AEEF">
                <a:alpha val="72157"/>
              </a:srgbClr>
            </a:solidFill>
          </p:spPr>
          <p:txBody>
            <a:bodyPr/>
            <a:lstStyle/>
            <a:p>
              <a:endParaRPr lang="en-US"/>
            </a:p>
          </p:txBody>
        </p:sp>
      </p:grpSp>
      <p:sp>
        <p:nvSpPr>
          <p:cNvPr id="18" name="Freeform 18"/>
          <p:cNvSpPr/>
          <p:nvPr/>
        </p:nvSpPr>
        <p:spPr>
          <a:xfrm>
            <a:off x="842597" y="704051"/>
            <a:ext cx="7064155" cy="2975775"/>
          </a:xfrm>
          <a:custGeom>
            <a:avLst/>
            <a:gdLst/>
            <a:ahLst/>
            <a:cxnLst/>
            <a:rect l="l" t="t" r="r" b="b"/>
            <a:pathLst>
              <a:path w="10596233" h="4463663">
                <a:moveTo>
                  <a:pt x="0" y="0"/>
                </a:moveTo>
                <a:lnTo>
                  <a:pt x="10596233" y="0"/>
                </a:lnTo>
                <a:lnTo>
                  <a:pt x="10596233" y="4463663"/>
                </a:lnTo>
                <a:lnTo>
                  <a:pt x="0" y="4463663"/>
                </a:lnTo>
                <a:lnTo>
                  <a:pt x="0" y="0"/>
                </a:lnTo>
                <a:close/>
              </a:path>
            </a:pathLst>
          </a:custGeom>
          <a:blipFill>
            <a:blip r:embed="rId3"/>
            <a:stretch>
              <a:fillRect/>
            </a:stretch>
          </a:blipFill>
        </p:spPr>
        <p:txBody>
          <a:bodyPr/>
          <a:lstStyle/>
          <a:p>
            <a:endParaRPr lang="en-US"/>
          </a:p>
        </p:txBody>
      </p:sp>
      <p:sp>
        <p:nvSpPr>
          <p:cNvPr id="19" name="Freeform 19"/>
          <p:cNvSpPr/>
          <p:nvPr/>
        </p:nvSpPr>
        <p:spPr>
          <a:xfrm>
            <a:off x="685801" y="179916"/>
            <a:ext cx="8871311" cy="677445"/>
          </a:xfrm>
          <a:custGeom>
            <a:avLst/>
            <a:gdLst/>
            <a:ahLst/>
            <a:cxnLst/>
            <a:rect l="l" t="t" r="r" b="b"/>
            <a:pathLst>
              <a:path w="13306967" h="1016168">
                <a:moveTo>
                  <a:pt x="0" y="0"/>
                </a:moveTo>
                <a:lnTo>
                  <a:pt x="13306967" y="0"/>
                </a:lnTo>
                <a:lnTo>
                  <a:pt x="13306967" y="1016169"/>
                </a:lnTo>
                <a:lnTo>
                  <a:pt x="0" y="10161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TextBox 20"/>
          <p:cNvSpPr txBox="1"/>
          <p:nvPr/>
        </p:nvSpPr>
        <p:spPr>
          <a:xfrm>
            <a:off x="842596" y="122766"/>
            <a:ext cx="8523653" cy="539828"/>
          </a:xfrm>
          <a:prstGeom prst="rect">
            <a:avLst/>
          </a:prstGeom>
        </p:spPr>
        <p:txBody>
          <a:bodyPr lIns="0" tIns="0" rIns="0" bIns="0" rtlCol="0" anchor="t">
            <a:spAutoFit/>
          </a:bodyPr>
          <a:lstStyle/>
          <a:p>
            <a:pPr>
              <a:lnSpc>
                <a:spcPts val="4666"/>
              </a:lnSpc>
            </a:pPr>
            <a:r>
              <a:rPr lang="en-US" sz="3333">
                <a:solidFill>
                  <a:srgbClr val="000000"/>
                </a:solidFill>
                <a:latin typeface="Tahoma"/>
                <a:ea typeface="Tahoma"/>
                <a:cs typeface="Tahoma"/>
                <a:sym typeface="Tahoma"/>
              </a:rPr>
              <a:t>Adolescent Brain Development and Addiction</a:t>
            </a:r>
          </a:p>
        </p:txBody>
      </p:sp>
      <p:sp>
        <p:nvSpPr>
          <p:cNvPr id="21" name="TextBox 21"/>
          <p:cNvSpPr txBox="1"/>
          <p:nvPr/>
        </p:nvSpPr>
        <p:spPr>
          <a:xfrm>
            <a:off x="707298" y="3850690"/>
            <a:ext cx="6296405" cy="390171"/>
          </a:xfrm>
          <a:prstGeom prst="rect">
            <a:avLst/>
          </a:prstGeom>
        </p:spPr>
        <p:txBody>
          <a:bodyPr lIns="0" tIns="0" rIns="0" bIns="0" rtlCol="0" anchor="t">
            <a:spAutoFit/>
          </a:bodyPr>
          <a:lstStyle/>
          <a:p>
            <a:pPr marL="518186" lvl="1" indent="-259093">
              <a:lnSpc>
                <a:spcPts val="3360"/>
              </a:lnSpc>
              <a:buFont typeface="Arial"/>
              <a:buChar char="•"/>
            </a:pPr>
            <a:r>
              <a:rPr lang="en-US" sz="2400">
                <a:solidFill>
                  <a:srgbClr val="000000"/>
                </a:solidFill>
                <a:latin typeface="Tahoma"/>
                <a:ea typeface="Tahoma"/>
                <a:cs typeface="Tahoma"/>
                <a:sym typeface="Tahoma"/>
              </a:rPr>
              <a:t>Studied long-term trends over 2 decades.</a:t>
            </a:r>
          </a:p>
        </p:txBody>
      </p:sp>
      <p:sp>
        <p:nvSpPr>
          <p:cNvPr id="22" name="TextBox 22"/>
          <p:cNvSpPr txBox="1"/>
          <p:nvPr/>
        </p:nvSpPr>
        <p:spPr>
          <a:xfrm>
            <a:off x="707298" y="4399330"/>
            <a:ext cx="10056134" cy="390171"/>
          </a:xfrm>
          <a:prstGeom prst="rect">
            <a:avLst/>
          </a:prstGeom>
        </p:spPr>
        <p:txBody>
          <a:bodyPr lIns="0" tIns="0" rIns="0" bIns="0" rtlCol="0" anchor="t">
            <a:spAutoFit/>
          </a:bodyPr>
          <a:lstStyle/>
          <a:p>
            <a:pPr marL="518186" lvl="1" indent="-259093">
              <a:lnSpc>
                <a:spcPts val="3360"/>
              </a:lnSpc>
              <a:buFont typeface="Arial"/>
              <a:buChar char="•"/>
            </a:pPr>
            <a:r>
              <a:rPr lang="en-US" sz="2400">
                <a:solidFill>
                  <a:srgbClr val="000000"/>
                </a:solidFill>
                <a:latin typeface="Tahoma"/>
                <a:ea typeface="Tahoma"/>
                <a:cs typeface="Tahoma"/>
                <a:sym typeface="Tahoma"/>
              </a:rPr>
              <a:t>Compared use patterns pre- and post-cannabis legalization. </a:t>
            </a:r>
          </a:p>
        </p:txBody>
      </p:sp>
      <p:sp>
        <p:nvSpPr>
          <p:cNvPr id="23" name="TextBox 23"/>
          <p:cNvSpPr txBox="1"/>
          <p:nvPr/>
        </p:nvSpPr>
        <p:spPr>
          <a:xfrm>
            <a:off x="707299" y="4947970"/>
            <a:ext cx="9405803" cy="390171"/>
          </a:xfrm>
          <a:prstGeom prst="rect">
            <a:avLst/>
          </a:prstGeom>
        </p:spPr>
        <p:txBody>
          <a:bodyPr lIns="0" tIns="0" rIns="0" bIns="0" rtlCol="0" anchor="t">
            <a:spAutoFit/>
          </a:bodyPr>
          <a:lstStyle/>
          <a:p>
            <a:pPr marL="518186" lvl="1" indent="-259093">
              <a:lnSpc>
                <a:spcPts val="3360"/>
              </a:lnSpc>
              <a:buFont typeface="Arial"/>
              <a:buChar char="•"/>
            </a:pPr>
            <a:r>
              <a:rPr lang="en-US" sz="2400">
                <a:solidFill>
                  <a:srgbClr val="000000"/>
                </a:solidFill>
                <a:latin typeface="Tahoma"/>
                <a:ea typeface="Tahoma"/>
                <a:cs typeface="Tahoma"/>
                <a:sym typeface="Tahoma"/>
              </a:rPr>
              <a:t>Increased likelihood of </a:t>
            </a:r>
            <a:r>
              <a:rPr lang="en-US" sz="2400" b="1">
                <a:solidFill>
                  <a:srgbClr val="000000"/>
                </a:solidFill>
                <a:latin typeface="Tahoma Bold"/>
                <a:ea typeface="Tahoma Bold"/>
                <a:cs typeface="Tahoma Bold"/>
                <a:sym typeface="Tahoma Bold"/>
              </a:rPr>
              <a:t>any</a:t>
            </a:r>
            <a:r>
              <a:rPr lang="en-US" sz="2400">
                <a:solidFill>
                  <a:srgbClr val="000000"/>
                </a:solidFill>
                <a:latin typeface="Tahoma"/>
                <a:ea typeface="Tahoma"/>
                <a:cs typeface="Tahoma"/>
                <a:sym typeface="Tahoma"/>
              </a:rPr>
              <a:t> cannabis use.</a:t>
            </a:r>
          </a:p>
        </p:txBody>
      </p:sp>
      <p:sp>
        <p:nvSpPr>
          <p:cNvPr id="24" name="TextBox 24"/>
          <p:cNvSpPr txBox="1"/>
          <p:nvPr/>
        </p:nvSpPr>
        <p:spPr>
          <a:xfrm>
            <a:off x="707299" y="5496610"/>
            <a:ext cx="9405803" cy="390171"/>
          </a:xfrm>
          <a:prstGeom prst="rect">
            <a:avLst/>
          </a:prstGeom>
        </p:spPr>
        <p:txBody>
          <a:bodyPr lIns="0" tIns="0" rIns="0" bIns="0" rtlCol="0" anchor="t">
            <a:spAutoFit/>
          </a:bodyPr>
          <a:lstStyle/>
          <a:p>
            <a:pPr marL="518186" lvl="1" indent="-259093">
              <a:lnSpc>
                <a:spcPts val="3360"/>
              </a:lnSpc>
              <a:buFont typeface="Arial"/>
              <a:buChar char="•"/>
            </a:pPr>
            <a:r>
              <a:rPr lang="en-US" sz="2400">
                <a:solidFill>
                  <a:srgbClr val="000000"/>
                </a:solidFill>
                <a:latin typeface="Tahoma"/>
                <a:ea typeface="Tahoma"/>
                <a:cs typeface="Tahoma"/>
                <a:sym typeface="Tahoma"/>
              </a:rPr>
              <a:t>Increased likelihood of </a:t>
            </a:r>
            <a:r>
              <a:rPr lang="en-US" sz="2400" b="1">
                <a:solidFill>
                  <a:srgbClr val="000000"/>
                </a:solidFill>
                <a:latin typeface="Tahoma Bold"/>
                <a:ea typeface="Tahoma Bold"/>
                <a:cs typeface="Tahoma Bold"/>
                <a:sym typeface="Tahoma Bold"/>
              </a:rPr>
              <a:t>daily </a:t>
            </a:r>
            <a:r>
              <a:rPr lang="en-US" sz="2400">
                <a:solidFill>
                  <a:srgbClr val="000000"/>
                </a:solidFill>
                <a:latin typeface="Tahoma"/>
                <a:ea typeface="Tahoma"/>
                <a:cs typeface="Tahoma"/>
                <a:sym typeface="Tahoma"/>
              </a:rPr>
              <a:t>cannabis use.</a:t>
            </a:r>
          </a:p>
        </p:txBody>
      </p:sp>
      <p:sp>
        <p:nvSpPr>
          <p:cNvPr id="25" name="TextBox 25"/>
          <p:cNvSpPr txBox="1"/>
          <p:nvPr/>
        </p:nvSpPr>
        <p:spPr>
          <a:xfrm>
            <a:off x="685801" y="6044002"/>
            <a:ext cx="9405803" cy="390171"/>
          </a:xfrm>
          <a:prstGeom prst="rect">
            <a:avLst/>
          </a:prstGeom>
        </p:spPr>
        <p:txBody>
          <a:bodyPr lIns="0" tIns="0" rIns="0" bIns="0" rtlCol="0" anchor="t">
            <a:spAutoFit/>
          </a:bodyPr>
          <a:lstStyle/>
          <a:p>
            <a:pPr marL="518186" lvl="1" indent="-259093">
              <a:lnSpc>
                <a:spcPts val="3360"/>
              </a:lnSpc>
              <a:buFont typeface="Arial"/>
              <a:buChar char="•"/>
            </a:pPr>
            <a:r>
              <a:rPr lang="en-US" sz="2400">
                <a:solidFill>
                  <a:srgbClr val="000000"/>
                </a:solidFill>
                <a:latin typeface="Tahoma"/>
                <a:ea typeface="Tahoma"/>
                <a:cs typeface="Tahoma"/>
                <a:sym typeface="Tahoma"/>
              </a:rPr>
              <a:t>Increased likelihood of cannabis</a:t>
            </a:r>
            <a:r>
              <a:rPr lang="en-US" sz="2400" b="1">
                <a:solidFill>
                  <a:srgbClr val="000000"/>
                </a:solidFill>
                <a:latin typeface="Tahoma Bold"/>
                <a:ea typeface="Tahoma Bold"/>
                <a:cs typeface="Tahoma Bold"/>
                <a:sym typeface="Tahoma Bold"/>
              </a:rPr>
              <a:t> dependence.</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791364">
            <a:off x="6492322" y="3429000"/>
            <a:ext cx="6976580" cy="0"/>
          </a:xfrm>
          <a:prstGeom prst="line">
            <a:avLst/>
          </a:prstGeom>
          <a:ln w="9525" cap="rnd">
            <a:solidFill>
              <a:srgbClr val="FFFFFF"/>
            </a:solidFill>
            <a:prstDash val="solid"/>
            <a:headEnd type="none" w="sm" len="sm"/>
            <a:tailEnd type="none" w="sm" len="sm"/>
          </a:ln>
        </p:spPr>
        <p:txBody>
          <a:bodyPr/>
          <a:lstStyle/>
          <a:p>
            <a:endParaRPr lang="en-US"/>
          </a:p>
        </p:txBody>
      </p:sp>
      <p:sp>
        <p:nvSpPr>
          <p:cNvPr id="3" name="AutoShape 3"/>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4" name="Group 4"/>
          <p:cNvGrpSpPr/>
          <p:nvPr/>
        </p:nvGrpSpPr>
        <p:grpSpPr>
          <a:xfrm>
            <a:off x="10898730" y="-8466"/>
            <a:ext cx="1290094" cy="6866467"/>
            <a:chOff x="0" y="0"/>
            <a:chExt cx="2580188" cy="13732934"/>
          </a:xfrm>
        </p:grpSpPr>
        <p:sp>
          <p:nvSpPr>
            <p:cNvPr id="5" name="Freeform 5"/>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6" name="Group 6"/>
          <p:cNvGrpSpPr/>
          <p:nvPr/>
        </p:nvGrpSpPr>
        <p:grpSpPr>
          <a:xfrm>
            <a:off x="10939000" y="-8466"/>
            <a:ext cx="1249825" cy="6866467"/>
            <a:chOff x="0" y="0"/>
            <a:chExt cx="2499650" cy="13732934"/>
          </a:xfrm>
        </p:grpSpPr>
        <p:sp>
          <p:nvSpPr>
            <p:cNvPr id="7" name="Freeform 7"/>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8" name="Group 8"/>
          <p:cNvGrpSpPr/>
          <p:nvPr/>
        </p:nvGrpSpPr>
        <p:grpSpPr>
          <a:xfrm>
            <a:off x="10371666" y="3589867"/>
            <a:ext cx="1817159" cy="3268133"/>
            <a:chOff x="0" y="0"/>
            <a:chExt cx="3634318" cy="6536266"/>
          </a:xfrm>
        </p:grpSpPr>
        <p:sp>
          <p:nvSpPr>
            <p:cNvPr id="9" name="Freeform 9"/>
            <p:cNvSpPr/>
            <p:nvPr/>
          </p:nvSpPr>
          <p:spPr>
            <a:xfrm>
              <a:off x="0" y="0"/>
              <a:ext cx="3634359" cy="6536309"/>
            </a:xfrm>
            <a:custGeom>
              <a:avLst/>
              <a:gdLst/>
              <a:ahLst/>
              <a:cxnLst/>
              <a:rect l="l" t="t" r="r" b="b"/>
              <a:pathLst>
                <a:path w="3634359" h="6536309">
                  <a:moveTo>
                    <a:pt x="0" y="6536309"/>
                  </a:moveTo>
                  <a:lnTo>
                    <a:pt x="3634359" y="0"/>
                  </a:lnTo>
                  <a:lnTo>
                    <a:pt x="3634359" y="6536309"/>
                  </a:lnTo>
                  <a:close/>
                </a:path>
              </a:pathLst>
            </a:custGeom>
            <a:solidFill>
              <a:srgbClr val="00AEEF">
                <a:alpha val="63922"/>
              </a:srgbClr>
            </a:solidFill>
          </p:spPr>
          <p:txBody>
            <a:bodyPr/>
            <a:lstStyle/>
            <a:p>
              <a:endParaRPr lang="en-US"/>
            </a:p>
          </p:txBody>
        </p:sp>
      </p:grpSp>
      <p:grpSp>
        <p:nvGrpSpPr>
          <p:cNvPr id="10" name="Group 10"/>
          <p:cNvGrpSpPr/>
          <p:nvPr/>
        </p:nvGrpSpPr>
        <p:grpSpPr>
          <a:xfrm>
            <a:off x="0" y="4013200"/>
            <a:ext cx="448733" cy="2844800"/>
            <a:chOff x="0" y="0"/>
            <a:chExt cx="897466" cy="5689600"/>
          </a:xfrm>
        </p:grpSpPr>
        <p:sp>
          <p:nvSpPr>
            <p:cNvPr id="11" name="Freeform 11"/>
            <p:cNvSpPr/>
            <p:nvPr/>
          </p:nvSpPr>
          <p:spPr>
            <a:xfrm>
              <a:off x="0" y="0"/>
              <a:ext cx="897509" cy="5689600"/>
            </a:xfrm>
            <a:custGeom>
              <a:avLst/>
              <a:gdLst/>
              <a:ahLst/>
              <a:cxnLst/>
              <a:rect l="l" t="t" r="r" b="b"/>
              <a:pathLst>
                <a:path w="897509" h="5689600">
                  <a:moveTo>
                    <a:pt x="0" y="5689600"/>
                  </a:moveTo>
                  <a:lnTo>
                    <a:pt x="0" y="0"/>
                  </a:lnTo>
                  <a:lnTo>
                    <a:pt x="897509" y="5689600"/>
                  </a:lnTo>
                  <a:close/>
                </a:path>
              </a:pathLst>
            </a:custGeom>
            <a:solidFill>
              <a:srgbClr val="00AEEF">
                <a:alpha val="72157"/>
              </a:srgbClr>
            </a:solidFill>
          </p:spPr>
          <p:txBody>
            <a:bodyPr/>
            <a:lstStyle/>
            <a:p>
              <a:endParaRPr lang="en-US"/>
            </a:p>
          </p:txBody>
        </p:sp>
      </p:grpSp>
      <p:sp>
        <p:nvSpPr>
          <p:cNvPr id="12" name="AutoShape 12"/>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13" name="Group 13"/>
          <p:cNvGrpSpPr/>
          <p:nvPr/>
        </p:nvGrpSpPr>
        <p:grpSpPr>
          <a:xfrm>
            <a:off x="10898730" y="-8466"/>
            <a:ext cx="1290094" cy="6866467"/>
            <a:chOff x="0" y="0"/>
            <a:chExt cx="2580188" cy="13732934"/>
          </a:xfrm>
        </p:grpSpPr>
        <p:sp>
          <p:nvSpPr>
            <p:cNvPr id="14" name="Freeform 14"/>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15" name="Group 15"/>
          <p:cNvGrpSpPr/>
          <p:nvPr/>
        </p:nvGrpSpPr>
        <p:grpSpPr>
          <a:xfrm>
            <a:off x="10943763" y="-8466"/>
            <a:ext cx="1249825" cy="6866467"/>
            <a:chOff x="0" y="0"/>
            <a:chExt cx="2499650" cy="13732934"/>
          </a:xfrm>
        </p:grpSpPr>
        <p:sp>
          <p:nvSpPr>
            <p:cNvPr id="16" name="Freeform 16"/>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17" name="Group 17"/>
          <p:cNvGrpSpPr/>
          <p:nvPr/>
        </p:nvGrpSpPr>
        <p:grpSpPr>
          <a:xfrm rot="-10800000">
            <a:off x="0" y="0"/>
            <a:ext cx="842596" cy="5666154"/>
            <a:chOff x="0" y="0"/>
            <a:chExt cx="1685192" cy="11332308"/>
          </a:xfrm>
        </p:grpSpPr>
        <p:sp>
          <p:nvSpPr>
            <p:cNvPr id="18" name="Freeform 18"/>
            <p:cNvSpPr/>
            <p:nvPr/>
          </p:nvSpPr>
          <p:spPr>
            <a:xfrm>
              <a:off x="0" y="0"/>
              <a:ext cx="1685163" cy="11332337"/>
            </a:xfrm>
            <a:custGeom>
              <a:avLst/>
              <a:gdLst/>
              <a:ahLst/>
              <a:cxnLst/>
              <a:rect l="l" t="t" r="r" b="b"/>
              <a:pathLst>
                <a:path w="1685163" h="11332337">
                  <a:moveTo>
                    <a:pt x="0" y="11332337"/>
                  </a:moveTo>
                  <a:lnTo>
                    <a:pt x="1685163" y="0"/>
                  </a:lnTo>
                  <a:lnTo>
                    <a:pt x="1685163" y="11332337"/>
                  </a:lnTo>
                  <a:close/>
                </a:path>
              </a:pathLst>
            </a:custGeom>
            <a:solidFill>
              <a:srgbClr val="00AEEF">
                <a:alpha val="72157"/>
              </a:srgbClr>
            </a:solidFill>
          </p:spPr>
          <p:txBody>
            <a:bodyPr/>
            <a:lstStyle/>
            <a:p>
              <a:endParaRPr lang="en-US"/>
            </a:p>
          </p:txBody>
        </p:sp>
      </p:grpSp>
      <p:sp>
        <p:nvSpPr>
          <p:cNvPr id="19" name="Freeform 19"/>
          <p:cNvSpPr/>
          <p:nvPr/>
        </p:nvSpPr>
        <p:spPr>
          <a:xfrm>
            <a:off x="944635" y="951808"/>
            <a:ext cx="9427031" cy="1633215"/>
          </a:xfrm>
          <a:custGeom>
            <a:avLst/>
            <a:gdLst/>
            <a:ahLst/>
            <a:cxnLst/>
            <a:rect l="l" t="t" r="r" b="b"/>
            <a:pathLst>
              <a:path w="14140546" h="2449823">
                <a:moveTo>
                  <a:pt x="0" y="0"/>
                </a:moveTo>
                <a:lnTo>
                  <a:pt x="14140546" y="0"/>
                </a:lnTo>
                <a:lnTo>
                  <a:pt x="14140546" y="2449823"/>
                </a:lnTo>
                <a:lnTo>
                  <a:pt x="0" y="2449823"/>
                </a:lnTo>
                <a:lnTo>
                  <a:pt x="0" y="0"/>
                </a:lnTo>
                <a:close/>
              </a:path>
            </a:pathLst>
          </a:custGeom>
          <a:blipFill>
            <a:blip r:embed="rId3"/>
            <a:stretch>
              <a:fillRect b="-1011"/>
            </a:stretch>
          </a:blipFill>
        </p:spPr>
        <p:txBody>
          <a:bodyPr/>
          <a:lstStyle/>
          <a:p>
            <a:endParaRPr lang="en-US"/>
          </a:p>
        </p:txBody>
      </p:sp>
      <p:sp>
        <p:nvSpPr>
          <p:cNvPr id="20" name="TextBox 20"/>
          <p:cNvSpPr txBox="1"/>
          <p:nvPr/>
        </p:nvSpPr>
        <p:spPr>
          <a:xfrm>
            <a:off x="448734" y="2750895"/>
            <a:ext cx="10495029" cy="852156"/>
          </a:xfrm>
          <a:prstGeom prst="rect">
            <a:avLst/>
          </a:prstGeom>
        </p:spPr>
        <p:txBody>
          <a:bodyPr lIns="0" tIns="0" rIns="0" bIns="0" rtlCol="0" anchor="t">
            <a:spAutoFit/>
          </a:bodyPr>
          <a:lstStyle/>
          <a:p>
            <a:pPr marL="546973" lvl="1" indent="-273486">
              <a:lnSpc>
                <a:spcPts val="3546"/>
              </a:lnSpc>
              <a:buFont typeface="Arial"/>
              <a:buChar char="•"/>
            </a:pPr>
            <a:r>
              <a:rPr lang="en-US" sz="2533">
                <a:solidFill>
                  <a:srgbClr val="000000"/>
                </a:solidFill>
                <a:latin typeface="Tahoma"/>
                <a:ea typeface="Tahoma"/>
                <a:cs typeface="Tahoma"/>
                <a:sym typeface="Tahoma"/>
              </a:rPr>
              <a:t>New evidence of a strong and age-dependent association between cannabis use and risk of psychotic disorder.</a:t>
            </a:r>
          </a:p>
        </p:txBody>
      </p:sp>
      <p:sp>
        <p:nvSpPr>
          <p:cNvPr id="21" name="Freeform 21"/>
          <p:cNvSpPr/>
          <p:nvPr/>
        </p:nvSpPr>
        <p:spPr>
          <a:xfrm>
            <a:off x="448733" y="166966"/>
            <a:ext cx="7194387" cy="784842"/>
          </a:xfrm>
          <a:custGeom>
            <a:avLst/>
            <a:gdLst/>
            <a:ahLst/>
            <a:cxnLst/>
            <a:rect l="l" t="t" r="r" b="b"/>
            <a:pathLst>
              <a:path w="10791580" h="1177263">
                <a:moveTo>
                  <a:pt x="0" y="0"/>
                </a:moveTo>
                <a:lnTo>
                  <a:pt x="10791580" y="0"/>
                </a:lnTo>
                <a:lnTo>
                  <a:pt x="10791580" y="1177263"/>
                </a:lnTo>
                <a:lnTo>
                  <a:pt x="0" y="1177263"/>
                </a:lnTo>
                <a:lnTo>
                  <a:pt x="0" y="0"/>
                </a:lnTo>
                <a:close/>
              </a:path>
            </a:pathLst>
          </a:custGeom>
          <a:blipFill>
            <a:blip r:embed="rId4">
              <a:alphaModFix amt="75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2" name="TextBox 22"/>
          <p:cNvSpPr txBox="1"/>
          <p:nvPr/>
        </p:nvSpPr>
        <p:spPr>
          <a:xfrm>
            <a:off x="842596" y="200358"/>
            <a:ext cx="10055125" cy="539828"/>
          </a:xfrm>
          <a:prstGeom prst="rect">
            <a:avLst/>
          </a:prstGeom>
        </p:spPr>
        <p:txBody>
          <a:bodyPr lIns="0" tIns="0" rIns="0" bIns="0" rtlCol="0" anchor="t">
            <a:spAutoFit/>
          </a:bodyPr>
          <a:lstStyle/>
          <a:p>
            <a:pPr>
              <a:lnSpc>
                <a:spcPts val="4666"/>
              </a:lnSpc>
            </a:pPr>
            <a:r>
              <a:rPr lang="en-US" sz="3333">
                <a:solidFill>
                  <a:srgbClr val="000000"/>
                </a:solidFill>
                <a:latin typeface="Tahoma"/>
                <a:ea typeface="Tahoma"/>
                <a:cs typeface="Tahoma"/>
                <a:sym typeface="Tahoma"/>
              </a:rPr>
              <a:t>Adolescent THC use and psychosis</a:t>
            </a:r>
          </a:p>
        </p:txBody>
      </p:sp>
      <p:sp>
        <p:nvSpPr>
          <p:cNvPr id="23" name="TextBox 23"/>
          <p:cNvSpPr txBox="1"/>
          <p:nvPr/>
        </p:nvSpPr>
        <p:spPr>
          <a:xfrm>
            <a:off x="1073369" y="2281493"/>
            <a:ext cx="2081768" cy="287899"/>
          </a:xfrm>
          <a:prstGeom prst="rect">
            <a:avLst/>
          </a:prstGeom>
        </p:spPr>
        <p:txBody>
          <a:bodyPr lIns="0" tIns="0" rIns="0" bIns="0" rtlCol="0" anchor="t">
            <a:spAutoFit/>
          </a:bodyPr>
          <a:lstStyle/>
          <a:p>
            <a:pPr algn="ctr">
              <a:lnSpc>
                <a:spcPts val="2520"/>
              </a:lnSpc>
            </a:pPr>
            <a:r>
              <a:rPr lang="en-US">
                <a:solidFill>
                  <a:srgbClr val="ED1C24"/>
                </a:solidFill>
                <a:latin typeface="Tahoma"/>
                <a:ea typeface="Tahoma"/>
                <a:cs typeface="Tahoma"/>
                <a:sym typeface="Tahoma"/>
              </a:rPr>
              <a:t>Published May, 2024</a:t>
            </a:r>
          </a:p>
        </p:txBody>
      </p:sp>
      <p:sp>
        <p:nvSpPr>
          <p:cNvPr id="24" name="TextBox 24"/>
          <p:cNvSpPr txBox="1"/>
          <p:nvPr/>
        </p:nvSpPr>
        <p:spPr>
          <a:xfrm>
            <a:off x="457330" y="6239087"/>
            <a:ext cx="5238918" cy="403316"/>
          </a:xfrm>
          <a:prstGeom prst="rect">
            <a:avLst/>
          </a:prstGeom>
        </p:spPr>
        <p:txBody>
          <a:bodyPr lIns="0" tIns="0" rIns="0" bIns="0" rtlCol="0" anchor="t">
            <a:spAutoFit/>
          </a:bodyPr>
          <a:lstStyle/>
          <a:p>
            <a:pPr marL="546973" lvl="1" indent="-273486">
              <a:lnSpc>
                <a:spcPts val="3546"/>
              </a:lnSpc>
              <a:buFont typeface="Arial"/>
              <a:buChar char="•"/>
            </a:pPr>
            <a:r>
              <a:rPr lang="en-US" sz="2533">
                <a:solidFill>
                  <a:srgbClr val="000000"/>
                </a:solidFill>
                <a:latin typeface="Tahoma"/>
                <a:ea typeface="Tahoma"/>
                <a:cs typeface="Tahoma"/>
                <a:sym typeface="Tahoma"/>
              </a:rPr>
              <a:t> </a:t>
            </a:r>
            <a:r>
              <a:rPr lang="en-US" sz="2533" b="1">
                <a:solidFill>
                  <a:srgbClr val="000000"/>
                </a:solidFill>
                <a:latin typeface="Tahoma Bold"/>
                <a:ea typeface="Tahoma Bold"/>
                <a:cs typeface="Tahoma Bold"/>
                <a:sym typeface="Tahoma Bold"/>
              </a:rPr>
              <a:t>Eleven times greater risk!</a:t>
            </a:r>
          </a:p>
        </p:txBody>
      </p:sp>
      <p:sp>
        <p:nvSpPr>
          <p:cNvPr id="25" name="TextBox 25"/>
          <p:cNvSpPr txBox="1"/>
          <p:nvPr/>
        </p:nvSpPr>
        <p:spPr>
          <a:xfrm>
            <a:off x="421298" y="4779433"/>
            <a:ext cx="10173677" cy="1300997"/>
          </a:xfrm>
          <a:prstGeom prst="rect">
            <a:avLst/>
          </a:prstGeom>
        </p:spPr>
        <p:txBody>
          <a:bodyPr lIns="0" tIns="0" rIns="0" bIns="0" rtlCol="0" anchor="t">
            <a:spAutoFit/>
          </a:bodyPr>
          <a:lstStyle/>
          <a:p>
            <a:pPr marL="546973" lvl="1" indent="-273486">
              <a:lnSpc>
                <a:spcPts val="3546"/>
              </a:lnSpc>
              <a:buFont typeface="Arial"/>
              <a:buChar char="•"/>
            </a:pPr>
            <a:r>
              <a:rPr lang="en-US" sz="2533">
                <a:solidFill>
                  <a:srgbClr val="000000"/>
                </a:solidFill>
                <a:latin typeface="Tahoma"/>
                <a:ea typeface="Tahoma"/>
                <a:cs typeface="Tahoma"/>
                <a:sym typeface="Tahoma"/>
              </a:rPr>
              <a:t>The strength of association during adolescence was notably greater than in previous studies (5x risk reported in UK studies), possibly reflecting the recent rise in cannabis potency. </a:t>
            </a:r>
          </a:p>
        </p:txBody>
      </p:sp>
      <p:sp>
        <p:nvSpPr>
          <p:cNvPr id="26" name="TextBox 26"/>
          <p:cNvSpPr txBox="1"/>
          <p:nvPr/>
        </p:nvSpPr>
        <p:spPr>
          <a:xfrm>
            <a:off x="421298" y="3766048"/>
            <a:ext cx="10495029" cy="852156"/>
          </a:xfrm>
          <a:prstGeom prst="rect">
            <a:avLst/>
          </a:prstGeom>
        </p:spPr>
        <p:txBody>
          <a:bodyPr lIns="0" tIns="0" rIns="0" bIns="0" rtlCol="0" anchor="t">
            <a:spAutoFit/>
          </a:bodyPr>
          <a:lstStyle/>
          <a:p>
            <a:pPr marL="546973" lvl="1" indent="-273486">
              <a:lnSpc>
                <a:spcPts val="3546"/>
              </a:lnSpc>
              <a:buFont typeface="Arial"/>
              <a:buChar char="•"/>
            </a:pPr>
            <a:r>
              <a:rPr lang="en-US" sz="2533">
                <a:solidFill>
                  <a:srgbClr val="000000"/>
                </a:solidFill>
                <a:latin typeface="Tahoma"/>
                <a:ea typeface="Tahoma"/>
                <a:cs typeface="Tahoma"/>
                <a:sym typeface="Tahoma"/>
              </a:rPr>
              <a:t>Consistent with the neurodevelopmental theory that adolescence is a vulnerable time to use cannabis.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791364">
            <a:off x="6492322" y="3429000"/>
            <a:ext cx="6976580" cy="0"/>
          </a:xfrm>
          <a:prstGeom prst="line">
            <a:avLst/>
          </a:prstGeom>
          <a:ln w="9525" cap="rnd">
            <a:solidFill>
              <a:srgbClr val="FFFFFF"/>
            </a:solidFill>
            <a:prstDash val="solid"/>
            <a:headEnd type="none" w="sm" len="sm"/>
            <a:tailEnd type="none" w="sm" len="sm"/>
          </a:ln>
        </p:spPr>
        <p:txBody>
          <a:bodyPr/>
          <a:lstStyle/>
          <a:p>
            <a:endParaRPr lang="en-US"/>
          </a:p>
        </p:txBody>
      </p:sp>
      <p:sp>
        <p:nvSpPr>
          <p:cNvPr id="3" name="AutoShape 3"/>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4" name="Group 4"/>
          <p:cNvGrpSpPr/>
          <p:nvPr/>
        </p:nvGrpSpPr>
        <p:grpSpPr>
          <a:xfrm>
            <a:off x="10898730" y="-8466"/>
            <a:ext cx="1290094" cy="6866467"/>
            <a:chOff x="0" y="0"/>
            <a:chExt cx="2580188" cy="13732934"/>
          </a:xfrm>
        </p:grpSpPr>
        <p:sp>
          <p:nvSpPr>
            <p:cNvPr id="5" name="Freeform 5"/>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6" name="Group 6"/>
          <p:cNvGrpSpPr/>
          <p:nvPr/>
        </p:nvGrpSpPr>
        <p:grpSpPr>
          <a:xfrm>
            <a:off x="10939000" y="-8466"/>
            <a:ext cx="1249825" cy="6866467"/>
            <a:chOff x="0" y="0"/>
            <a:chExt cx="2499650" cy="13732934"/>
          </a:xfrm>
        </p:grpSpPr>
        <p:sp>
          <p:nvSpPr>
            <p:cNvPr id="7" name="Freeform 7"/>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8" name="Group 8"/>
          <p:cNvGrpSpPr/>
          <p:nvPr/>
        </p:nvGrpSpPr>
        <p:grpSpPr>
          <a:xfrm>
            <a:off x="10371666" y="3589867"/>
            <a:ext cx="1817159" cy="3268133"/>
            <a:chOff x="0" y="0"/>
            <a:chExt cx="3634318" cy="6536266"/>
          </a:xfrm>
        </p:grpSpPr>
        <p:sp>
          <p:nvSpPr>
            <p:cNvPr id="9" name="Freeform 9"/>
            <p:cNvSpPr/>
            <p:nvPr/>
          </p:nvSpPr>
          <p:spPr>
            <a:xfrm>
              <a:off x="0" y="0"/>
              <a:ext cx="3634359" cy="6536309"/>
            </a:xfrm>
            <a:custGeom>
              <a:avLst/>
              <a:gdLst/>
              <a:ahLst/>
              <a:cxnLst/>
              <a:rect l="l" t="t" r="r" b="b"/>
              <a:pathLst>
                <a:path w="3634359" h="6536309">
                  <a:moveTo>
                    <a:pt x="0" y="6536309"/>
                  </a:moveTo>
                  <a:lnTo>
                    <a:pt x="3634359" y="0"/>
                  </a:lnTo>
                  <a:lnTo>
                    <a:pt x="3634359" y="6536309"/>
                  </a:lnTo>
                  <a:close/>
                </a:path>
              </a:pathLst>
            </a:custGeom>
            <a:solidFill>
              <a:srgbClr val="00AEEF">
                <a:alpha val="63922"/>
              </a:srgbClr>
            </a:solidFill>
          </p:spPr>
          <p:txBody>
            <a:bodyPr/>
            <a:lstStyle/>
            <a:p>
              <a:endParaRPr lang="en-US"/>
            </a:p>
          </p:txBody>
        </p:sp>
      </p:grpSp>
      <p:grpSp>
        <p:nvGrpSpPr>
          <p:cNvPr id="10" name="Group 10"/>
          <p:cNvGrpSpPr/>
          <p:nvPr/>
        </p:nvGrpSpPr>
        <p:grpSpPr>
          <a:xfrm>
            <a:off x="0" y="4013200"/>
            <a:ext cx="448733" cy="2844800"/>
            <a:chOff x="0" y="0"/>
            <a:chExt cx="897466" cy="5689600"/>
          </a:xfrm>
        </p:grpSpPr>
        <p:sp>
          <p:nvSpPr>
            <p:cNvPr id="11" name="Freeform 11"/>
            <p:cNvSpPr/>
            <p:nvPr/>
          </p:nvSpPr>
          <p:spPr>
            <a:xfrm>
              <a:off x="0" y="0"/>
              <a:ext cx="897509" cy="5689600"/>
            </a:xfrm>
            <a:custGeom>
              <a:avLst/>
              <a:gdLst/>
              <a:ahLst/>
              <a:cxnLst/>
              <a:rect l="l" t="t" r="r" b="b"/>
              <a:pathLst>
                <a:path w="897509" h="5689600">
                  <a:moveTo>
                    <a:pt x="0" y="5689600"/>
                  </a:moveTo>
                  <a:lnTo>
                    <a:pt x="0" y="0"/>
                  </a:lnTo>
                  <a:lnTo>
                    <a:pt x="897509" y="5689600"/>
                  </a:lnTo>
                  <a:close/>
                </a:path>
              </a:pathLst>
            </a:custGeom>
            <a:solidFill>
              <a:srgbClr val="00AEEF">
                <a:alpha val="72157"/>
              </a:srgbClr>
            </a:solidFill>
          </p:spPr>
          <p:txBody>
            <a:bodyPr/>
            <a:lstStyle/>
            <a:p>
              <a:endParaRPr lang="en-US"/>
            </a:p>
          </p:txBody>
        </p:sp>
      </p:grpSp>
      <p:sp>
        <p:nvSpPr>
          <p:cNvPr id="12" name="AutoShape 12"/>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13" name="Group 13"/>
          <p:cNvGrpSpPr/>
          <p:nvPr/>
        </p:nvGrpSpPr>
        <p:grpSpPr>
          <a:xfrm>
            <a:off x="10898730" y="-8466"/>
            <a:ext cx="1290094" cy="6866467"/>
            <a:chOff x="0" y="0"/>
            <a:chExt cx="2580188" cy="13732934"/>
          </a:xfrm>
        </p:grpSpPr>
        <p:sp>
          <p:nvSpPr>
            <p:cNvPr id="14" name="Freeform 14"/>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15" name="Group 15"/>
          <p:cNvGrpSpPr/>
          <p:nvPr/>
        </p:nvGrpSpPr>
        <p:grpSpPr>
          <a:xfrm>
            <a:off x="10943763" y="-8466"/>
            <a:ext cx="1249825" cy="6866467"/>
            <a:chOff x="0" y="0"/>
            <a:chExt cx="2499650" cy="13732934"/>
          </a:xfrm>
        </p:grpSpPr>
        <p:sp>
          <p:nvSpPr>
            <p:cNvPr id="16" name="Freeform 16"/>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sp>
        <p:nvSpPr>
          <p:cNvPr id="17" name="Freeform 17"/>
          <p:cNvSpPr/>
          <p:nvPr/>
        </p:nvSpPr>
        <p:spPr>
          <a:xfrm>
            <a:off x="448733" y="166966"/>
            <a:ext cx="7194387" cy="784842"/>
          </a:xfrm>
          <a:custGeom>
            <a:avLst/>
            <a:gdLst/>
            <a:ahLst/>
            <a:cxnLst/>
            <a:rect l="l" t="t" r="r" b="b"/>
            <a:pathLst>
              <a:path w="10791580" h="1177263">
                <a:moveTo>
                  <a:pt x="0" y="0"/>
                </a:moveTo>
                <a:lnTo>
                  <a:pt x="10791580" y="0"/>
                </a:lnTo>
                <a:lnTo>
                  <a:pt x="10791580" y="1177263"/>
                </a:lnTo>
                <a:lnTo>
                  <a:pt x="0" y="1177263"/>
                </a:lnTo>
                <a:lnTo>
                  <a:pt x="0" y="0"/>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8" name="Group 18"/>
          <p:cNvGrpSpPr/>
          <p:nvPr/>
        </p:nvGrpSpPr>
        <p:grpSpPr>
          <a:xfrm rot="-10800000">
            <a:off x="0" y="0"/>
            <a:ext cx="842596" cy="5666154"/>
            <a:chOff x="0" y="0"/>
            <a:chExt cx="1685192" cy="11332308"/>
          </a:xfrm>
        </p:grpSpPr>
        <p:sp>
          <p:nvSpPr>
            <p:cNvPr id="19" name="Freeform 19"/>
            <p:cNvSpPr/>
            <p:nvPr/>
          </p:nvSpPr>
          <p:spPr>
            <a:xfrm>
              <a:off x="0" y="0"/>
              <a:ext cx="1685163" cy="11332337"/>
            </a:xfrm>
            <a:custGeom>
              <a:avLst/>
              <a:gdLst/>
              <a:ahLst/>
              <a:cxnLst/>
              <a:rect l="l" t="t" r="r" b="b"/>
              <a:pathLst>
                <a:path w="1685163" h="11332337">
                  <a:moveTo>
                    <a:pt x="0" y="11332337"/>
                  </a:moveTo>
                  <a:lnTo>
                    <a:pt x="1685163" y="0"/>
                  </a:lnTo>
                  <a:lnTo>
                    <a:pt x="1685163" y="11332337"/>
                  </a:lnTo>
                  <a:close/>
                </a:path>
              </a:pathLst>
            </a:custGeom>
            <a:solidFill>
              <a:srgbClr val="00AEEF">
                <a:alpha val="72157"/>
              </a:srgbClr>
            </a:solidFill>
          </p:spPr>
          <p:txBody>
            <a:bodyPr/>
            <a:lstStyle/>
            <a:p>
              <a:endParaRPr lang="en-US"/>
            </a:p>
          </p:txBody>
        </p:sp>
      </p:grpSp>
      <p:sp>
        <p:nvSpPr>
          <p:cNvPr id="20" name="Freeform 20"/>
          <p:cNvSpPr/>
          <p:nvPr/>
        </p:nvSpPr>
        <p:spPr>
          <a:xfrm>
            <a:off x="9493671" y="257507"/>
            <a:ext cx="2516199" cy="1200388"/>
          </a:xfrm>
          <a:custGeom>
            <a:avLst/>
            <a:gdLst/>
            <a:ahLst/>
            <a:cxnLst/>
            <a:rect l="l" t="t" r="r" b="b"/>
            <a:pathLst>
              <a:path w="3774298" h="1800582">
                <a:moveTo>
                  <a:pt x="0" y="0"/>
                </a:moveTo>
                <a:lnTo>
                  <a:pt x="3774298" y="0"/>
                </a:lnTo>
                <a:lnTo>
                  <a:pt x="3774298" y="1800582"/>
                </a:lnTo>
                <a:lnTo>
                  <a:pt x="0" y="1800582"/>
                </a:lnTo>
                <a:lnTo>
                  <a:pt x="0" y="0"/>
                </a:lnTo>
                <a:close/>
              </a:path>
            </a:pathLst>
          </a:custGeom>
          <a:blipFill>
            <a:blip r:embed="rId5"/>
            <a:stretch>
              <a:fillRect/>
            </a:stretch>
          </a:blipFill>
        </p:spPr>
        <p:txBody>
          <a:bodyPr/>
          <a:lstStyle/>
          <a:p>
            <a:endParaRPr lang="en-US"/>
          </a:p>
        </p:txBody>
      </p:sp>
      <p:sp>
        <p:nvSpPr>
          <p:cNvPr id="21" name="TextBox 21"/>
          <p:cNvSpPr txBox="1"/>
          <p:nvPr/>
        </p:nvSpPr>
        <p:spPr>
          <a:xfrm>
            <a:off x="842596" y="200358"/>
            <a:ext cx="10055125" cy="539828"/>
          </a:xfrm>
          <a:prstGeom prst="rect">
            <a:avLst/>
          </a:prstGeom>
        </p:spPr>
        <p:txBody>
          <a:bodyPr lIns="0" tIns="0" rIns="0" bIns="0" rtlCol="0" anchor="t">
            <a:spAutoFit/>
          </a:bodyPr>
          <a:lstStyle/>
          <a:p>
            <a:pPr>
              <a:lnSpc>
                <a:spcPts val="4666"/>
              </a:lnSpc>
            </a:pPr>
            <a:r>
              <a:rPr lang="en-US" sz="3333">
                <a:solidFill>
                  <a:srgbClr val="000000"/>
                </a:solidFill>
                <a:latin typeface="Tahoma"/>
                <a:ea typeface="Tahoma"/>
                <a:cs typeface="Tahoma"/>
                <a:sym typeface="Tahoma"/>
              </a:rPr>
              <a:t>Adolescent THC use and psychosis</a:t>
            </a:r>
          </a:p>
        </p:txBody>
      </p:sp>
      <p:sp>
        <p:nvSpPr>
          <p:cNvPr id="22" name="TextBox 22"/>
          <p:cNvSpPr txBox="1"/>
          <p:nvPr/>
        </p:nvSpPr>
        <p:spPr>
          <a:xfrm>
            <a:off x="1004733" y="1004929"/>
            <a:ext cx="3761331" cy="482953"/>
          </a:xfrm>
          <a:prstGeom prst="rect">
            <a:avLst/>
          </a:prstGeom>
        </p:spPr>
        <p:txBody>
          <a:bodyPr lIns="0" tIns="0" rIns="0" bIns="0" rtlCol="0" anchor="t">
            <a:spAutoFit/>
          </a:bodyPr>
          <a:lstStyle/>
          <a:p>
            <a:pPr>
              <a:lnSpc>
                <a:spcPts val="4200"/>
              </a:lnSpc>
              <a:spcBef>
                <a:spcPct val="0"/>
              </a:spcBef>
            </a:pPr>
            <a:r>
              <a:rPr lang="en-US" sz="2999" u="sng">
                <a:solidFill>
                  <a:srgbClr val="000000"/>
                </a:solidFill>
                <a:latin typeface="Tahoma"/>
                <a:ea typeface="Tahoma"/>
                <a:cs typeface="Tahoma"/>
                <a:sym typeface="Tahoma"/>
              </a:rPr>
              <a:t>From ABDC cohort:</a:t>
            </a:r>
            <a:r>
              <a:rPr lang="en-US" sz="2999">
                <a:solidFill>
                  <a:srgbClr val="000000"/>
                </a:solidFill>
                <a:latin typeface="Tahoma"/>
                <a:ea typeface="Tahoma"/>
                <a:cs typeface="Tahoma"/>
                <a:sym typeface="Tahoma"/>
              </a:rPr>
              <a:t> </a:t>
            </a:r>
          </a:p>
        </p:txBody>
      </p:sp>
      <p:sp>
        <p:nvSpPr>
          <p:cNvPr id="23" name="TextBox 23"/>
          <p:cNvSpPr txBox="1"/>
          <p:nvPr/>
        </p:nvSpPr>
        <p:spPr>
          <a:xfrm>
            <a:off x="685801" y="1646947"/>
            <a:ext cx="9221991" cy="1749838"/>
          </a:xfrm>
          <a:prstGeom prst="rect">
            <a:avLst/>
          </a:prstGeom>
        </p:spPr>
        <p:txBody>
          <a:bodyPr lIns="0" tIns="0" rIns="0" bIns="0" rtlCol="0" anchor="t">
            <a:spAutoFit/>
          </a:bodyPr>
          <a:lstStyle/>
          <a:p>
            <a:pPr marL="546973" lvl="1" indent="-273486">
              <a:lnSpc>
                <a:spcPts val="3546"/>
              </a:lnSpc>
              <a:buFont typeface="Arial"/>
              <a:buChar char="•"/>
            </a:pPr>
            <a:r>
              <a:rPr lang="en-US" sz="2533">
                <a:solidFill>
                  <a:srgbClr val="000000"/>
                </a:solidFill>
                <a:latin typeface="Tahoma"/>
                <a:ea typeface="Tahoma"/>
                <a:cs typeface="Tahoma"/>
                <a:sym typeface="Tahoma"/>
              </a:rPr>
              <a:t>Prenatal cannabis exposure consistently demonstrated </a:t>
            </a:r>
            <a:r>
              <a:rPr lang="en-US" sz="2533" u="sng">
                <a:solidFill>
                  <a:srgbClr val="000000"/>
                </a:solidFill>
                <a:latin typeface="Tahoma"/>
                <a:ea typeface="Tahoma"/>
                <a:cs typeface="Tahoma"/>
                <a:sym typeface="Tahoma"/>
              </a:rPr>
              <a:t>reward-delayed neural circuitry</a:t>
            </a:r>
            <a:r>
              <a:rPr lang="en-US" sz="2533">
                <a:solidFill>
                  <a:srgbClr val="000000"/>
                </a:solidFill>
                <a:latin typeface="Tahoma"/>
                <a:ea typeface="Tahoma"/>
                <a:cs typeface="Tahoma"/>
                <a:sym typeface="Tahoma"/>
              </a:rPr>
              <a:t> and impulsivity. These findings are associated with future psychotic-like episodes and early psychosis. </a:t>
            </a:r>
          </a:p>
        </p:txBody>
      </p:sp>
      <p:sp>
        <p:nvSpPr>
          <p:cNvPr id="24" name="TextBox 24"/>
          <p:cNvSpPr txBox="1"/>
          <p:nvPr/>
        </p:nvSpPr>
        <p:spPr>
          <a:xfrm>
            <a:off x="685800" y="4566253"/>
            <a:ext cx="9909175" cy="852156"/>
          </a:xfrm>
          <a:prstGeom prst="rect">
            <a:avLst/>
          </a:prstGeom>
        </p:spPr>
        <p:txBody>
          <a:bodyPr lIns="0" tIns="0" rIns="0" bIns="0" rtlCol="0" anchor="t">
            <a:spAutoFit/>
          </a:bodyPr>
          <a:lstStyle/>
          <a:p>
            <a:pPr marL="546973" lvl="1" indent="-273486">
              <a:lnSpc>
                <a:spcPts val="3546"/>
              </a:lnSpc>
              <a:buFont typeface="Arial"/>
              <a:buChar char="•"/>
            </a:pPr>
            <a:r>
              <a:rPr lang="en-US" sz="2533">
                <a:solidFill>
                  <a:srgbClr val="000000"/>
                </a:solidFill>
                <a:latin typeface="Tahoma"/>
                <a:ea typeface="Tahoma"/>
                <a:cs typeface="Tahoma"/>
                <a:sym typeface="Tahoma"/>
              </a:rPr>
              <a:t>More research needed to sort out self-medication of early psychosis symptoms and substance use vs cause and effect.</a:t>
            </a:r>
          </a:p>
        </p:txBody>
      </p:sp>
      <p:sp>
        <p:nvSpPr>
          <p:cNvPr id="25" name="TextBox 25"/>
          <p:cNvSpPr txBox="1"/>
          <p:nvPr/>
        </p:nvSpPr>
        <p:spPr>
          <a:xfrm>
            <a:off x="685800" y="3551100"/>
            <a:ext cx="9909175" cy="852156"/>
          </a:xfrm>
          <a:prstGeom prst="rect">
            <a:avLst/>
          </a:prstGeom>
        </p:spPr>
        <p:txBody>
          <a:bodyPr lIns="0" tIns="0" rIns="0" bIns="0" rtlCol="0" anchor="t">
            <a:spAutoFit/>
          </a:bodyPr>
          <a:lstStyle/>
          <a:p>
            <a:pPr marL="546973" lvl="1" indent="-273486">
              <a:lnSpc>
                <a:spcPts val="3546"/>
              </a:lnSpc>
              <a:spcBef>
                <a:spcPct val="0"/>
              </a:spcBef>
              <a:buFont typeface="Arial"/>
              <a:buChar char="•"/>
            </a:pPr>
            <a:r>
              <a:rPr lang="en-US" sz="2533">
                <a:solidFill>
                  <a:srgbClr val="000000"/>
                </a:solidFill>
                <a:latin typeface="Tahoma"/>
                <a:ea typeface="Tahoma"/>
                <a:cs typeface="Tahoma"/>
                <a:sym typeface="Tahoma"/>
              </a:rPr>
              <a:t>Teens who used cannabis at any point during the study period reported more psychosis and distress. </a:t>
            </a:r>
          </a:p>
        </p:txBody>
      </p:sp>
      <p:sp>
        <p:nvSpPr>
          <p:cNvPr id="26" name="TextBox 26"/>
          <p:cNvSpPr txBox="1"/>
          <p:nvPr/>
        </p:nvSpPr>
        <p:spPr>
          <a:xfrm>
            <a:off x="4564856" y="1154366"/>
            <a:ext cx="2151063" cy="287899"/>
          </a:xfrm>
          <a:prstGeom prst="rect">
            <a:avLst/>
          </a:prstGeom>
        </p:spPr>
        <p:txBody>
          <a:bodyPr lIns="0" tIns="0" rIns="0" bIns="0" rtlCol="0" anchor="t">
            <a:spAutoFit/>
          </a:bodyPr>
          <a:lstStyle/>
          <a:p>
            <a:pPr algn="ctr">
              <a:lnSpc>
                <a:spcPts val="2520"/>
              </a:lnSpc>
            </a:pPr>
            <a:r>
              <a:rPr lang="en-US">
                <a:solidFill>
                  <a:srgbClr val="ED1C24"/>
                </a:solidFill>
                <a:latin typeface="Tahoma"/>
                <a:ea typeface="Tahoma"/>
                <a:cs typeface="Tahoma"/>
                <a:sym typeface="Tahoma"/>
              </a:rPr>
              <a:t>JAMA Pediatrics 2023</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A31B7-BA04-9FC3-16CB-C23CDDD3F9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FFF15E-1516-F31D-5A0D-C21EB16417EA}"/>
              </a:ext>
            </a:extLst>
          </p:cNvPr>
          <p:cNvSpPr>
            <a:spLocks noGrp="1"/>
          </p:cNvSpPr>
          <p:nvPr>
            <p:ph type="title"/>
          </p:nvPr>
        </p:nvSpPr>
        <p:spPr/>
        <p:txBody>
          <a:bodyPr/>
          <a:lstStyle/>
          <a:p>
            <a:r>
              <a:rPr lang="en-US" dirty="0">
                <a:latin typeface="Franklin Gothic Demi" panose="020B0703020102020204" pitchFamily="34" charset="0"/>
              </a:rPr>
              <a:t>Medical Examiner’s Snapshot</a:t>
            </a:r>
          </a:p>
        </p:txBody>
      </p:sp>
      <p:cxnSp>
        <p:nvCxnSpPr>
          <p:cNvPr id="9" name="Straight Connector 8">
            <a:extLst>
              <a:ext uri="{FF2B5EF4-FFF2-40B4-BE49-F238E27FC236}">
                <a16:creationId xmlns:a16="http://schemas.microsoft.com/office/drawing/2014/main" id="{3CF925B7-1F33-78BB-0181-1B6EDA7996C9}"/>
              </a:ext>
            </a:extLst>
          </p:cNvPr>
          <p:cNvCxnSpPr>
            <a:cxnSpLocks/>
          </p:cNvCxnSpPr>
          <p:nvPr/>
        </p:nvCxnSpPr>
        <p:spPr>
          <a:xfrm>
            <a:off x="944275" y="1434714"/>
            <a:ext cx="3860638" cy="0"/>
          </a:xfrm>
          <a:prstGeom prst="line">
            <a:avLst/>
          </a:prstGeom>
          <a:ln w="76200">
            <a:solidFill>
              <a:schemeClr val="accent6"/>
            </a:solidFill>
          </a:ln>
        </p:spPr>
        <p:style>
          <a:lnRef idx="2">
            <a:schemeClr val="accent1"/>
          </a:lnRef>
          <a:fillRef idx="0">
            <a:schemeClr val="accent1"/>
          </a:fillRef>
          <a:effectRef idx="1">
            <a:schemeClr val="accent1"/>
          </a:effectRef>
          <a:fontRef idx="minor">
            <a:schemeClr val="tx1"/>
          </a:fontRef>
        </p:style>
      </p:cxnSp>
      <p:graphicFrame>
        <p:nvGraphicFramePr>
          <p:cNvPr id="3" name="Chart 2">
            <a:extLst>
              <a:ext uri="{FF2B5EF4-FFF2-40B4-BE49-F238E27FC236}">
                <a16:creationId xmlns:a16="http://schemas.microsoft.com/office/drawing/2014/main" id="{BF847372-250E-1F3E-739B-114004B66198}"/>
              </a:ext>
            </a:extLst>
          </p:cNvPr>
          <p:cNvGraphicFramePr>
            <a:graphicFrameLocks/>
          </p:cNvGraphicFramePr>
          <p:nvPr>
            <p:extLst>
              <p:ext uri="{D42A27DB-BD31-4B8C-83A1-F6EECF244321}">
                <p14:modId xmlns:p14="http://schemas.microsoft.com/office/powerpoint/2010/main" val="2719892460"/>
              </p:ext>
            </p:extLst>
          </p:nvPr>
        </p:nvGraphicFramePr>
        <p:xfrm>
          <a:off x="388189" y="1690689"/>
          <a:ext cx="5443268" cy="432192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A1832046-3958-31A5-4ED9-DC08371EC3D3}"/>
              </a:ext>
            </a:extLst>
          </p:cNvPr>
          <p:cNvGraphicFramePr>
            <a:graphicFrameLocks/>
          </p:cNvGraphicFramePr>
          <p:nvPr>
            <p:extLst>
              <p:ext uri="{D42A27DB-BD31-4B8C-83A1-F6EECF244321}">
                <p14:modId xmlns:p14="http://schemas.microsoft.com/office/powerpoint/2010/main" val="71369810"/>
              </p:ext>
            </p:extLst>
          </p:nvPr>
        </p:nvGraphicFramePr>
        <p:xfrm>
          <a:off x="6096001" y="1690688"/>
          <a:ext cx="5615796" cy="432192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A42457C8-53D4-8E1C-AEEF-E4F8D5ECFE32}"/>
              </a:ext>
            </a:extLst>
          </p:cNvPr>
          <p:cNvSpPr txBox="1"/>
          <p:nvPr/>
        </p:nvSpPr>
        <p:spPr>
          <a:xfrm>
            <a:off x="148085" y="6323598"/>
            <a:ext cx="4251385" cy="338554"/>
          </a:xfrm>
          <a:prstGeom prst="rect">
            <a:avLst/>
          </a:prstGeom>
          <a:noFill/>
        </p:spPr>
        <p:txBody>
          <a:bodyPr wrap="square" rtlCol="0">
            <a:spAutoFit/>
          </a:bodyPr>
          <a:lstStyle/>
          <a:p>
            <a:r>
              <a:rPr lang="en-US" sz="1600" dirty="0"/>
              <a:t>*2025 counts as of September 25, 2025</a:t>
            </a:r>
          </a:p>
        </p:txBody>
      </p:sp>
    </p:spTree>
    <p:extLst>
      <p:ext uri="{BB962C8B-B14F-4D97-AF65-F5344CB8AC3E}">
        <p14:creationId xmlns:p14="http://schemas.microsoft.com/office/powerpoint/2010/main" val="26214678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791364">
            <a:off x="6492322" y="3429000"/>
            <a:ext cx="6976580" cy="0"/>
          </a:xfrm>
          <a:prstGeom prst="line">
            <a:avLst/>
          </a:prstGeom>
          <a:ln w="9525" cap="rnd">
            <a:solidFill>
              <a:srgbClr val="FFFFFF"/>
            </a:solidFill>
            <a:prstDash val="solid"/>
            <a:headEnd type="none" w="sm" len="sm"/>
            <a:tailEnd type="none" w="sm" len="sm"/>
          </a:ln>
        </p:spPr>
        <p:txBody>
          <a:bodyPr/>
          <a:lstStyle/>
          <a:p>
            <a:endParaRPr lang="en-US"/>
          </a:p>
        </p:txBody>
      </p:sp>
      <p:sp>
        <p:nvSpPr>
          <p:cNvPr id="3" name="AutoShape 3"/>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4" name="Group 4"/>
          <p:cNvGrpSpPr/>
          <p:nvPr/>
        </p:nvGrpSpPr>
        <p:grpSpPr>
          <a:xfrm>
            <a:off x="10898730" y="-8466"/>
            <a:ext cx="1290094" cy="6866467"/>
            <a:chOff x="0" y="0"/>
            <a:chExt cx="2580188" cy="13732934"/>
          </a:xfrm>
        </p:grpSpPr>
        <p:sp>
          <p:nvSpPr>
            <p:cNvPr id="5" name="Freeform 5"/>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6" name="Group 6"/>
          <p:cNvGrpSpPr/>
          <p:nvPr/>
        </p:nvGrpSpPr>
        <p:grpSpPr>
          <a:xfrm>
            <a:off x="10939000" y="-8466"/>
            <a:ext cx="1249825" cy="6866467"/>
            <a:chOff x="0" y="0"/>
            <a:chExt cx="2499650" cy="13732934"/>
          </a:xfrm>
        </p:grpSpPr>
        <p:sp>
          <p:nvSpPr>
            <p:cNvPr id="7" name="Freeform 7"/>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8" name="Group 8"/>
          <p:cNvGrpSpPr/>
          <p:nvPr/>
        </p:nvGrpSpPr>
        <p:grpSpPr>
          <a:xfrm>
            <a:off x="10371666" y="3589867"/>
            <a:ext cx="1817159" cy="3268133"/>
            <a:chOff x="0" y="0"/>
            <a:chExt cx="3634318" cy="6536266"/>
          </a:xfrm>
        </p:grpSpPr>
        <p:sp>
          <p:nvSpPr>
            <p:cNvPr id="9" name="Freeform 9"/>
            <p:cNvSpPr/>
            <p:nvPr/>
          </p:nvSpPr>
          <p:spPr>
            <a:xfrm>
              <a:off x="0" y="0"/>
              <a:ext cx="3634359" cy="6536309"/>
            </a:xfrm>
            <a:custGeom>
              <a:avLst/>
              <a:gdLst/>
              <a:ahLst/>
              <a:cxnLst/>
              <a:rect l="l" t="t" r="r" b="b"/>
              <a:pathLst>
                <a:path w="3634359" h="6536309">
                  <a:moveTo>
                    <a:pt x="0" y="6536309"/>
                  </a:moveTo>
                  <a:lnTo>
                    <a:pt x="3634359" y="0"/>
                  </a:lnTo>
                  <a:lnTo>
                    <a:pt x="3634359" y="6536309"/>
                  </a:lnTo>
                  <a:close/>
                </a:path>
              </a:pathLst>
            </a:custGeom>
            <a:solidFill>
              <a:srgbClr val="00AEEF">
                <a:alpha val="63922"/>
              </a:srgbClr>
            </a:solidFill>
          </p:spPr>
          <p:txBody>
            <a:bodyPr/>
            <a:lstStyle/>
            <a:p>
              <a:endParaRPr lang="en-US"/>
            </a:p>
          </p:txBody>
        </p:sp>
      </p:grpSp>
      <p:grpSp>
        <p:nvGrpSpPr>
          <p:cNvPr id="10" name="Group 10"/>
          <p:cNvGrpSpPr/>
          <p:nvPr/>
        </p:nvGrpSpPr>
        <p:grpSpPr>
          <a:xfrm>
            <a:off x="0" y="4013200"/>
            <a:ext cx="448733" cy="2844800"/>
            <a:chOff x="0" y="0"/>
            <a:chExt cx="897466" cy="5689600"/>
          </a:xfrm>
        </p:grpSpPr>
        <p:sp>
          <p:nvSpPr>
            <p:cNvPr id="11" name="Freeform 11"/>
            <p:cNvSpPr/>
            <p:nvPr/>
          </p:nvSpPr>
          <p:spPr>
            <a:xfrm>
              <a:off x="0" y="0"/>
              <a:ext cx="897509" cy="5689600"/>
            </a:xfrm>
            <a:custGeom>
              <a:avLst/>
              <a:gdLst/>
              <a:ahLst/>
              <a:cxnLst/>
              <a:rect l="l" t="t" r="r" b="b"/>
              <a:pathLst>
                <a:path w="897509" h="5689600">
                  <a:moveTo>
                    <a:pt x="0" y="5689600"/>
                  </a:moveTo>
                  <a:lnTo>
                    <a:pt x="0" y="0"/>
                  </a:lnTo>
                  <a:lnTo>
                    <a:pt x="897509" y="5689600"/>
                  </a:lnTo>
                  <a:close/>
                </a:path>
              </a:pathLst>
            </a:custGeom>
            <a:solidFill>
              <a:srgbClr val="00AEEF">
                <a:alpha val="72157"/>
              </a:srgbClr>
            </a:solidFill>
          </p:spPr>
          <p:txBody>
            <a:bodyPr/>
            <a:lstStyle/>
            <a:p>
              <a:endParaRPr lang="en-US"/>
            </a:p>
          </p:txBody>
        </p:sp>
      </p:grpSp>
      <p:sp>
        <p:nvSpPr>
          <p:cNvPr id="12" name="AutoShape 12"/>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13" name="Group 13"/>
          <p:cNvGrpSpPr/>
          <p:nvPr/>
        </p:nvGrpSpPr>
        <p:grpSpPr>
          <a:xfrm>
            <a:off x="10898730" y="-8466"/>
            <a:ext cx="1290094" cy="6866467"/>
            <a:chOff x="0" y="0"/>
            <a:chExt cx="2580188" cy="13732934"/>
          </a:xfrm>
        </p:grpSpPr>
        <p:sp>
          <p:nvSpPr>
            <p:cNvPr id="14" name="Freeform 14"/>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15" name="Group 15"/>
          <p:cNvGrpSpPr/>
          <p:nvPr/>
        </p:nvGrpSpPr>
        <p:grpSpPr>
          <a:xfrm>
            <a:off x="10943763" y="-8466"/>
            <a:ext cx="1249825" cy="6866467"/>
            <a:chOff x="0" y="0"/>
            <a:chExt cx="2499650" cy="13732934"/>
          </a:xfrm>
        </p:grpSpPr>
        <p:sp>
          <p:nvSpPr>
            <p:cNvPr id="16" name="Freeform 16"/>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sp>
        <p:nvSpPr>
          <p:cNvPr id="17" name="Freeform 17"/>
          <p:cNvSpPr/>
          <p:nvPr/>
        </p:nvSpPr>
        <p:spPr>
          <a:xfrm>
            <a:off x="448733" y="94821"/>
            <a:ext cx="7619875" cy="831259"/>
          </a:xfrm>
          <a:custGeom>
            <a:avLst/>
            <a:gdLst/>
            <a:ahLst/>
            <a:cxnLst/>
            <a:rect l="l" t="t" r="r" b="b"/>
            <a:pathLst>
              <a:path w="11429812" h="1246889">
                <a:moveTo>
                  <a:pt x="0" y="0"/>
                </a:moveTo>
                <a:lnTo>
                  <a:pt x="11429811" y="0"/>
                </a:lnTo>
                <a:lnTo>
                  <a:pt x="11429811" y="1246888"/>
                </a:lnTo>
                <a:lnTo>
                  <a:pt x="0" y="1246888"/>
                </a:lnTo>
                <a:lnTo>
                  <a:pt x="0" y="0"/>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8" name="Group 18"/>
          <p:cNvGrpSpPr/>
          <p:nvPr/>
        </p:nvGrpSpPr>
        <p:grpSpPr>
          <a:xfrm rot="-10800000">
            <a:off x="0" y="0"/>
            <a:ext cx="842596" cy="5666154"/>
            <a:chOff x="0" y="0"/>
            <a:chExt cx="1685192" cy="11332308"/>
          </a:xfrm>
        </p:grpSpPr>
        <p:sp>
          <p:nvSpPr>
            <p:cNvPr id="19" name="Freeform 19"/>
            <p:cNvSpPr/>
            <p:nvPr/>
          </p:nvSpPr>
          <p:spPr>
            <a:xfrm>
              <a:off x="0" y="0"/>
              <a:ext cx="1685163" cy="11332337"/>
            </a:xfrm>
            <a:custGeom>
              <a:avLst/>
              <a:gdLst/>
              <a:ahLst/>
              <a:cxnLst/>
              <a:rect l="l" t="t" r="r" b="b"/>
              <a:pathLst>
                <a:path w="1685163" h="11332337">
                  <a:moveTo>
                    <a:pt x="0" y="11332337"/>
                  </a:moveTo>
                  <a:lnTo>
                    <a:pt x="1685163" y="0"/>
                  </a:lnTo>
                  <a:lnTo>
                    <a:pt x="1685163" y="11332337"/>
                  </a:lnTo>
                  <a:close/>
                </a:path>
              </a:pathLst>
            </a:custGeom>
            <a:solidFill>
              <a:srgbClr val="00AEEF">
                <a:alpha val="72157"/>
              </a:srgbClr>
            </a:solidFill>
          </p:spPr>
          <p:txBody>
            <a:bodyPr/>
            <a:lstStyle/>
            <a:p>
              <a:endParaRPr lang="en-US"/>
            </a:p>
          </p:txBody>
        </p:sp>
      </p:grpSp>
      <p:sp>
        <p:nvSpPr>
          <p:cNvPr id="20" name="Freeform 20"/>
          <p:cNvSpPr/>
          <p:nvPr/>
        </p:nvSpPr>
        <p:spPr>
          <a:xfrm>
            <a:off x="842596" y="763391"/>
            <a:ext cx="6886425" cy="2869344"/>
          </a:xfrm>
          <a:custGeom>
            <a:avLst/>
            <a:gdLst/>
            <a:ahLst/>
            <a:cxnLst/>
            <a:rect l="l" t="t" r="r" b="b"/>
            <a:pathLst>
              <a:path w="10329638" h="4304016">
                <a:moveTo>
                  <a:pt x="0" y="0"/>
                </a:moveTo>
                <a:lnTo>
                  <a:pt x="10329638" y="0"/>
                </a:lnTo>
                <a:lnTo>
                  <a:pt x="10329638" y="4304015"/>
                </a:lnTo>
                <a:lnTo>
                  <a:pt x="0" y="4304015"/>
                </a:lnTo>
                <a:lnTo>
                  <a:pt x="0" y="0"/>
                </a:lnTo>
                <a:close/>
              </a:path>
            </a:pathLst>
          </a:custGeom>
          <a:blipFill>
            <a:blip r:embed="rId5"/>
            <a:stretch>
              <a:fillRect/>
            </a:stretch>
          </a:blipFill>
        </p:spPr>
        <p:txBody>
          <a:bodyPr/>
          <a:lstStyle/>
          <a:p>
            <a:endParaRPr lang="en-US"/>
          </a:p>
        </p:txBody>
      </p:sp>
      <p:sp>
        <p:nvSpPr>
          <p:cNvPr id="21" name="TextBox 21"/>
          <p:cNvSpPr txBox="1"/>
          <p:nvPr/>
        </p:nvSpPr>
        <p:spPr>
          <a:xfrm>
            <a:off x="842596" y="200358"/>
            <a:ext cx="8523653" cy="539828"/>
          </a:xfrm>
          <a:prstGeom prst="rect">
            <a:avLst/>
          </a:prstGeom>
        </p:spPr>
        <p:txBody>
          <a:bodyPr lIns="0" tIns="0" rIns="0" bIns="0" rtlCol="0" anchor="t">
            <a:spAutoFit/>
          </a:bodyPr>
          <a:lstStyle/>
          <a:p>
            <a:pPr>
              <a:lnSpc>
                <a:spcPts val="4666"/>
              </a:lnSpc>
            </a:pPr>
            <a:r>
              <a:rPr lang="en-US" sz="3333">
                <a:solidFill>
                  <a:srgbClr val="000000"/>
                </a:solidFill>
                <a:latin typeface="Tahoma"/>
                <a:ea typeface="Tahoma"/>
                <a:cs typeface="Tahoma"/>
                <a:sym typeface="Tahoma"/>
              </a:rPr>
              <a:t>Adolescent THC use suicidal ideation</a:t>
            </a:r>
          </a:p>
        </p:txBody>
      </p:sp>
      <p:sp>
        <p:nvSpPr>
          <p:cNvPr id="22" name="TextBox 22"/>
          <p:cNvSpPr txBox="1"/>
          <p:nvPr/>
        </p:nvSpPr>
        <p:spPr>
          <a:xfrm>
            <a:off x="224367" y="3951818"/>
            <a:ext cx="11137075" cy="390171"/>
          </a:xfrm>
          <a:prstGeom prst="rect">
            <a:avLst/>
          </a:prstGeom>
        </p:spPr>
        <p:txBody>
          <a:bodyPr lIns="0" tIns="0" rIns="0" bIns="0" rtlCol="0" anchor="t">
            <a:spAutoFit/>
          </a:bodyPr>
          <a:lstStyle/>
          <a:p>
            <a:pPr marL="518188" lvl="1" indent="-259094">
              <a:lnSpc>
                <a:spcPts val="3360"/>
              </a:lnSpc>
              <a:buFont typeface="Arial"/>
              <a:buChar char="•"/>
            </a:pPr>
            <a:r>
              <a:rPr lang="en-US" sz="2400" b="1">
                <a:solidFill>
                  <a:srgbClr val="000000"/>
                </a:solidFill>
                <a:latin typeface="Tahoma Bold"/>
                <a:ea typeface="Tahoma Bold"/>
                <a:cs typeface="Tahoma Bold"/>
                <a:sym typeface="Tahoma Bold"/>
              </a:rPr>
              <a:t>7-fold</a:t>
            </a:r>
            <a:r>
              <a:rPr lang="en-US" sz="2400">
                <a:solidFill>
                  <a:srgbClr val="000000"/>
                </a:solidFill>
                <a:latin typeface="Tahoma"/>
                <a:ea typeface="Tahoma"/>
                <a:cs typeface="Tahoma"/>
                <a:sym typeface="Tahoma"/>
              </a:rPr>
              <a:t> increase in </a:t>
            </a:r>
            <a:r>
              <a:rPr lang="en-US" sz="2400" u="sng">
                <a:solidFill>
                  <a:srgbClr val="000000"/>
                </a:solidFill>
                <a:latin typeface="Tahoma"/>
                <a:ea typeface="Tahoma"/>
                <a:cs typeface="Tahoma"/>
                <a:sym typeface="Tahoma"/>
              </a:rPr>
              <a:t>suicide attempts</a:t>
            </a:r>
            <a:r>
              <a:rPr lang="en-US" sz="2400">
                <a:solidFill>
                  <a:srgbClr val="000000"/>
                </a:solidFill>
                <a:latin typeface="Tahoma"/>
                <a:ea typeface="Tahoma"/>
                <a:cs typeface="Tahoma"/>
                <a:sym typeface="Tahoma"/>
              </a:rPr>
              <a:t>.</a:t>
            </a:r>
          </a:p>
        </p:txBody>
      </p:sp>
      <p:sp>
        <p:nvSpPr>
          <p:cNvPr id="23" name="TextBox 23"/>
          <p:cNvSpPr txBox="1"/>
          <p:nvPr/>
        </p:nvSpPr>
        <p:spPr>
          <a:xfrm>
            <a:off x="224367" y="5603029"/>
            <a:ext cx="10719396" cy="826188"/>
          </a:xfrm>
          <a:prstGeom prst="rect">
            <a:avLst/>
          </a:prstGeom>
        </p:spPr>
        <p:txBody>
          <a:bodyPr lIns="0" tIns="0" rIns="0" bIns="0" rtlCol="0" anchor="t">
            <a:spAutoFit/>
          </a:bodyPr>
          <a:lstStyle/>
          <a:p>
            <a:pPr marL="518188" lvl="1" indent="-259094">
              <a:lnSpc>
                <a:spcPts val="3360"/>
              </a:lnSpc>
              <a:buFont typeface="Arial"/>
              <a:buChar char="•"/>
            </a:pPr>
            <a:r>
              <a:rPr lang="en-US" sz="2400">
                <a:solidFill>
                  <a:srgbClr val="000000"/>
                </a:solidFill>
                <a:latin typeface="Tahoma"/>
                <a:ea typeface="Tahoma"/>
                <a:cs typeface="Tahoma"/>
                <a:sym typeface="Tahoma"/>
              </a:rPr>
              <a:t>Call to action to </a:t>
            </a:r>
            <a:r>
              <a:rPr lang="en-US" sz="2400" u="sng">
                <a:solidFill>
                  <a:srgbClr val="000000"/>
                </a:solidFill>
                <a:latin typeface="Tahoma"/>
                <a:ea typeface="Tahoma"/>
                <a:cs typeface="Tahoma"/>
                <a:sym typeface="Tahoma"/>
              </a:rPr>
              <a:t>delay use in adolescents</a:t>
            </a:r>
            <a:r>
              <a:rPr lang="en-US" sz="2400">
                <a:solidFill>
                  <a:srgbClr val="000000"/>
                </a:solidFill>
                <a:latin typeface="Tahoma"/>
                <a:ea typeface="Tahoma"/>
                <a:cs typeface="Tahoma"/>
                <a:sym typeface="Tahoma"/>
              </a:rPr>
              <a:t>, reform cannabis legislation to reduce accessibility.</a:t>
            </a:r>
          </a:p>
        </p:txBody>
      </p:sp>
      <p:sp>
        <p:nvSpPr>
          <p:cNvPr id="24" name="TextBox 24"/>
          <p:cNvSpPr txBox="1"/>
          <p:nvPr/>
        </p:nvSpPr>
        <p:spPr>
          <a:xfrm>
            <a:off x="224367" y="5026660"/>
            <a:ext cx="10719396" cy="390171"/>
          </a:xfrm>
          <a:prstGeom prst="rect">
            <a:avLst/>
          </a:prstGeom>
        </p:spPr>
        <p:txBody>
          <a:bodyPr lIns="0" tIns="0" rIns="0" bIns="0" rtlCol="0" anchor="t">
            <a:spAutoFit/>
          </a:bodyPr>
          <a:lstStyle/>
          <a:p>
            <a:pPr marL="518188" lvl="1" indent="-259094">
              <a:lnSpc>
                <a:spcPts val="3360"/>
              </a:lnSpc>
              <a:buFont typeface="Arial"/>
              <a:buChar char="•"/>
            </a:pPr>
            <a:r>
              <a:rPr lang="en-US" sz="2400">
                <a:solidFill>
                  <a:srgbClr val="000000"/>
                </a:solidFill>
                <a:latin typeface="Tahoma"/>
                <a:ea typeface="Tahoma"/>
                <a:cs typeface="Tahoma"/>
                <a:sym typeface="Tahoma"/>
              </a:rPr>
              <a:t>Reduced odds of high-school completion and degree attainment.</a:t>
            </a:r>
          </a:p>
        </p:txBody>
      </p:sp>
      <p:sp>
        <p:nvSpPr>
          <p:cNvPr id="25" name="TextBox 25"/>
          <p:cNvSpPr txBox="1"/>
          <p:nvPr/>
        </p:nvSpPr>
        <p:spPr>
          <a:xfrm>
            <a:off x="211228" y="4487758"/>
            <a:ext cx="11069018" cy="390171"/>
          </a:xfrm>
          <a:prstGeom prst="rect">
            <a:avLst/>
          </a:prstGeom>
        </p:spPr>
        <p:txBody>
          <a:bodyPr lIns="0" tIns="0" rIns="0" bIns="0" rtlCol="0" anchor="t">
            <a:spAutoFit/>
          </a:bodyPr>
          <a:lstStyle/>
          <a:p>
            <a:pPr marL="518188" lvl="1" indent="-259094">
              <a:lnSpc>
                <a:spcPts val="3360"/>
              </a:lnSpc>
              <a:buFont typeface="Arial"/>
              <a:buChar char="•"/>
            </a:pPr>
            <a:r>
              <a:rPr lang="en-US" sz="2400">
                <a:solidFill>
                  <a:srgbClr val="000000"/>
                </a:solidFill>
                <a:latin typeface="Tahoma"/>
                <a:ea typeface="Tahoma"/>
                <a:cs typeface="Tahoma"/>
                <a:sym typeface="Tahoma"/>
              </a:rPr>
              <a:t>Substantial increased odds of </a:t>
            </a:r>
            <a:r>
              <a:rPr lang="en-US" sz="2400" u="sng">
                <a:solidFill>
                  <a:srgbClr val="000000"/>
                </a:solidFill>
                <a:latin typeface="Tahoma"/>
                <a:ea typeface="Tahoma"/>
                <a:cs typeface="Tahoma"/>
                <a:sym typeface="Tahoma"/>
              </a:rPr>
              <a:t>later cannabis dependence</a:t>
            </a:r>
            <a:r>
              <a:rPr lang="en-US" sz="2400">
                <a:solidFill>
                  <a:srgbClr val="000000"/>
                </a:solidFill>
                <a:latin typeface="Tahoma"/>
                <a:ea typeface="Tahoma"/>
                <a:cs typeface="Tahoma"/>
                <a:sym typeface="Tahoma"/>
              </a:rPr>
              <a:t> / use of </a:t>
            </a:r>
            <a:r>
              <a:rPr lang="en-US" sz="2400" u="sng">
                <a:solidFill>
                  <a:srgbClr val="000000"/>
                </a:solidFill>
                <a:latin typeface="Tahoma"/>
                <a:ea typeface="Tahoma"/>
                <a:cs typeface="Tahoma"/>
                <a:sym typeface="Tahoma"/>
              </a:rPr>
              <a:t>illicit drugs</a:t>
            </a:r>
            <a:r>
              <a:rPr lang="en-US" sz="2400">
                <a:solidFill>
                  <a:srgbClr val="000000"/>
                </a:solidFill>
                <a:latin typeface="Tahoma"/>
                <a:ea typeface="Tahoma"/>
                <a:cs typeface="Tahoma"/>
                <a:sym typeface="Tahoma"/>
              </a:rPr>
              <a:t>.</a:t>
            </a:r>
          </a:p>
        </p:txBody>
      </p:sp>
      <p:sp>
        <p:nvSpPr>
          <p:cNvPr id="26" name="TextBox 26"/>
          <p:cNvSpPr txBox="1"/>
          <p:nvPr/>
        </p:nvSpPr>
        <p:spPr>
          <a:xfrm>
            <a:off x="2791852" y="3005844"/>
            <a:ext cx="2987913" cy="608500"/>
          </a:xfrm>
          <a:prstGeom prst="rect">
            <a:avLst/>
          </a:prstGeom>
        </p:spPr>
        <p:txBody>
          <a:bodyPr lIns="0" tIns="0" rIns="0" bIns="0" rtlCol="0" anchor="t">
            <a:spAutoFit/>
          </a:bodyPr>
          <a:lstStyle/>
          <a:p>
            <a:pPr algn="ctr">
              <a:lnSpc>
                <a:spcPts val="2520"/>
              </a:lnSpc>
            </a:pPr>
            <a:r>
              <a:rPr lang="en-US">
                <a:solidFill>
                  <a:srgbClr val="ED1C24"/>
                </a:solidFill>
                <a:latin typeface="Tahoma"/>
                <a:ea typeface="Tahoma"/>
                <a:cs typeface="Tahoma"/>
                <a:sym typeface="Tahoma"/>
              </a:rPr>
              <a:t> Lancet Psychiatry Sept, 2014</a:t>
            </a:r>
          </a:p>
        </p:txBody>
      </p:sp>
      <p:sp>
        <p:nvSpPr>
          <p:cNvPr id="27" name="TextBox 27"/>
          <p:cNvSpPr txBox="1"/>
          <p:nvPr/>
        </p:nvSpPr>
        <p:spPr>
          <a:xfrm>
            <a:off x="6546020" y="2788628"/>
            <a:ext cx="4237697" cy="1262205"/>
          </a:xfrm>
          <a:prstGeom prst="rect">
            <a:avLst/>
          </a:prstGeom>
        </p:spPr>
        <p:txBody>
          <a:bodyPr lIns="0" tIns="0" rIns="0" bIns="0" rtlCol="0" anchor="t">
            <a:spAutoFit/>
          </a:bodyPr>
          <a:lstStyle/>
          <a:p>
            <a:pPr marL="518188" lvl="1" indent="-259094">
              <a:lnSpc>
                <a:spcPts val="3360"/>
              </a:lnSpc>
              <a:buFont typeface="Arial"/>
              <a:buChar char="•"/>
            </a:pPr>
            <a:r>
              <a:rPr lang="en-US" sz="2400">
                <a:solidFill>
                  <a:srgbClr val="000000"/>
                </a:solidFill>
                <a:latin typeface="Tahoma"/>
                <a:ea typeface="Tahoma"/>
                <a:cs typeface="Tahoma"/>
                <a:sym typeface="Tahoma"/>
              </a:rPr>
              <a:t>Australia and New Zealand</a:t>
            </a:r>
          </a:p>
          <a:p>
            <a:pPr marL="518188" lvl="1" indent="-259094">
              <a:lnSpc>
                <a:spcPts val="3360"/>
              </a:lnSpc>
              <a:buFont typeface="Arial"/>
              <a:buChar char="•"/>
            </a:pPr>
            <a:r>
              <a:rPr lang="en-US" sz="2400">
                <a:solidFill>
                  <a:srgbClr val="000000"/>
                </a:solidFill>
                <a:latin typeface="Tahoma"/>
                <a:ea typeface="Tahoma"/>
                <a:cs typeface="Tahoma"/>
                <a:sym typeface="Tahoma"/>
              </a:rPr>
              <a:t>2,000 teens &lt; 17 yrs  </a:t>
            </a:r>
          </a:p>
          <a:p>
            <a:pPr marL="518188" lvl="1" indent="-259094">
              <a:lnSpc>
                <a:spcPts val="3360"/>
              </a:lnSpc>
              <a:buFont typeface="Arial"/>
              <a:buChar char="•"/>
            </a:pPr>
            <a:r>
              <a:rPr lang="en-US" sz="2400" u="sng">
                <a:solidFill>
                  <a:srgbClr val="000000"/>
                </a:solidFill>
                <a:latin typeface="Tahoma"/>
                <a:ea typeface="Tahoma"/>
                <a:cs typeface="Tahoma"/>
                <a:sym typeface="Tahoma"/>
              </a:rPr>
              <a:t>daily THC use</a:t>
            </a:r>
            <a:r>
              <a:rPr lang="en-US" sz="2400">
                <a:solidFill>
                  <a:srgbClr val="000000"/>
                </a:solidFill>
                <a:latin typeface="Tahoma"/>
                <a:ea typeface="Tahoma"/>
                <a:cs typeface="Tahoma"/>
                <a:sym typeface="Tahoma"/>
              </a:rPr>
              <a:t>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791364">
            <a:off x="6492322" y="3429000"/>
            <a:ext cx="6976580" cy="0"/>
          </a:xfrm>
          <a:prstGeom prst="line">
            <a:avLst/>
          </a:prstGeom>
          <a:ln w="9525" cap="rnd">
            <a:solidFill>
              <a:srgbClr val="FFFFFF"/>
            </a:solidFill>
            <a:prstDash val="solid"/>
            <a:headEnd type="none" w="sm" len="sm"/>
            <a:tailEnd type="none" w="sm" len="sm"/>
          </a:ln>
        </p:spPr>
        <p:txBody>
          <a:bodyPr/>
          <a:lstStyle/>
          <a:p>
            <a:endParaRPr lang="en-US"/>
          </a:p>
        </p:txBody>
      </p:sp>
      <p:sp>
        <p:nvSpPr>
          <p:cNvPr id="3" name="AutoShape 3"/>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4" name="Group 4"/>
          <p:cNvGrpSpPr/>
          <p:nvPr/>
        </p:nvGrpSpPr>
        <p:grpSpPr>
          <a:xfrm>
            <a:off x="10898730" y="-8466"/>
            <a:ext cx="1290094" cy="6866467"/>
            <a:chOff x="0" y="0"/>
            <a:chExt cx="2580188" cy="13732934"/>
          </a:xfrm>
        </p:grpSpPr>
        <p:sp>
          <p:nvSpPr>
            <p:cNvPr id="5" name="Freeform 5"/>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6" name="Group 6"/>
          <p:cNvGrpSpPr/>
          <p:nvPr/>
        </p:nvGrpSpPr>
        <p:grpSpPr>
          <a:xfrm>
            <a:off x="10939000" y="-8466"/>
            <a:ext cx="1249825" cy="6866467"/>
            <a:chOff x="0" y="0"/>
            <a:chExt cx="2499650" cy="13732934"/>
          </a:xfrm>
        </p:grpSpPr>
        <p:sp>
          <p:nvSpPr>
            <p:cNvPr id="7" name="Freeform 7"/>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8" name="Group 8"/>
          <p:cNvGrpSpPr/>
          <p:nvPr/>
        </p:nvGrpSpPr>
        <p:grpSpPr>
          <a:xfrm>
            <a:off x="10371666" y="3589867"/>
            <a:ext cx="1817159" cy="3268133"/>
            <a:chOff x="0" y="0"/>
            <a:chExt cx="3634318" cy="6536266"/>
          </a:xfrm>
        </p:grpSpPr>
        <p:sp>
          <p:nvSpPr>
            <p:cNvPr id="9" name="Freeform 9"/>
            <p:cNvSpPr/>
            <p:nvPr/>
          </p:nvSpPr>
          <p:spPr>
            <a:xfrm>
              <a:off x="0" y="0"/>
              <a:ext cx="3634359" cy="6536309"/>
            </a:xfrm>
            <a:custGeom>
              <a:avLst/>
              <a:gdLst/>
              <a:ahLst/>
              <a:cxnLst/>
              <a:rect l="l" t="t" r="r" b="b"/>
              <a:pathLst>
                <a:path w="3634359" h="6536309">
                  <a:moveTo>
                    <a:pt x="0" y="6536309"/>
                  </a:moveTo>
                  <a:lnTo>
                    <a:pt x="3634359" y="0"/>
                  </a:lnTo>
                  <a:lnTo>
                    <a:pt x="3634359" y="6536309"/>
                  </a:lnTo>
                  <a:close/>
                </a:path>
              </a:pathLst>
            </a:custGeom>
            <a:solidFill>
              <a:srgbClr val="00AEEF">
                <a:alpha val="63922"/>
              </a:srgbClr>
            </a:solidFill>
          </p:spPr>
          <p:txBody>
            <a:bodyPr/>
            <a:lstStyle/>
            <a:p>
              <a:endParaRPr lang="en-US"/>
            </a:p>
          </p:txBody>
        </p:sp>
      </p:grpSp>
      <p:grpSp>
        <p:nvGrpSpPr>
          <p:cNvPr id="10" name="Group 10"/>
          <p:cNvGrpSpPr/>
          <p:nvPr/>
        </p:nvGrpSpPr>
        <p:grpSpPr>
          <a:xfrm>
            <a:off x="0" y="4013200"/>
            <a:ext cx="448733" cy="2844800"/>
            <a:chOff x="0" y="0"/>
            <a:chExt cx="897466" cy="5689600"/>
          </a:xfrm>
        </p:grpSpPr>
        <p:sp>
          <p:nvSpPr>
            <p:cNvPr id="11" name="Freeform 11"/>
            <p:cNvSpPr/>
            <p:nvPr/>
          </p:nvSpPr>
          <p:spPr>
            <a:xfrm>
              <a:off x="0" y="0"/>
              <a:ext cx="897509" cy="5689600"/>
            </a:xfrm>
            <a:custGeom>
              <a:avLst/>
              <a:gdLst/>
              <a:ahLst/>
              <a:cxnLst/>
              <a:rect l="l" t="t" r="r" b="b"/>
              <a:pathLst>
                <a:path w="897509" h="5689600">
                  <a:moveTo>
                    <a:pt x="0" y="5689600"/>
                  </a:moveTo>
                  <a:lnTo>
                    <a:pt x="0" y="0"/>
                  </a:lnTo>
                  <a:lnTo>
                    <a:pt x="897509" y="5689600"/>
                  </a:lnTo>
                  <a:close/>
                </a:path>
              </a:pathLst>
            </a:custGeom>
            <a:solidFill>
              <a:srgbClr val="00AEEF">
                <a:alpha val="72157"/>
              </a:srgbClr>
            </a:solidFill>
          </p:spPr>
          <p:txBody>
            <a:bodyPr/>
            <a:lstStyle/>
            <a:p>
              <a:endParaRPr lang="en-US"/>
            </a:p>
          </p:txBody>
        </p:sp>
      </p:grpSp>
      <p:sp>
        <p:nvSpPr>
          <p:cNvPr id="12" name="AutoShape 12"/>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13" name="Group 13"/>
          <p:cNvGrpSpPr/>
          <p:nvPr/>
        </p:nvGrpSpPr>
        <p:grpSpPr>
          <a:xfrm>
            <a:off x="10898730" y="-8466"/>
            <a:ext cx="1290094" cy="6866467"/>
            <a:chOff x="0" y="0"/>
            <a:chExt cx="2580188" cy="13732934"/>
          </a:xfrm>
        </p:grpSpPr>
        <p:sp>
          <p:nvSpPr>
            <p:cNvPr id="14" name="Freeform 14"/>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15" name="Group 15"/>
          <p:cNvGrpSpPr/>
          <p:nvPr/>
        </p:nvGrpSpPr>
        <p:grpSpPr>
          <a:xfrm>
            <a:off x="10943763" y="-8466"/>
            <a:ext cx="1249825" cy="6866467"/>
            <a:chOff x="0" y="0"/>
            <a:chExt cx="2499650" cy="13732934"/>
          </a:xfrm>
        </p:grpSpPr>
        <p:sp>
          <p:nvSpPr>
            <p:cNvPr id="16" name="Freeform 16"/>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17" name="Group 17"/>
          <p:cNvGrpSpPr/>
          <p:nvPr/>
        </p:nvGrpSpPr>
        <p:grpSpPr>
          <a:xfrm rot="-10800000">
            <a:off x="0" y="0"/>
            <a:ext cx="842596" cy="5666154"/>
            <a:chOff x="0" y="0"/>
            <a:chExt cx="1685192" cy="11332308"/>
          </a:xfrm>
        </p:grpSpPr>
        <p:sp>
          <p:nvSpPr>
            <p:cNvPr id="18" name="Freeform 18"/>
            <p:cNvSpPr/>
            <p:nvPr/>
          </p:nvSpPr>
          <p:spPr>
            <a:xfrm>
              <a:off x="0" y="0"/>
              <a:ext cx="1685163" cy="11332337"/>
            </a:xfrm>
            <a:custGeom>
              <a:avLst/>
              <a:gdLst/>
              <a:ahLst/>
              <a:cxnLst/>
              <a:rect l="l" t="t" r="r" b="b"/>
              <a:pathLst>
                <a:path w="1685163" h="11332337">
                  <a:moveTo>
                    <a:pt x="0" y="11332337"/>
                  </a:moveTo>
                  <a:lnTo>
                    <a:pt x="1685163" y="0"/>
                  </a:lnTo>
                  <a:lnTo>
                    <a:pt x="1685163" y="11332337"/>
                  </a:lnTo>
                  <a:close/>
                </a:path>
              </a:pathLst>
            </a:custGeom>
            <a:solidFill>
              <a:srgbClr val="00AEEF">
                <a:alpha val="72157"/>
              </a:srgbClr>
            </a:solidFill>
          </p:spPr>
          <p:txBody>
            <a:bodyPr/>
            <a:lstStyle/>
            <a:p>
              <a:endParaRPr lang="en-US"/>
            </a:p>
          </p:txBody>
        </p:sp>
      </p:grpSp>
      <p:sp>
        <p:nvSpPr>
          <p:cNvPr id="19" name="Freeform 19"/>
          <p:cNvSpPr/>
          <p:nvPr/>
        </p:nvSpPr>
        <p:spPr>
          <a:xfrm>
            <a:off x="936990" y="1243308"/>
            <a:ext cx="9177286" cy="2181459"/>
          </a:xfrm>
          <a:custGeom>
            <a:avLst/>
            <a:gdLst/>
            <a:ahLst/>
            <a:cxnLst/>
            <a:rect l="l" t="t" r="r" b="b"/>
            <a:pathLst>
              <a:path w="13765929" h="3272188">
                <a:moveTo>
                  <a:pt x="0" y="0"/>
                </a:moveTo>
                <a:lnTo>
                  <a:pt x="13765930" y="0"/>
                </a:lnTo>
                <a:lnTo>
                  <a:pt x="13765930" y="3272188"/>
                </a:lnTo>
                <a:lnTo>
                  <a:pt x="0" y="3272188"/>
                </a:lnTo>
                <a:lnTo>
                  <a:pt x="0" y="0"/>
                </a:lnTo>
                <a:close/>
              </a:path>
            </a:pathLst>
          </a:custGeom>
          <a:blipFill>
            <a:blip r:embed="rId3"/>
            <a:stretch>
              <a:fillRect b="-440"/>
            </a:stretch>
          </a:blipFill>
        </p:spPr>
        <p:txBody>
          <a:bodyPr/>
          <a:lstStyle/>
          <a:p>
            <a:endParaRPr lang="en-US"/>
          </a:p>
        </p:txBody>
      </p:sp>
      <p:sp>
        <p:nvSpPr>
          <p:cNvPr id="20" name="Freeform 20"/>
          <p:cNvSpPr/>
          <p:nvPr/>
        </p:nvSpPr>
        <p:spPr>
          <a:xfrm rot="83895">
            <a:off x="469544" y="-21825"/>
            <a:ext cx="9758371" cy="1064549"/>
          </a:xfrm>
          <a:custGeom>
            <a:avLst/>
            <a:gdLst/>
            <a:ahLst/>
            <a:cxnLst/>
            <a:rect l="l" t="t" r="r" b="b"/>
            <a:pathLst>
              <a:path w="14637557" h="1596824">
                <a:moveTo>
                  <a:pt x="0" y="0"/>
                </a:moveTo>
                <a:lnTo>
                  <a:pt x="14637558" y="0"/>
                </a:lnTo>
                <a:lnTo>
                  <a:pt x="14637558" y="1596824"/>
                </a:lnTo>
                <a:lnTo>
                  <a:pt x="0" y="1596824"/>
                </a:lnTo>
                <a:lnTo>
                  <a:pt x="0" y="0"/>
                </a:lnTo>
                <a:close/>
              </a:path>
            </a:pathLst>
          </a:custGeom>
          <a:blipFill>
            <a:blip r:embed="rId4">
              <a:alphaModFix amt="75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Freeform 21"/>
          <p:cNvSpPr/>
          <p:nvPr/>
        </p:nvSpPr>
        <p:spPr>
          <a:xfrm>
            <a:off x="10484877" y="366936"/>
            <a:ext cx="1301413" cy="1752745"/>
          </a:xfrm>
          <a:custGeom>
            <a:avLst/>
            <a:gdLst/>
            <a:ahLst/>
            <a:cxnLst/>
            <a:rect l="l" t="t" r="r" b="b"/>
            <a:pathLst>
              <a:path w="1952119" h="2629117">
                <a:moveTo>
                  <a:pt x="0" y="0"/>
                </a:moveTo>
                <a:lnTo>
                  <a:pt x="1952119" y="0"/>
                </a:lnTo>
                <a:lnTo>
                  <a:pt x="1952119" y="2629116"/>
                </a:lnTo>
                <a:lnTo>
                  <a:pt x="0" y="2629116"/>
                </a:lnTo>
                <a:lnTo>
                  <a:pt x="0" y="0"/>
                </a:lnTo>
                <a:close/>
              </a:path>
            </a:pathLst>
          </a:custGeom>
          <a:blipFill>
            <a:blip r:embed="rId6"/>
            <a:stretch>
              <a:fillRect/>
            </a:stretch>
          </a:blipFill>
        </p:spPr>
        <p:txBody>
          <a:bodyPr/>
          <a:lstStyle/>
          <a:p>
            <a:endParaRPr lang="en-US"/>
          </a:p>
        </p:txBody>
      </p:sp>
      <p:sp>
        <p:nvSpPr>
          <p:cNvPr id="22" name="TextBox 22"/>
          <p:cNvSpPr txBox="1"/>
          <p:nvPr/>
        </p:nvSpPr>
        <p:spPr>
          <a:xfrm>
            <a:off x="842596" y="200358"/>
            <a:ext cx="10055125" cy="539828"/>
          </a:xfrm>
          <a:prstGeom prst="rect">
            <a:avLst/>
          </a:prstGeom>
        </p:spPr>
        <p:txBody>
          <a:bodyPr lIns="0" tIns="0" rIns="0" bIns="0" rtlCol="0" anchor="t">
            <a:spAutoFit/>
          </a:bodyPr>
          <a:lstStyle/>
          <a:p>
            <a:pPr>
              <a:lnSpc>
                <a:spcPts val="4666"/>
              </a:lnSpc>
            </a:pPr>
            <a:r>
              <a:rPr lang="en-US" sz="3333">
                <a:solidFill>
                  <a:srgbClr val="000000"/>
                </a:solidFill>
                <a:latin typeface="Tahoma"/>
                <a:ea typeface="Tahoma"/>
                <a:cs typeface="Tahoma"/>
                <a:sym typeface="Tahoma"/>
              </a:rPr>
              <a:t>Adolescent THC use and psychosis/schizophrenia</a:t>
            </a:r>
          </a:p>
        </p:txBody>
      </p:sp>
      <p:sp>
        <p:nvSpPr>
          <p:cNvPr id="23" name="TextBox 23"/>
          <p:cNvSpPr txBox="1"/>
          <p:nvPr/>
        </p:nvSpPr>
        <p:spPr>
          <a:xfrm>
            <a:off x="685800" y="3768998"/>
            <a:ext cx="10099279" cy="852156"/>
          </a:xfrm>
          <a:prstGeom prst="rect">
            <a:avLst/>
          </a:prstGeom>
        </p:spPr>
        <p:txBody>
          <a:bodyPr lIns="0" tIns="0" rIns="0" bIns="0" rtlCol="0" anchor="t">
            <a:spAutoFit/>
          </a:bodyPr>
          <a:lstStyle/>
          <a:p>
            <a:pPr marL="546973" lvl="1" indent="-273486">
              <a:lnSpc>
                <a:spcPts val="3546"/>
              </a:lnSpc>
              <a:buFont typeface="Arial"/>
              <a:buChar char="•"/>
            </a:pPr>
            <a:r>
              <a:rPr lang="en-US" sz="2533">
                <a:solidFill>
                  <a:srgbClr val="000000"/>
                </a:solidFill>
                <a:latin typeface="Tahoma"/>
                <a:ea typeface="Tahoma"/>
                <a:cs typeface="Tahoma"/>
                <a:sym typeface="Tahoma"/>
              </a:rPr>
              <a:t>144,698 patients UK - genetic markers for schizophrenia risk was </a:t>
            </a:r>
            <a:r>
              <a:rPr lang="en-US" sz="2533" b="1">
                <a:solidFill>
                  <a:srgbClr val="000000"/>
                </a:solidFill>
                <a:latin typeface="Tahoma Bold"/>
                <a:ea typeface="Tahoma Bold"/>
                <a:cs typeface="Tahoma Bold"/>
                <a:sym typeface="Tahoma Bold"/>
              </a:rPr>
              <a:t>not</a:t>
            </a:r>
            <a:r>
              <a:rPr lang="en-US" sz="2533">
                <a:solidFill>
                  <a:srgbClr val="000000"/>
                </a:solidFill>
                <a:latin typeface="Tahoma"/>
                <a:ea typeface="Tahoma"/>
                <a:cs typeface="Tahoma"/>
                <a:sym typeface="Tahoma"/>
              </a:rPr>
              <a:t> associated with patterns of cannabis use.</a:t>
            </a:r>
          </a:p>
        </p:txBody>
      </p:sp>
      <p:sp>
        <p:nvSpPr>
          <p:cNvPr id="24" name="TextBox 24"/>
          <p:cNvSpPr txBox="1"/>
          <p:nvPr/>
        </p:nvSpPr>
        <p:spPr>
          <a:xfrm>
            <a:off x="685800" y="4790701"/>
            <a:ext cx="10211921" cy="403316"/>
          </a:xfrm>
          <a:prstGeom prst="rect">
            <a:avLst/>
          </a:prstGeom>
        </p:spPr>
        <p:txBody>
          <a:bodyPr lIns="0" tIns="0" rIns="0" bIns="0" rtlCol="0" anchor="t">
            <a:spAutoFit/>
          </a:bodyPr>
          <a:lstStyle/>
          <a:p>
            <a:pPr marL="546973" lvl="1" indent="-273486">
              <a:lnSpc>
                <a:spcPts val="3546"/>
              </a:lnSpc>
              <a:buFont typeface="Arial"/>
              <a:buChar char="•"/>
            </a:pPr>
            <a:r>
              <a:rPr lang="en-US" sz="2533" u="sng">
                <a:solidFill>
                  <a:srgbClr val="000000"/>
                </a:solidFill>
                <a:latin typeface="Tahoma"/>
                <a:ea typeface="Tahoma"/>
                <a:cs typeface="Tahoma"/>
                <a:sym typeface="Tahoma"/>
              </a:rPr>
              <a:t>Regular users</a:t>
            </a:r>
            <a:r>
              <a:rPr lang="en-US" sz="2533">
                <a:solidFill>
                  <a:srgbClr val="000000"/>
                </a:solidFill>
                <a:latin typeface="Tahoma"/>
                <a:ea typeface="Tahoma"/>
                <a:cs typeface="Tahoma"/>
                <a:sym typeface="Tahoma"/>
              </a:rPr>
              <a:t> of </a:t>
            </a:r>
            <a:r>
              <a:rPr lang="en-US" sz="2533" u="sng">
                <a:solidFill>
                  <a:srgbClr val="000000"/>
                </a:solidFill>
                <a:latin typeface="Tahoma"/>
                <a:ea typeface="Tahoma"/>
                <a:cs typeface="Tahoma"/>
                <a:sym typeface="Tahoma"/>
              </a:rPr>
              <a:t>high potency</a:t>
            </a:r>
            <a:r>
              <a:rPr lang="en-US" sz="2533">
                <a:solidFill>
                  <a:srgbClr val="000000"/>
                </a:solidFill>
                <a:latin typeface="Tahoma"/>
                <a:ea typeface="Tahoma"/>
                <a:cs typeface="Tahoma"/>
                <a:sym typeface="Tahoma"/>
              </a:rPr>
              <a:t> THC (over 10%)  </a:t>
            </a:r>
          </a:p>
        </p:txBody>
      </p:sp>
      <p:sp>
        <p:nvSpPr>
          <p:cNvPr id="25" name="TextBox 25"/>
          <p:cNvSpPr txBox="1"/>
          <p:nvPr/>
        </p:nvSpPr>
        <p:spPr>
          <a:xfrm>
            <a:off x="3660820" y="3422228"/>
            <a:ext cx="3375819" cy="608500"/>
          </a:xfrm>
          <a:prstGeom prst="rect">
            <a:avLst/>
          </a:prstGeom>
        </p:spPr>
        <p:txBody>
          <a:bodyPr lIns="0" tIns="0" rIns="0" bIns="0" rtlCol="0" anchor="t">
            <a:spAutoFit/>
          </a:bodyPr>
          <a:lstStyle/>
          <a:p>
            <a:pPr algn="ctr">
              <a:lnSpc>
                <a:spcPts val="2520"/>
              </a:lnSpc>
            </a:pPr>
            <a:r>
              <a:rPr lang="en-US">
                <a:solidFill>
                  <a:srgbClr val="ED1C24"/>
                </a:solidFill>
                <a:latin typeface="Tahoma"/>
                <a:ea typeface="Tahoma"/>
                <a:cs typeface="Tahoma"/>
                <a:sym typeface="Tahoma"/>
              </a:rPr>
              <a:t>Psychological Medicine Dec, 2024</a:t>
            </a:r>
          </a:p>
        </p:txBody>
      </p:sp>
      <p:sp>
        <p:nvSpPr>
          <p:cNvPr id="26" name="TextBox 26"/>
          <p:cNvSpPr txBox="1"/>
          <p:nvPr/>
        </p:nvSpPr>
        <p:spPr>
          <a:xfrm>
            <a:off x="2120418" y="5367704"/>
            <a:ext cx="5736277" cy="403316"/>
          </a:xfrm>
          <a:prstGeom prst="rect">
            <a:avLst/>
          </a:prstGeom>
        </p:spPr>
        <p:txBody>
          <a:bodyPr lIns="0" tIns="0" rIns="0" bIns="0" rtlCol="0" anchor="t">
            <a:spAutoFit/>
          </a:bodyPr>
          <a:lstStyle/>
          <a:p>
            <a:pPr marL="546973" lvl="1" indent="-273486">
              <a:lnSpc>
                <a:spcPts val="3546"/>
              </a:lnSpc>
              <a:buFont typeface="Arial"/>
              <a:buChar char="•"/>
            </a:pPr>
            <a:r>
              <a:rPr lang="en-US" sz="2533">
                <a:solidFill>
                  <a:srgbClr val="000000"/>
                </a:solidFill>
                <a:latin typeface="Tahoma"/>
                <a:ea typeface="Tahoma"/>
                <a:cs typeface="Tahoma"/>
                <a:sym typeface="Tahoma"/>
              </a:rPr>
              <a:t>Highest odds of psychotic disorder  </a:t>
            </a:r>
          </a:p>
        </p:txBody>
      </p:sp>
      <p:sp>
        <p:nvSpPr>
          <p:cNvPr id="27" name="TextBox 27"/>
          <p:cNvSpPr txBox="1"/>
          <p:nvPr/>
        </p:nvSpPr>
        <p:spPr>
          <a:xfrm>
            <a:off x="2120418" y="5830408"/>
            <a:ext cx="6810431" cy="403316"/>
          </a:xfrm>
          <a:prstGeom prst="rect">
            <a:avLst/>
          </a:prstGeom>
        </p:spPr>
        <p:txBody>
          <a:bodyPr lIns="0" tIns="0" rIns="0" bIns="0" rtlCol="0" anchor="t">
            <a:spAutoFit/>
          </a:bodyPr>
          <a:lstStyle/>
          <a:p>
            <a:pPr marL="546973" lvl="1" indent="-273486">
              <a:lnSpc>
                <a:spcPts val="3546"/>
              </a:lnSpc>
              <a:buFont typeface="Arial"/>
              <a:buChar char="•"/>
            </a:pPr>
            <a:r>
              <a:rPr lang="en-US" sz="2533">
                <a:solidFill>
                  <a:srgbClr val="000000"/>
                </a:solidFill>
                <a:latin typeface="Tahoma"/>
                <a:ea typeface="Tahoma"/>
                <a:cs typeface="Tahoma"/>
                <a:sym typeface="Tahoma"/>
              </a:rPr>
              <a:t>Independent of schizophrenia genetic risk</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791364">
            <a:off x="6492322" y="3429000"/>
            <a:ext cx="6976580" cy="0"/>
          </a:xfrm>
          <a:prstGeom prst="line">
            <a:avLst/>
          </a:prstGeom>
          <a:ln w="9525" cap="rnd">
            <a:solidFill>
              <a:srgbClr val="FFFFFF"/>
            </a:solidFill>
            <a:prstDash val="solid"/>
            <a:headEnd type="none" w="sm" len="sm"/>
            <a:tailEnd type="none" w="sm" len="sm"/>
          </a:ln>
        </p:spPr>
        <p:txBody>
          <a:bodyPr/>
          <a:lstStyle/>
          <a:p>
            <a:endParaRPr lang="en-US"/>
          </a:p>
        </p:txBody>
      </p:sp>
      <p:sp>
        <p:nvSpPr>
          <p:cNvPr id="3" name="AutoShape 3"/>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4" name="Group 4"/>
          <p:cNvGrpSpPr/>
          <p:nvPr/>
        </p:nvGrpSpPr>
        <p:grpSpPr>
          <a:xfrm>
            <a:off x="10898730" y="-8466"/>
            <a:ext cx="1290094" cy="6866467"/>
            <a:chOff x="0" y="0"/>
            <a:chExt cx="2580188" cy="13732934"/>
          </a:xfrm>
        </p:grpSpPr>
        <p:sp>
          <p:nvSpPr>
            <p:cNvPr id="5" name="Freeform 5"/>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6" name="Group 6"/>
          <p:cNvGrpSpPr/>
          <p:nvPr/>
        </p:nvGrpSpPr>
        <p:grpSpPr>
          <a:xfrm>
            <a:off x="10939000" y="-8466"/>
            <a:ext cx="1249825" cy="6866467"/>
            <a:chOff x="0" y="0"/>
            <a:chExt cx="2499650" cy="13732934"/>
          </a:xfrm>
        </p:grpSpPr>
        <p:sp>
          <p:nvSpPr>
            <p:cNvPr id="7" name="Freeform 7"/>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8" name="Group 8"/>
          <p:cNvGrpSpPr/>
          <p:nvPr/>
        </p:nvGrpSpPr>
        <p:grpSpPr>
          <a:xfrm>
            <a:off x="10371666" y="3589867"/>
            <a:ext cx="1817159" cy="3268133"/>
            <a:chOff x="0" y="0"/>
            <a:chExt cx="3634318" cy="6536266"/>
          </a:xfrm>
        </p:grpSpPr>
        <p:sp>
          <p:nvSpPr>
            <p:cNvPr id="9" name="Freeform 9"/>
            <p:cNvSpPr/>
            <p:nvPr/>
          </p:nvSpPr>
          <p:spPr>
            <a:xfrm>
              <a:off x="0" y="0"/>
              <a:ext cx="3634359" cy="6536309"/>
            </a:xfrm>
            <a:custGeom>
              <a:avLst/>
              <a:gdLst/>
              <a:ahLst/>
              <a:cxnLst/>
              <a:rect l="l" t="t" r="r" b="b"/>
              <a:pathLst>
                <a:path w="3634359" h="6536309">
                  <a:moveTo>
                    <a:pt x="0" y="6536309"/>
                  </a:moveTo>
                  <a:lnTo>
                    <a:pt x="3634359" y="0"/>
                  </a:lnTo>
                  <a:lnTo>
                    <a:pt x="3634359" y="6536309"/>
                  </a:lnTo>
                  <a:close/>
                </a:path>
              </a:pathLst>
            </a:custGeom>
            <a:solidFill>
              <a:srgbClr val="00AEEF">
                <a:alpha val="63922"/>
              </a:srgbClr>
            </a:solidFill>
          </p:spPr>
          <p:txBody>
            <a:bodyPr/>
            <a:lstStyle/>
            <a:p>
              <a:endParaRPr lang="en-US"/>
            </a:p>
          </p:txBody>
        </p:sp>
      </p:grpSp>
      <p:grpSp>
        <p:nvGrpSpPr>
          <p:cNvPr id="10" name="Group 10"/>
          <p:cNvGrpSpPr/>
          <p:nvPr/>
        </p:nvGrpSpPr>
        <p:grpSpPr>
          <a:xfrm>
            <a:off x="0" y="4013200"/>
            <a:ext cx="448733" cy="2844800"/>
            <a:chOff x="0" y="0"/>
            <a:chExt cx="897466" cy="5689600"/>
          </a:xfrm>
        </p:grpSpPr>
        <p:sp>
          <p:nvSpPr>
            <p:cNvPr id="11" name="Freeform 11"/>
            <p:cNvSpPr/>
            <p:nvPr/>
          </p:nvSpPr>
          <p:spPr>
            <a:xfrm>
              <a:off x="0" y="0"/>
              <a:ext cx="897509" cy="5689600"/>
            </a:xfrm>
            <a:custGeom>
              <a:avLst/>
              <a:gdLst/>
              <a:ahLst/>
              <a:cxnLst/>
              <a:rect l="l" t="t" r="r" b="b"/>
              <a:pathLst>
                <a:path w="897509" h="5689600">
                  <a:moveTo>
                    <a:pt x="0" y="5689600"/>
                  </a:moveTo>
                  <a:lnTo>
                    <a:pt x="0" y="0"/>
                  </a:lnTo>
                  <a:lnTo>
                    <a:pt x="897509" y="5689600"/>
                  </a:lnTo>
                  <a:close/>
                </a:path>
              </a:pathLst>
            </a:custGeom>
            <a:solidFill>
              <a:srgbClr val="00AEEF">
                <a:alpha val="72157"/>
              </a:srgbClr>
            </a:solidFill>
          </p:spPr>
          <p:txBody>
            <a:bodyPr/>
            <a:lstStyle/>
            <a:p>
              <a:endParaRPr lang="en-US"/>
            </a:p>
          </p:txBody>
        </p:sp>
      </p:grpSp>
      <p:sp>
        <p:nvSpPr>
          <p:cNvPr id="12" name="AutoShape 12"/>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13" name="Group 13"/>
          <p:cNvGrpSpPr/>
          <p:nvPr/>
        </p:nvGrpSpPr>
        <p:grpSpPr>
          <a:xfrm>
            <a:off x="10898730" y="-8466"/>
            <a:ext cx="1290094" cy="6866467"/>
            <a:chOff x="0" y="0"/>
            <a:chExt cx="2580188" cy="13732934"/>
          </a:xfrm>
        </p:grpSpPr>
        <p:sp>
          <p:nvSpPr>
            <p:cNvPr id="14" name="Freeform 14"/>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15" name="Group 15"/>
          <p:cNvGrpSpPr/>
          <p:nvPr/>
        </p:nvGrpSpPr>
        <p:grpSpPr>
          <a:xfrm>
            <a:off x="10943763" y="-8466"/>
            <a:ext cx="1249825" cy="6866467"/>
            <a:chOff x="0" y="0"/>
            <a:chExt cx="2499650" cy="13732934"/>
          </a:xfrm>
        </p:grpSpPr>
        <p:sp>
          <p:nvSpPr>
            <p:cNvPr id="16" name="Freeform 16"/>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17" name="Group 17"/>
          <p:cNvGrpSpPr/>
          <p:nvPr/>
        </p:nvGrpSpPr>
        <p:grpSpPr>
          <a:xfrm rot="-10800000">
            <a:off x="0" y="0"/>
            <a:ext cx="842596" cy="5666154"/>
            <a:chOff x="0" y="0"/>
            <a:chExt cx="1685192" cy="11332308"/>
          </a:xfrm>
        </p:grpSpPr>
        <p:sp>
          <p:nvSpPr>
            <p:cNvPr id="18" name="Freeform 18"/>
            <p:cNvSpPr/>
            <p:nvPr/>
          </p:nvSpPr>
          <p:spPr>
            <a:xfrm>
              <a:off x="0" y="0"/>
              <a:ext cx="1685163" cy="11332337"/>
            </a:xfrm>
            <a:custGeom>
              <a:avLst/>
              <a:gdLst/>
              <a:ahLst/>
              <a:cxnLst/>
              <a:rect l="l" t="t" r="r" b="b"/>
              <a:pathLst>
                <a:path w="1685163" h="11332337">
                  <a:moveTo>
                    <a:pt x="0" y="11332337"/>
                  </a:moveTo>
                  <a:lnTo>
                    <a:pt x="1685163" y="0"/>
                  </a:lnTo>
                  <a:lnTo>
                    <a:pt x="1685163" y="11332337"/>
                  </a:lnTo>
                  <a:close/>
                </a:path>
              </a:pathLst>
            </a:custGeom>
            <a:solidFill>
              <a:srgbClr val="00AEEF">
                <a:alpha val="72157"/>
              </a:srgbClr>
            </a:solidFill>
          </p:spPr>
          <p:txBody>
            <a:bodyPr/>
            <a:lstStyle/>
            <a:p>
              <a:endParaRPr lang="en-US"/>
            </a:p>
          </p:txBody>
        </p:sp>
      </p:grpSp>
      <p:sp>
        <p:nvSpPr>
          <p:cNvPr id="19" name="Freeform 19"/>
          <p:cNvSpPr/>
          <p:nvPr/>
        </p:nvSpPr>
        <p:spPr>
          <a:xfrm>
            <a:off x="852894" y="974238"/>
            <a:ext cx="4995781" cy="2272730"/>
          </a:xfrm>
          <a:custGeom>
            <a:avLst/>
            <a:gdLst/>
            <a:ahLst/>
            <a:cxnLst/>
            <a:rect l="l" t="t" r="r" b="b"/>
            <a:pathLst>
              <a:path w="7493671" h="3409095">
                <a:moveTo>
                  <a:pt x="0" y="0"/>
                </a:moveTo>
                <a:lnTo>
                  <a:pt x="7493671" y="0"/>
                </a:lnTo>
                <a:lnTo>
                  <a:pt x="7493671" y="3409094"/>
                </a:lnTo>
                <a:lnTo>
                  <a:pt x="0" y="3409094"/>
                </a:lnTo>
                <a:lnTo>
                  <a:pt x="0" y="0"/>
                </a:lnTo>
                <a:close/>
              </a:path>
            </a:pathLst>
          </a:custGeom>
          <a:blipFill>
            <a:blip r:embed="rId3"/>
            <a:stretch>
              <a:fillRect l="-407" r="-407"/>
            </a:stretch>
          </a:blipFill>
        </p:spPr>
        <p:txBody>
          <a:bodyPr/>
          <a:lstStyle/>
          <a:p>
            <a:endParaRPr lang="en-US"/>
          </a:p>
        </p:txBody>
      </p:sp>
      <p:sp>
        <p:nvSpPr>
          <p:cNvPr id="20" name="Freeform 20"/>
          <p:cNvSpPr/>
          <p:nvPr/>
        </p:nvSpPr>
        <p:spPr>
          <a:xfrm>
            <a:off x="448733" y="94821"/>
            <a:ext cx="7619875" cy="831259"/>
          </a:xfrm>
          <a:custGeom>
            <a:avLst/>
            <a:gdLst/>
            <a:ahLst/>
            <a:cxnLst/>
            <a:rect l="l" t="t" r="r" b="b"/>
            <a:pathLst>
              <a:path w="11429812" h="1246889">
                <a:moveTo>
                  <a:pt x="0" y="0"/>
                </a:moveTo>
                <a:lnTo>
                  <a:pt x="11429811" y="0"/>
                </a:lnTo>
                <a:lnTo>
                  <a:pt x="11429811" y="1246888"/>
                </a:lnTo>
                <a:lnTo>
                  <a:pt x="0" y="1246888"/>
                </a:lnTo>
                <a:lnTo>
                  <a:pt x="0" y="0"/>
                </a:lnTo>
                <a:close/>
              </a:path>
            </a:pathLst>
          </a:custGeom>
          <a:blipFill>
            <a:blip r:embed="rId4">
              <a:alphaModFix amt="75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TextBox 21"/>
          <p:cNvSpPr txBox="1"/>
          <p:nvPr/>
        </p:nvSpPr>
        <p:spPr>
          <a:xfrm>
            <a:off x="965776" y="200358"/>
            <a:ext cx="8523653" cy="539828"/>
          </a:xfrm>
          <a:prstGeom prst="rect">
            <a:avLst/>
          </a:prstGeom>
        </p:spPr>
        <p:txBody>
          <a:bodyPr lIns="0" tIns="0" rIns="0" bIns="0" rtlCol="0" anchor="t">
            <a:spAutoFit/>
          </a:bodyPr>
          <a:lstStyle/>
          <a:p>
            <a:pPr>
              <a:lnSpc>
                <a:spcPts val="4666"/>
              </a:lnSpc>
            </a:pPr>
            <a:r>
              <a:rPr lang="en-US" sz="3333">
                <a:solidFill>
                  <a:srgbClr val="000000"/>
                </a:solidFill>
                <a:latin typeface="Tahoma"/>
                <a:ea typeface="Tahoma"/>
                <a:cs typeface="Tahoma"/>
                <a:sym typeface="Tahoma"/>
              </a:rPr>
              <a:t>Adolescent THC use suicidal ideation</a:t>
            </a:r>
          </a:p>
        </p:txBody>
      </p:sp>
      <p:sp>
        <p:nvSpPr>
          <p:cNvPr id="22" name="TextBox 22"/>
          <p:cNvSpPr txBox="1"/>
          <p:nvPr/>
        </p:nvSpPr>
        <p:spPr>
          <a:xfrm>
            <a:off x="6147125" y="1628563"/>
            <a:ext cx="4796638" cy="1300997"/>
          </a:xfrm>
          <a:prstGeom prst="rect">
            <a:avLst/>
          </a:prstGeom>
        </p:spPr>
        <p:txBody>
          <a:bodyPr lIns="0" tIns="0" rIns="0" bIns="0" rtlCol="0" anchor="t">
            <a:spAutoFit/>
          </a:bodyPr>
          <a:lstStyle/>
          <a:p>
            <a:pPr marL="546975" lvl="1" indent="-273488">
              <a:lnSpc>
                <a:spcPts val="3547"/>
              </a:lnSpc>
              <a:buFont typeface="Arial"/>
              <a:buChar char="•"/>
            </a:pPr>
            <a:r>
              <a:rPr lang="en-US" sz="2533">
                <a:solidFill>
                  <a:srgbClr val="000000"/>
                </a:solidFill>
                <a:latin typeface="Tahoma"/>
                <a:ea typeface="Tahoma"/>
                <a:cs typeface="Tahoma"/>
                <a:sym typeface="Tahoma"/>
              </a:rPr>
              <a:t>Reviewed 20 studies of US youth with suicidal ideation, planning, and attempts.</a:t>
            </a:r>
          </a:p>
        </p:txBody>
      </p:sp>
      <p:sp>
        <p:nvSpPr>
          <p:cNvPr id="23" name="TextBox 23"/>
          <p:cNvSpPr txBox="1"/>
          <p:nvPr/>
        </p:nvSpPr>
        <p:spPr>
          <a:xfrm>
            <a:off x="1022350" y="3373967"/>
            <a:ext cx="9479278" cy="852156"/>
          </a:xfrm>
          <a:prstGeom prst="rect">
            <a:avLst/>
          </a:prstGeom>
        </p:spPr>
        <p:txBody>
          <a:bodyPr lIns="0" tIns="0" rIns="0" bIns="0" rtlCol="0" anchor="t">
            <a:spAutoFit/>
          </a:bodyPr>
          <a:lstStyle/>
          <a:p>
            <a:pPr marL="546975" lvl="1" indent="-273488">
              <a:lnSpc>
                <a:spcPts val="3547"/>
              </a:lnSpc>
              <a:buFont typeface="Arial"/>
              <a:buChar char="•"/>
            </a:pPr>
            <a:r>
              <a:rPr lang="en-US" sz="2533">
                <a:solidFill>
                  <a:srgbClr val="000000"/>
                </a:solidFill>
                <a:latin typeface="Tahoma"/>
                <a:ea typeface="Tahoma"/>
                <a:cs typeface="Tahoma"/>
                <a:sym typeface="Tahoma"/>
              </a:rPr>
              <a:t>Cannabis use significantly increased risk of </a:t>
            </a:r>
            <a:r>
              <a:rPr lang="en-US" sz="2533">
                <a:solidFill>
                  <a:srgbClr val="D51C1C"/>
                </a:solidFill>
                <a:latin typeface="Tahoma"/>
                <a:ea typeface="Tahoma"/>
                <a:cs typeface="Tahoma"/>
                <a:sym typeface="Tahoma"/>
              </a:rPr>
              <a:t>suicidial</a:t>
            </a:r>
            <a:r>
              <a:rPr lang="en-US" sz="2533">
                <a:solidFill>
                  <a:srgbClr val="000000"/>
                </a:solidFill>
                <a:latin typeface="Tahoma"/>
                <a:ea typeface="Tahoma"/>
                <a:cs typeface="Tahoma"/>
                <a:sym typeface="Tahoma"/>
              </a:rPr>
              <a:t> </a:t>
            </a:r>
            <a:r>
              <a:rPr lang="en-US" sz="2533" u="sng">
                <a:solidFill>
                  <a:srgbClr val="000000"/>
                </a:solidFill>
                <a:latin typeface="Tahoma"/>
                <a:ea typeface="Tahoma"/>
                <a:cs typeface="Tahoma"/>
                <a:sym typeface="Tahoma"/>
              </a:rPr>
              <a:t>ideation</a:t>
            </a:r>
            <a:r>
              <a:rPr lang="en-US" sz="2533">
                <a:solidFill>
                  <a:srgbClr val="000000"/>
                </a:solidFill>
                <a:latin typeface="Tahoma"/>
                <a:ea typeface="Tahoma"/>
                <a:cs typeface="Tahoma"/>
                <a:sym typeface="Tahoma"/>
              </a:rPr>
              <a:t>, </a:t>
            </a:r>
            <a:r>
              <a:rPr lang="en-US" sz="2533" u="sng">
                <a:solidFill>
                  <a:srgbClr val="000000"/>
                </a:solidFill>
                <a:latin typeface="Tahoma"/>
                <a:ea typeface="Tahoma"/>
                <a:cs typeface="Tahoma"/>
                <a:sym typeface="Tahoma"/>
              </a:rPr>
              <a:t>planning</a:t>
            </a:r>
            <a:r>
              <a:rPr lang="en-US" sz="2533">
                <a:solidFill>
                  <a:srgbClr val="000000"/>
                </a:solidFill>
                <a:latin typeface="Tahoma"/>
                <a:ea typeface="Tahoma"/>
                <a:cs typeface="Tahoma"/>
                <a:sym typeface="Tahoma"/>
              </a:rPr>
              <a:t>, and </a:t>
            </a:r>
            <a:r>
              <a:rPr lang="en-US" sz="2533" u="sng">
                <a:solidFill>
                  <a:srgbClr val="000000"/>
                </a:solidFill>
                <a:latin typeface="Tahoma"/>
                <a:ea typeface="Tahoma"/>
                <a:cs typeface="Tahoma"/>
                <a:sym typeface="Tahoma"/>
              </a:rPr>
              <a:t>attempts</a:t>
            </a:r>
            <a:r>
              <a:rPr lang="en-US" sz="2533">
                <a:solidFill>
                  <a:srgbClr val="000000"/>
                </a:solidFill>
                <a:latin typeface="Tahoma"/>
                <a:ea typeface="Tahoma"/>
                <a:cs typeface="Tahoma"/>
                <a:sym typeface="Tahoma"/>
              </a:rPr>
              <a:t>, compared to non-cannabis users.</a:t>
            </a:r>
          </a:p>
        </p:txBody>
      </p:sp>
      <p:sp>
        <p:nvSpPr>
          <p:cNvPr id="24" name="TextBox 24"/>
          <p:cNvSpPr txBox="1"/>
          <p:nvPr/>
        </p:nvSpPr>
        <p:spPr>
          <a:xfrm>
            <a:off x="965777" y="4249420"/>
            <a:ext cx="10147299" cy="403316"/>
          </a:xfrm>
          <a:prstGeom prst="rect">
            <a:avLst/>
          </a:prstGeom>
        </p:spPr>
        <p:txBody>
          <a:bodyPr lIns="0" tIns="0" rIns="0" bIns="0" rtlCol="0" anchor="t">
            <a:spAutoFit/>
          </a:bodyPr>
          <a:lstStyle/>
          <a:p>
            <a:pPr marL="546975" lvl="1" indent="-273488">
              <a:lnSpc>
                <a:spcPts val="3547"/>
              </a:lnSpc>
              <a:buFont typeface="Arial"/>
              <a:buChar char="•"/>
            </a:pPr>
            <a:r>
              <a:rPr lang="en-US" sz="2533">
                <a:solidFill>
                  <a:srgbClr val="000000"/>
                </a:solidFill>
                <a:latin typeface="Tahoma"/>
                <a:ea typeface="Tahoma"/>
                <a:cs typeface="Tahoma"/>
                <a:sym typeface="Tahoma"/>
              </a:rPr>
              <a:t>Early age of cannabis use of initiation worsened the risks.</a:t>
            </a:r>
          </a:p>
        </p:txBody>
      </p:sp>
      <p:sp>
        <p:nvSpPr>
          <p:cNvPr id="25" name="TextBox 25"/>
          <p:cNvSpPr txBox="1"/>
          <p:nvPr/>
        </p:nvSpPr>
        <p:spPr>
          <a:xfrm>
            <a:off x="6575080" y="1198232"/>
            <a:ext cx="3796586" cy="287899"/>
          </a:xfrm>
          <a:prstGeom prst="rect">
            <a:avLst/>
          </a:prstGeom>
        </p:spPr>
        <p:txBody>
          <a:bodyPr lIns="0" tIns="0" rIns="0" bIns="0" rtlCol="0" anchor="t">
            <a:spAutoFit/>
          </a:bodyPr>
          <a:lstStyle/>
          <a:p>
            <a:pPr algn="ctr">
              <a:lnSpc>
                <a:spcPts val="2520"/>
              </a:lnSpc>
            </a:pPr>
            <a:r>
              <a:rPr lang="en-US">
                <a:solidFill>
                  <a:srgbClr val="ED1C24"/>
                </a:solidFill>
                <a:latin typeface="Tahoma"/>
                <a:ea typeface="Tahoma"/>
                <a:cs typeface="Tahoma"/>
                <a:sym typeface="Tahoma"/>
              </a:rPr>
              <a:t>Journal of Psych Research Sept, 2022</a:t>
            </a:r>
          </a:p>
        </p:txBody>
      </p:sp>
      <p:sp>
        <p:nvSpPr>
          <p:cNvPr id="26" name="TextBox 26"/>
          <p:cNvSpPr txBox="1"/>
          <p:nvPr/>
        </p:nvSpPr>
        <p:spPr>
          <a:xfrm>
            <a:off x="448734" y="4760807"/>
            <a:ext cx="10147299" cy="852156"/>
          </a:xfrm>
          <a:prstGeom prst="rect">
            <a:avLst/>
          </a:prstGeom>
        </p:spPr>
        <p:txBody>
          <a:bodyPr lIns="0" tIns="0" rIns="0" bIns="0" rtlCol="0" anchor="t">
            <a:spAutoFit/>
          </a:bodyPr>
          <a:lstStyle/>
          <a:p>
            <a:pPr>
              <a:lnSpc>
                <a:spcPts val="3547"/>
              </a:lnSpc>
            </a:pPr>
            <a:r>
              <a:rPr lang="en-US" sz="2533">
                <a:solidFill>
                  <a:srgbClr val="000000"/>
                </a:solidFill>
                <a:latin typeface="Tahoma"/>
                <a:ea typeface="Tahoma"/>
                <a:cs typeface="Tahoma"/>
                <a:sym typeface="Tahoma"/>
              </a:rPr>
              <a:t>The impact of recreational cannabis legalization on youth: the Colorado experience. Inc depression and suicidality</a:t>
            </a:r>
          </a:p>
        </p:txBody>
      </p:sp>
      <p:sp>
        <p:nvSpPr>
          <p:cNvPr id="27" name="TextBox 27"/>
          <p:cNvSpPr txBox="1"/>
          <p:nvPr/>
        </p:nvSpPr>
        <p:spPr>
          <a:xfrm>
            <a:off x="1022351" y="5636260"/>
            <a:ext cx="8770523" cy="403316"/>
          </a:xfrm>
          <a:prstGeom prst="rect">
            <a:avLst/>
          </a:prstGeom>
        </p:spPr>
        <p:txBody>
          <a:bodyPr lIns="0" tIns="0" rIns="0" bIns="0" rtlCol="0" anchor="t">
            <a:spAutoFit/>
          </a:bodyPr>
          <a:lstStyle/>
          <a:p>
            <a:pPr marL="546975" lvl="1" indent="-273488">
              <a:lnSpc>
                <a:spcPts val="3547"/>
              </a:lnSpc>
              <a:buFont typeface="Arial"/>
              <a:buChar char="•"/>
            </a:pPr>
            <a:r>
              <a:rPr lang="en-US" sz="2533">
                <a:solidFill>
                  <a:srgbClr val="000000"/>
                </a:solidFill>
                <a:latin typeface="Tahoma"/>
                <a:ea typeface="Tahoma"/>
                <a:cs typeface="Tahoma"/>
                <a:sym typeface="Tahoma"/>
              </a:rPr>
              <a:t>Once per month use - 5x more likely to attempt suicide</a:t>
            </a:r>
          </a:p>
        </p:txBody>
      </p:sp>
      <p:sp>
        <p:nvSpPr>
          <p:cNvPr id="28" name="TextBox 28"/>
          <p:cNvSpPr txBox="1"/>
          <p:nvPr/>
        </p:nvSpPr>
        <p:spPr>
          <a:xfrm>
            <a:off x="1042236" y="6121400"/>
            <a:ext cx="3292895" cy="403316"/>
          </a:xfrm>
          <a:prstGeom prst="rect">
            <a:avLst/>
          </a:prstGeom>
        </p:spPr>
        <p:txBody>
          <a:bodyPr lIns="0" tIns="0" rIns="0" bIns="0" rtlCol="0" anchor="t">
            <a:spAutoFit/>
          </a:bodyPr>
          <a:lstStyle/>
          <a:p>
            <a:pPr marL="546975" lvl="1" indent="-273488">
              <a:lnSpc>
                <a:spcPts val="3547"/>
              </a:lnSpc>
              <a:buFont typeface="Arial"/>
              <a:buChar char="•"/>
            </a:pPr>
            <a:r>
              <a:rPr lang="en-US" sz="2533">
                <a:solidFill>
                  <a:srgbClr val="000000"/>
                </a:solidFill>
                <a:latin typeface="Tahoma"/>
                <a:ea typeface="Tahoma"/>
                <a:cs typeface="Tahoma"/>
                <a:sym typeface="Tahoma"/>
              </a:rPr>
              <a:t>1-2 days/wk - 7x </a:t>
            </a:r>
          </a:p>
        </p:txBody>
      </p:sp>
      <p:sp>
        <p:nvSpPr>
          <p:cNvPr id="29" name="TextBox 29"/>
          <p:cNvSpPr txBox="1"/>
          <p:nvPr/>
        </p:nvSpPr>
        <p:spPr>
          <a:xfrm>
            <a:off x="4775713" y="6121400"/>
            <a:ext cx="3292895" cy="403316"/>
          </a:xfrm>
          <a:prstGeom prst="rect">
            <a:avLst/>
          </a:prstGeom>
        </p:spPr>
        <p:txBody>
          <a:bodyPr lIns="0" tIns="0" rIns="0" bIns="0" rtlCol="0" anchor="t">
            <a:spAutoFit/>
          </a:bodyPr>
          <a:lstStyle/>
          <a:p>
            <a:pPr marL="546975" lvl="1" indent="-273488">
              <a:lnSpc>
                <a:spcPts val="3547"/>
              </a:lnSpc>
              <a:buFont typeface="Arial"/>
              <a:buChar char="•"/>
            </a:pPr>
            <a:r>
              <a:rPr lang="en-US" sz="2533">
                <a:solidFill>
                  <a:srgbClr val="000000"/>
                </a:solidFill>
                <a:latin typeface="Tahoma"/>
                <a:ea typeface="Tahoma"/>
                <a:cs typeface="Tahoma"/>
                <a:sym typeface="Tahoma"/>
              </a:rPr>
              <a:t> 3-4 days/wk - 9x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59812" y="0"/>
            <a:ext cx="10122209" cy="1859956"/>
          </a:xfrm>
          <a:custGeom>
            <a:avLst/>
            <a:gdLst/>
            <a:ahLst/>
            <a:cxnLst/>
            <a:rect l="l" t="t" r="r" b="b"/>
            <a:pathLst>
              <a:path w="15183313" h="2789934">
                <a:moveTo>
                  <a:pt x="0" y="0"/>
                </a:moveTo>
                <a:lnTo>
                  <a:pt x="15183313" y="0"/>
                </a:lnTo>
                <a:lnTo>
                  <a:pt x="15183313" y="2789934"/>
                </a:lnTo>
                <a:lnTo>
                  <a:pt x="0" y="2789934"/>
                </a:lnTo>
                <a:lnTo>
                  <a:pt x="0" y="0"/>
                </a:lnTo>
                <a:close/>
              </a:path>
            </a:pathLst>
          </a:custGeom>
          <a:blipFill>
            <a:blip r:embed="rId3">
              <a:alphaModFix amt="90000"/>
            </a:blip>
            <a:stretch>
              <a:fillRect/>
            </a:stretch>
          </a:blipFill>
        </p:spPr>
        <p:txBody>
          <a:bodyPr/>
          <a:lstStyle/>
          <a:p>
            <a:endParaRPr lang="en-US"/>
          </a:p>
        </p:txBody>
      </p:sp>
      <p:sp>
        <p:nvSpPr>
          <p:cNvPr id="3" name="AutoShape 3"/>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4" name="Group 4"/>
          <p:cNvGrpSpPr/>
          <p:nvPr/>
        </p:nvGrpSpPr>
        <p:grpSpPr>
          <a:xfrm>
            <a:off x="10898730" y="-8466"/>
            <a:ext cx="1290094" cy="6866467"/>
            <a:chOff x="0" y="0"/>
            <a:chExt cx="2580188" cy="13732934"/>
          </a:xfrm>
        </p:grpSpPr>
        <p:sp>
          <p:nvSpPr>
            <p:cNvPr id="5" name="Freeform 5"/>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6" name="Group 6"/>
          <p:cNvGrpSpPr/>
          <p:nvPr/>
        </p:nvGrpSpPr>
        <p:grpSpPr>
          <a:xfrm>
            <a:off x="10939000" y="-8466"/>
            <a:ext cx="1249825" cy="6866467"/>
            <a:chOff x="0" y="0"/>
            <a:chExt cx="2499650" cy="13732934"/>
          </a:xfrm>
        </p:grpSpPr>
        <p:sp>
          <p:nvSpPr>
            <p:cNvPr id="7" name="Freeform 7"/>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8" name="Group 8"/>
          <p:cNvGrpSpPr/>
          <p:nvPr/>
        </p:nvGrpSpPr>
        <p:grpSpPr>
          <a:xfrm>
            <a:off x="10371666" y="3589867"/>
            <a:ext cx="1817159" cy="3268133"/>
            <a:chOff x="0" y="0"/>
            <a:chExt cx="3634318" cy="6536266"/>
          </a:xfrm>
        </p:grpSpPr>
        <p:sp>
          <p:nvSpPr>
            <p:cNvPr id="9" name="Freeform 9"/>
            <p:cNvSpPr/>
            <p:nvPr/>
          </p:nvSpPr>
          <p:spPr>
            <a:xfrm>
              <a:off x="0" y="0"/>
              <a:ext cx="3634359" cy="6536309"/>
            </a:xfrm>
            <a:custGeom>
              <a:avLst/>
              <a:gdLst/>
              <a:ahLst/>
              <a:cxnLst/>
              <a:rect l="l" t="t" r="r" b="b"/>
              <a:pathLst>
                <a:path w="3634359" h="6536309">
                  <a:moveTo>
                    <a:pt x="0" y="6536309"/>
                  </a:moveTo>
                  <a:lnTo>
                    <a:pt x="3634359" y="0"/>
                  </a:lnTo>
                  <a:lnTo>
                    <a:pt x="3634359" y="6536309"/>
                  </a:lnTo>
                  <a:close/>
                </a:path>
              </a:pathLst>
            </a:custGeom>
            <a:solidFill>
              <a:srgbClr val="00AEEF">
                <a:alpha val="63922"/>
              </a:srgbClr>
            </a:solidFill>
          </p:spPr>
          <p:txBody>
            <a:bodyPr/>
            <a:lstStyle/>
            <a:p>
              <a:endParaRPr lang="en-US"/>
            </a:p>
          </p:txBody>
        </p:sp>
      </p:grpSp>
      <p:grpSp>
        <p:nvGrpSpPr>
          <p:cNvPr id="10" name="Group 10"/>
          <p:cNvGrpSpPr/>
          <p:nvPr/>
        </p:nvGrpSpPr>
        <p:grpSpPr>
          <a:xfrm>
            <a:off x="0" y="4013200"/>
            <a:ext cx="448733" cy="2844800"/>
            <a:chOff x="0" y="0"/>
            <a:chExt cx="897466" cy="5689600"/>
          </a:xfrm>
        </p:grpSpPr>
        <p:sp>
          <p:nvSpPr>
            <p:cNvPr id="11" name="Freeform 11"/>
            <p:cNvSpPr/>
            <p:nvPr/>
          </p:nvSpPr>
          <p:spPr>
            <a:xfrm>
              <a:off x="0" y="0"/>
              <a:ext cx="897509" cy="5689600"/>
            </a:xfrm>
            <a:custGeom>
              <a:avLst/>
              <a:gdLst/>
              <a:ahLst/>
              <a:cxnLst/>
              <a:rect l="l" t="t" r="r" b="b"/>
              <a:pathLst>
                <a:path w="897509" h="5689600">
                  <a:moveTo>
                    <a:pt x="0" y="5689600"/>
                  </a:moveTo>
                  <a:lnTo>
                    <a:pt x="0" y="0"/>
                  </a:lnTo>
                  <a:lnTo>
                    <a:pt x="897509" y="5689600"/>
                  </a:lnTo>
                  <a:close/>
                </a:path>
              </a:pathLst>
            </a:custGeom>
            <a:solidFill>
              <a:srgbClr val="00AEEF">
                <a:alpha val="72157"/>
              </a:srgbClr>
            </a:solidFill>
          </p:spPr>
          <p:txBody>
            <a:bodyPr/>
            <a:lstStyle/>
            <a:p>
              <a:endParaRPr lang="en-US"/>
            </a:p>
          </p:txBody>
        </p:sp>
      </p:grpSp>
      <p:sp>
        <p:nvSpPr>
          <p:cNvPr id="12" name="AutoShape 12"/>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13" name="Group 13"/>
          <p:cNvGrpSpPr/>
          <p:nvPr/>
        </p:nvGrpSpPr>
        <p:grpSpPr>
          <a:xfrm>
            <a:off x="10898730" y="-8466"/>
            <a:ext cx="1290094" cy="6866467"/>
            <a:chOff x="0" y="0"/>
            <a:chExt cx="2580188" cy="13732934"/>
          </a:xfrm>
        </p:grpSpPr>
        <p:sp>
          <p:nvSpPr>
            <p:cNvPr id="14" name="Freeform 14"/>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15" name="Group 15"/>
          <p:cNvGrpSpPr/>
          <p:nvPr/>
        </p:nvGrpSpPr>
        <p:grpSpPr>
          <a:xfrm>
            <a:off x="10943763" y="-8466"/>
            <a:ext cx="1249825" cy="6866467"/>
            <a:chOff x="0" y="0"/>
            <a:chExt cx="2499650" cy="13732934"/>
          </a:xfrm>
        </p:grpSpPr>
        <p:sp>
          <p:nvSpPr>
            <p:cNvPr id="16" name="Freeform 16"/>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17" name="Group 17"/>
          <p:cNvGrpSpPr/>
          <p:nvPr/>
        </p:nvGrpSpPr>
        <p:grpSpPr>
          <a:xfrm rot="-10800000">
            <a:off x="0" y="0"/>
            <a:ext cx="842596" cy="5666154"/>
            <a:chOff x="0" y="0"/>
            <a:chExt cx="1685192" cy="11332308"/>
          </a:xfrm>
        </p:grpSpPr>
        <p:sp>
          <p:nvSpPr>
            <p:cNvPr id="18" name="Freeform 18"/>
            <p:cNvSpPr/>
            <p:nvPr/>
          </p:nvSpPr>
          <p:spPr>
            <a:xfrm>
              <a:off x="0" y="0"/>
              <a:ext cx="1685163" cy="11332337"/>
            </a:xfrm>
            <a:custGeom>
              <a:avLst/>
              <a:gdLst/>
              <a:ahLst/>
              <a:cxnLst/>
              <a:rect l="l" t="t" r="r" b="b"/>
              <a:pathLst>
                <a:path w="1685163" h="11332337">
                  <a:moveTo>
                    <a:pt x="0" y="11332337"/>
                  </a:moveTo>
                  <a:lnTo>
                    <a:pt x="1685163" y="0"/>
                  </a:lnTo>
                  <a:lnTo>
                    <a:pt x="1685163" y="11332337"/>
                  </a:lnTo>
                  <a:close/>
                </a:path>
              </a:pathLst>
            </a:custGeom>
            <a:solidFill>
              <a:srgbClr val="00AEEF">
                <a:alpha val="72157"/>
              </a:srgbClr>
            </a:solidFill>
          </p:spPr>
          <p:txBody>
            <a:bodyPr/>
            <a:lstStyle/>
            <a:p>
              <a:endParaRPr lang="en-US"/>
            </a:p>
          </p:txBody>
        </p:sp>
      </p:grpSp>
      <p:sp>
        <p:nvSpPr>
          <p:cNvPr id="19" name="Freeform 19"/>
          <p:cNvSpPr/>
          <p:nvPr/>
        </p:nvSpPr>
        <p:spPr>
          <a:xfrm>
            <a:off x="659812" y="1407092"/>
            <a:ext cx="10027839" cy="4765108"/>
          </a:xfrm>
          <a:custGeom>
            <a:avLst/>
            <a:gdLst/>
            <a:ahLst/>
            <a:cxnLst/>
            <a:rect l="l" t="t" r="r" b="b"/>
            <a:pathLst>
              <a:path w="15041758" h="7147662">
                <a:moveTo>
                  <a:pt x="0" y="0"/>
                </a:moveTo>
                <a:lnTo>
                  <a:pt x="15041758" y="0"/>
                </a:lnTo>
                <a:lnTo>
                  <a:pt x="15041758" y="7147662"/>
                </a:lnTo>
                <a:lnTo>
                  <a:pt x="0" y="7147662"/>
                </a:lnTo>
                <a:lnTo>
                  <a:pt x="0" y="0"/>
                </a:lnTo>
                <a:close/>
              </a:path>
            </a:pathLst>
          </a:custGeom>
          <a:blipFill>
            <a:blip r:embed="rId4"/>
            <a:stretch>
              <a:fillRect/>
            </a:stretch>
          </a:blipFill>
        </p:spPr>
        <p:txBody>
          <a:bodyPr/>
          <a:lstStyle/>
          <a:p>
            <a:endParaRPr lang="en-US"/>
          </a:p>
        </p:txBody>
      </p:sp>
      <p:sp>
        <p:nvSpPr>
          <p:cNvPr id="20" name="TextBox 20"/>
          <p:cNvSpPr txBox="1"/>
          <p:nvPr/>
        </p:nvSpPr>
        <p:spPr>
          <a:xfrm>
            <a:off x="842596" y="122766"/>
            <a:ext cx="10027839" cy="1142557"/>
          </a:xfrm>
          <a:prstGeom prst="rect">
            <a:avLst/>
          </a:prstGeom>
        </p:spPr>
        <p:txBody>
          <a:bodyPr lIns="0" tIns="0" rIns="0" bIns="0" rtlCol="0" anchor="t">
            <a:spAutoFit/>
          </a:bodyPr>
          <a:lstStyle/>
          <a:p>
            <a:pPr>
              <a:lnSpc>
                <a:spcPts val="4666"/>
              </a:lnSpc>
            </a:pPr>
            <a:r>
              <a:rPr lang="en-US" sz="3333">
                <a:solidFill>
                  <a:srgbClr val="000000"/>
                </a:solidFill>
                <a:latin typeface="Tahoma"/>
                <a:ea typeface="Tahoma"/>
                <a:cs typeface="Tahoma"/>
                <a:sym typeface="Tahoma"/>
              </a:rPr>
              <a:t>Suicide death rates among youth 10-24 years old in Oregon and the US.</a:t>
            </a:r>
          </a:p>
        </p:txBody>
      </p:sp>
      <p:sp>
        <p:nvSpPr>
          <p:cNvPr id="21" name="TextBox 21"/>
          <p:cNvSpPr txBox="1"/>
          <p:nvPr/>
        </p:nvSpPr>
        <p:spPr>
          <a:xfrm>
            <a:off x="842596" y="6273800"/>
            <a:ext cx="7385934" cy="265137"/>
          </a:xfrm>
          <a:prstGeom prst="rect">
            <a:avLst/>
          </a:prstGeom>
        </p:spPr>
        <p:txBody>
          <a:bodyPr lIns="0" tIns="0" rIns="0" bIns="0" rtlCol="0" anchor="t">
            <a:spAutoFit/>
          </a:bodyPr>
          <a:lstStyle/>
          <a:p>
            <a:pPr>
              <a:lnSpc>
                <a:spcPts val="2333"/>
              </a:lnSpc>
            </a:pPr>
            <a:r>
              <a:rPr lang="en-US" sz="1667">
                <a:solidFill>
                  <a:srgbClr val="000000"/>
                </a:solidFill>
                <a:latin typeface="Tahoma"/>
                <a:ea typeface="Tahoma"/>
                <a:cs typeface="Tahoma"/>
                <a:sym typeface="Tahoma"/>
              </a:rPr>
              <a:t>Source: 2023 Youth Suicide Intervention and Prevention Plan Annual Report</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49930" y="2011408"/>
            <a:ext cx="9935558" cy="4160792"/>
          </a:xfrm>
          <a:custGeom>
            <a:avLst/>
            <a:gdLst/>
            <a:ahLst/>
            <a:cxnLst/>
            <a:rect l="l" t="t" r="r" b="b"/>
            <a:pathLst>
              <a:path w="14903337" h="6241188">
                <a:moveTo>
                  <a:pt x="0" y="0"/>
                </a:moveTo>
                <a:lnTo>
                  <a:pt x="14903337" y="0"/>
                </a:lnTo>
                <a:lnTo>
                  <a:pt x="14903337" y="6241188"/>
                </a:lnTo>
                <a:lnTo>
                  <a:pt x="0" y="6241188"/>
                </a:lnTo>
                <a:lnTo>
                  <a:pt x="0" y="0"/>
                </a:lnTo>
                <a:close/>
              </a:path>
            </a:pathLst>
          </a:custGeom>
          <a:blipFill>
            <a:blip r:embed="rId3"/>
            <a:stretch>
              <a:fillRect t="-3124"/>
            </a:stretch>
          </a:blipFill>
        </p:spPr>
        <p:txBody>
          <a:bodyPr/>
          <a:lstStyle/>
          <a:p>
            <a:endParaRPr lang="en-US"/>
          </a:p>
        </p:txBody>
      </p:sp>
      <p:sp>
        <p:nvSpPr>
          <p:cNvPr id="3" name="AutoShape 3"/>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4" name="Group 4"/>
          <p:cNvGrpSpPr/>
          <p:nvPr/>
        </p:nvGrpSpPr>
        <p:grpSpPr>
          <a:xfrm>
            <a:off x="10898730" y="-8466"/>
            <a:ext cx="1290094" cy="6866467"/>
            <a:chOff x="0" y="0"/>
            <a:chExt cx="2580188" cy="13732934"/>
          </a:xfrm>
        </p:grpSpPr>
        <p:sp>
          <p:nvSpPr>
            <p:cNvPr id="5" name="Freeform 5"/>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6" name="Group 6"/>
          <p:cNvGrpSpPr/>
          <p:nvPr/>
        </p:nvGrpSpPr>
        <p:grpSpPr>
          <a:xfrm>
            <a:off x="10939000" y="-8466"/>
            <a:ext cx="1249825" cy="6866467"/>
            <a:chOff x="0" y="0"/>
            <a:chExt cx="2499650" cy="13732934"/>
          </a:xfrm>
        </p:grpSpPr>
        <p:sp>
          <p:nvSpPr>
            <p:cNvPr id="7" name="Freeform 7"/>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8" name="Group 8"/>
          <p:cNvGrpSpPr/>
          <p:nvPr/>
        </p:nvGrpSpPr>
        <p:grpSpPr>
          <a:xfrm>
            <a:off x="10371666" y="3589867"/>
            <a:ext cx="1817159" cy="3268133"/>
            <a:chOff x="0" y="0"/>
            <a:chExt cx="3634318" cy="6536266"/>
          </a:xfrm>
        </p:grpSpPr>
        <p:sp>
          <p:nvSpPr>
            <p:cNvPr id="9" name="Freeform 9"/>
            <p:cNvSpPr/>
            <p:nvPr/>
          </p:nvSpPr>
          <p:spPr>
            <a:xfrm>
              <a:off x="0" y="0"/>
              <a:ext cx="3634359" cy="6536309"/>
            </a:xfrm>
            <a:custGeom>
              <a:avLst/>
              <a:gdLst/>
              <a:ahLst/>
              <a:cxnLst/>
              <a:rect l="l" t="t" r="r" b="b"/>
              <a:pathLst>
                <a:path w="3634359" h="6536309">
                  <a:moveTo>
                    <a:pt x="0" y="6536309"/>
                  </a:moveTo>
                  <a:lnTo>
                    <a:pt x="3634359" y="0"/>
                  </a:lnTo>
                  <a:lnTo>
                    <a:pt x="3634359" y="6536309"/>
                  </a:lnTo>
                  <a:close/>
                </a:path>
              </a:pathLst>
            </a:custGeom>
            <a:solidFill>
              <a:srgbClr val="00AEEF">
                <a:alpha val="63922"/>
              </a:srgbClr>
            </a:solidFill>
          </p:spPr>
          <p:txBody>
            <a:bodyPr/>
            <a:lstStyle/>
            <a:p>
              <a:endParaRPr lang="en-US"/>
            </a:p>
          </p:txBody>
        </p:sp>
      </p:grpSp>
      <p:grpSp>
        <p:nvGrpSpPr>
          <p:cNvPr id="10" name="Group 10"/>
          <p:cNvGrpSpPr/>
          <p:nvPr/>
        </p:nvGrpSpPr>
        <p:grpSpPr>
          <a:xfrm>
            <a:off x="0" y="4013200"/>
            <a:ext cx="448733" cy="2844800"/>
            <a:chOff x="0" y="0"/>
            <a:chExt cx="897466" cy="5689600"/>
          </a:xfrm>
        </p:grpSpPr>
        <p:sp>
          <p:nvSpPr>
            <p:cNvPr id="11" name="Freeform 11"/>
            <p:cNvSpPr/>
            <p:nvPr/>
          </p:nvSpPr>
          <p:spPr>
            <a:xfrm>
              <a:off x="0" y="0"/>
              <a:ext cx="897509" cy="5689600"/>
            </a:xfrm>
            <a:custGeom>
              <a:avLst/>
              <a:gdLst/>
              <a:ahLst/>
              <a:cxnLst/>
              <a:rect l="l" t="t" r="r" b="b"/>
              <a:pathLst>
                <a:path w="897509" h="5689600">
                  <a:moveTo>
                    <a:pt x="0" y="5689600"/>
                  </a:moveTo>
                  <a:lnTo>
                    <a:pt x="0" y="0"/>
                  </a:lnTo>
                  <a:lnTo>
                    <a:pt x="897509" y="5689600"/>
                  </a:lnTo>
                  <a:close/>
                </a:path>
              </a:pathLst>
            </a:custGeom>
            <a:solidFill>
              <a:srgbClr val="00AEEF">
                <a:alpha val="72157"/>
              </a:srgbClr>
            </a:solidFill>
          </p:spPr>
          <p:txBody>
            <a:bodyPr/>
            <a:lstStyle/>
            <a:p>
              <a:endParaRPr lang="en-US"/>
            </a:p>
          </p:txBody>
        </p:sp>
      </p:grpSp>
      <p:sp>
        <p:nvSpPr>
          <p:cNvPr id="12" name="AutoShape 12"/>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13" name="Group 13"/>
          <p:cNvGrpSpPr/>
          <p:nvPr/>
        </p:nvGrpSpPr>
        <p:grpSpPr>
          <a:xfrm>
            <a:off x="10898730" y="-8466"/>
            <a:ext cx="1290094" cy="6866467"/>
            <a:chOff x="0" y="0"/>
            <a:chExt cx="2580188" cy="13732934"/>
          </a:xfrm>
        </p:grpSpPr>
        <p:sp>
          <p:nvSpPr>
            <p:cNvPr id="14" name="Freeform 14"/>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15" name="Group 15"/>
          <p:cNvGrpSpPr/>
          <p:nvPr/>
        </p:nvGrpSpPr>
        <p:grpSpPr>
          <a:xfrm>
            <a:off x="10943763" y="-8466"/>
            <a:ext cx="1249825" cy="6866467"/>
            <a:chOff x="0" y="0"/>
            <a:chExt cx="2499650" cy="13732934"/>
          </a:xfrm>
        </p:grpSpPr>
        <p:sp>
          <p:nvSpPr>
            <p:cNvPr id="16" name="Freeform 16"/>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sp>
        <p:nvSpPr>
          <p:cNvPr id="17" name="Freeform 17"/>
          <p:cNvSpPr/>
          <p:nvPr/>
        </p:nvSpPr>
        <p:spPr>
          <a:xfrm>
            <a:off x="448733" y="166966"/>
            <a:ext cx="7194387" cy="784842"/>
          </a:xfrm>
          <a:custGeom>
            <a:avLst/>
            <a:gdLst/>
            <a:ahLst/>
            <a:cxnLst/>
            <a:rect l="l" t="t" r="r" b="b"/>
            <a:pathLst>
              <a:path w="10791580" h="1177263">
                <a:moveTo>
                  <a:pt x="0" y="0"/>
                </a:moveTo>
                <a:lnTo>
                  <a:pt x="10791580" y="0"/>
                </a:lnTo>
                <a:lnTo>
                  <a:pt x="10791580" y="1177263"/>
                </a:lnTo>
                <a:lnTo>
                  <a:pt x="0" y="1177263"/>
                </a:lnTo>
                <a:lnTo>
                  <a:pt x="0" y="0"/>
                </a:lnTo>
                <a:close/>
              </a:path>
            </a:pathLst>
          </a:custGeom>
          <a:blipFill>
            <a:blip r:embed="rId4">
              <a:alphaModFix amt="75000"/>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8" name="Group 18"/>
          <p:cNvGrpSpPr/>
          <p:nvPr/>
        </p:nvGrpSpPr>
        <p:grpSpPr>
          <a:xfrm rot="-10800000">
            <a:off x="0" y="0"/>
            <a:ext cx="842596" cy="5666154"/>
            <a:chOff x="0" y="0"/>
            <a:chExt cx="1685192" cy="11332308"/>
          </a:xfrm>
        </p:grpSpPr>
        <p:sp>
          <p:nvSpPr>
            <p:cNvPr id="19" name="Freeform 19"/>
            <p:cNvSpPr/>
            <p:nvPr/>
          </p:nvSpPr>
          <p:spPr>
            <a:xfrm>
              <a:off x="0" y="0"/>
              <a:ext cx="1685163" cy="11332337"/>
            </a:xfrm>
            <a:custGeom>
              <a:avLst/>
              <a:gdLst/>
              <a:ahLst/>
              <a:cxnLst/>
              <a:rect l="l" t="t" r="r" b="b"/>
              <a:pathLst>
                <a:path w="1685163" h="11332337">
                  <a:moveTo>
                    <a:pt x="0" y="11332337"/>
                  </a:moveTo>
                  <a:lnTo>
                    <a:pt x="1685163" y="0"/>
                  </a:lnTo>
                  <a:lnTo>
                    <a:pt x="1685163" y="11332337"/>
                  </a:lnTo>
                  <a:close/>
                </a:path>
              </a:pathLst>
            </a:custGeom>
            <a:solidFill>
              <a:srgbClr val="00AEEF">
                <a:alpha val="72157"/>
              </a:srgbClr>
            </a:solidFill>
          </p:spPr>
          <p:txBody>
            <a:bodyPr/>
            <a:lstStyle/>
            <a:p>
              <a:endParaRPr lang="en-US"/>
            </a:p>
          </p:txBody>
        </p:sp>
      </p:grpSp>
      <p:sp>
        <p:nvSpPr>
          <p:cNvPr id="20" name="TextBox 20"/>
          <p:cNvSpPr txBox="1"/>
          <p:nvPr/>
        </p:nvSpPr>
        <p:spPr>
          <a:xfrm>
            <a:off x="842596" y="136858"/>
            <a:ext cx="10055125" cy="539828"/>
          </a:xfrm>
          <a:prstGeom prst="rect">
            <a:avLst/>
          </a:prstGeom>
        </p:spPr>
        <p:txBody>
          <a:bodyPr lIns="0" tIns="0" rIns="0" bIns="0" rtlCol="0" anchor="t">
            <a:spAutoFit/>
          </a:bodyPr>
          <a:lstStyle/>
          <a:p>
            <a:pPr>
              <a:lnSpc>
                <a:spcPts val="4666"/>
              </a:lnSpc>
            </a:pPr>
            <a:r>
              <a:rPr lang="en-US" sz="3333">
                <a:solidFill>
                  <a:srgbClr val="000000"/>
                </a:solidFill>
                <a:latin typeface="Tahoma"/>
                <a:ea typeface="Tahoma"/>
                <a:cs typeface="Tahoma"/>
                <a:sym typeface="Tahoma"/>
              </a:rPr>
              <a:t>Adolescent THC use and suicide</a:t>
            </a:r>
          </a:p>
        </p:txBody>
      </p:sp>
      <p:sp>
        <p:nvSpPr>
          <p:cNvPr id="21" name="Freeform 21"/>
          <p:cNvSpPr/>
          <p:nvPr/>
        </p:nvSpPr>
        <p:spPr>
          <a:xfrm>
            <a:off x="8761057" y="3429000"/>
            <a:ext cx="2940447" cy="2983530"/>
          </a:xfrm>
          <a:custGeom>
            <a:avLst/>
            <a:gdLst/>
            <a:ahLst/>
            <a:cxnLst/>
            <a:rect l="l" t="t" r="r" b="b"/>
            <a:pathLst>
              <a:path w="4410670" h="4475295">
                <a:moveTo>
                  <a:pt x="0" y="0"/>
                </a:moveTo>
                <a:lnTo>
                  <a:pt x="4410670" y="0"/>
                </a:lnTo>
                <a:lnTo>
                  <a:pt x="4410670" y="4475295"/>
                </a:lnTo>
                <a:lnTo>
                  <a:pt x="0" y="4475295"/>
                </a:lnTo>
                <a:lnTo>
                  <a:pt x="0" y="0"/>
                </a:lnTo>
                <a:close/>
              </a:path>
            </a:pathLst>
          </a:custGeom>
          <a:blipFill>
            <a:blip r:embed="rId6"/>
            <a:stretch>
              <a:fillRect/>
            </a:stretch>
          </a:blipFill>
        </p:spPr>
        <p:txBody>
          <a:bodyPr/>
          <a:lstStyle/>
          <a:p>
            <a:endParaRPr lang="en-US"/>
          </a:p>
        </p:txBody>
      </p:sp>
      <p:sp>
        <p:nvSpPr>
          <p:cNvPr id="22" name="TextBox 22"/>
          <p:cNvSpPr txBox="1"/>
          <p:nvPr/>
        </p:nvSpPr>
        <p:spPr>
          <a:xfrm>
            <a:off x="743511" y="983133"/>
            <a:ext cx="9748395" cy="1021562"/>
          </a:xfrm>
          <a:prstGeom prst="rect">
            <a:avLst/>
          </a:prstGeom>
        </p:spPr>
        <p:txBody>
          <a:bodyPr lIns="0" tIns="0" rIns="0" bIns="0" rtlCol="0" anchor="t">
            <a:spAutoFit/>
          </a:bodyPr>
          <a:lstStyle/>
          <a:p>
            <a:pPr>
              <a:lnSpc>
                <a:spcPts val="4200"/>
              </a:lnSpc>
            </a:pPr>
            <a:r>
              <a:rPr lang="en-US" sz="2999">
                <a:solidFill>
                  <a:srgbClr val="000000"/>
                </a:solidFill>
                <a:latin typeface="Tahoma"/>
                <a:ea typeface="Tahoma"/>
                <a:cs typeface="Tahoma"/>
                <a:sym typeface="Tahoma"/>
              </a:rPr>
              <a:t>Colorado youth suicide (10-18yrs) and associated toxicology - 2033</a:t>
            </a:r>
          </a:p>
        </p:txBody>
      </p:sp>
      <p:sp>
        <p:nvSpPr>
          <p:cNvPr id="23" name="TextBox 23"/>
          <p:cNvSpPr txBox="1"/>
          <p:nvPr/>
        </p:nvSpPr>
        <p:spPr>
          <a:xfrm>
            <a:off x="685801" y="6227534"/>
            <a:ext cx="8628643" cy="310534"/>
          </a:xfrm>
          <a:prstGeom prst="rect">
            <a:avLst/>
          </a:prstGeom>
        </p:spPr>
        <p:txBody>
          <a:bodyPr lIns="0" tIns="0" rIns="0" bIns="0" rtlCol="0" anchor="t">
            <a:spAutoFit/>
          </a:bodyPr>
          <a:lstStyle/>
          <a:p>
            <a:pPr>
              <a:lnSpc>
                <a:spcPts val="2707"/>
              </a:lnSpc>
            </a:pPr>
            <a:r>
              <a:rPr lang="en-US" sz="1933">
                <a:solidFill>
                  <a:srgbClr val="ED1C24"/>
                </a:solidFill>
                <a:latin typeface="Tahoma"/>
                <a:ea typeface="Tahoma"/>
                <a:cs typeface="Tahoma"/>
                <a:sym typeface="Tahoma"/>
              </a:rPr>
              <a:t>Colorado Violent Death Reporting System 2023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791364">
            <a:off x="6492322" y="3429000"/>
            <a:ext cx="6976580" cy="0"/>
          </a:xfrm>
          <a:prstGeom prst="line">
            <a:avLst/>
          </a:prstGeom>
          <a:ln w="9525" cap="rnd">
            <a:solidFill>
              <a:srgbClr val="FFFFFF"/>
            </a:solidFill>
            <a:prstDash val="solid"/>
            <a:headEnd type="none" w="sm" len="sm"/>
            <a:tailEnd type="none" w="sm" len="sm"/>
          </a:ln>
        </p:spPr>
        <p:txBody>
          <a:bodyPr/>
          <a:lstStyle/>
          <a:p>
            <a:endParaRPr lang="en-US"/>
          </a:p>
        </p:txBody>
      </p:sp>
      <p:sp>
        <p:nvSpPr>
          <p:cNvPr id="3" name="AutoShape 3"/>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4" name="Group 4"/>
          <p:cNvGrpSpPr/>
          <p:nvPr/>
        </p:nvGrpSpPr>
        <p:grpSpPr>
          <a:xfrm>
            <a:off x="10898730" y="-8466"/>
            <a:ext cx="1290094" cy="6866467"/>
            <a:chOff x="0" y="0"/>
            <a:chExt cx="2580188" cy="13732934"/>
          </a:xfrm>
        </p:grpSpPr>
        <p:sp>
          <p:nvSpPr>
            <p:cNvPr id="5" name="Freeform 5"/>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6" name="Group 6"/>
          <p:cNvGrpSpPr/>
          <p:nvPr/>
        </p:nvGrpSpPr>
        <p:grpSpPr>
          <a:xfrm>
            <a:off x="10939000" y="-8466"/>
            <a:ext cx="1249825" cy="6866467"/>
            <a:chOff x="0" y="0"/>
            <a:chExt cx="2499650" cy="13732934"/>
          </a:xfrm>
        </p:grpSpPr>
        <p:sp>
          <p:nvSpPr>
            <p:cNvPr id="7" name="Freeform 7"/>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8" name="Group 8"/>
          <p:cNvGrpSpPr/>
          <p:nvPr/>
        </p:nvGrpSpPr>
        <p:grpSpPr>
          <a:xfrm>
            <a:off x="10371666" y="3589867"/>
            <a:ext cx="1817159" cy="3268133"/>
            <a:chOff x="0" y="0"/>
            <a:chExt cx="3634318" cy="6536266"/>
          </a:xfrm>
        </p:grpSpPr>
        <p:sp>
          <p:nvSpPr>
            <p:cNvPr id="9" name="Freeform 9"/>
            <p:cNvSpPr/>
            <p:nvPr/>
          </p:nvSpPr>
          <p:spPr>
            <a:xfrm>
              <a:off x="0" y="0"/>
              <a:ext cx="3634359" cy="6536309"/>
            </a:xfrm>
            <a:custGeom>
              <a:avLst/>
              <a:gdLst/>
              <a:ahLst/>
              <a:cxnLst/>
              <a:rect l="l" t="t" r="r" b="b"/>
              <a:pathLst>
                <a:path w="3634359" h="6536309">
                  <a:moveTo>
                    <a:pt x="0" y="6536309"/>
                  </a:moveTo>
                  <a:lnTo>
                    <a:pt x="3634359" y="0"/>
                  </a:lnTo>
                  <a:lnTo>
                    <a:pt x="3634359" y="6536309"/>
                  </a:lnTo>
                  <a:close/>
                </a:path>
              </a:pathLst>
            </a:custGeom>
            <a:solidFill>
              <a:srgbClr val="00AEEF">
                <a:alpha val="63922"/>
              </a:srgbClr>
            </a:solidFill>
          </p:spPr>
          <p:txBody>
            <a:bodyPr/>
            <a:lstStyle/>
            <a:p>
              <a:endParaRPr lang="en-US"/>
            </a:p>
          </p:txBody>
        </p:sp>
      </p:grpSp>
      <p:grpSp>
        <p:nvGrpSpPr>
          <p:cNvPr id="10" name="Group 10"/>
          <p:cNvGrpSpPr/>
          <p:nvPr/>
        </p:nvGrpSpPr>
        <p:grpSpPr>
          <a:xfrm>
            <a:off x="0" y="4013200"/>
            <a:ext cx="448733" cy="2844800"/>
            <a:chOff x="0" y="0"/>
            <a:chExt cx="897466" cy="5689600"/>
          </a:xfrm>
        </p:grpSpPr>
        <p:sp>
          <p:nvSpPr>
            <p:cNvPr id="11" name="Freeform 11"/>
            <p:cNvSpPr/>
            <p:nvPr/>
          </p:nvSpPr>
          <p:spPr>
            <a:xfrm>
              <a:off x="0" y="0"/>
              <a:ext cx="897509" cy="5689600"/>
            </a:xfrm>
            <a:custGeom>
              <a:avLst/>
              <a:gdLst/>
              <a:ahLst/>
              <a:cxnLst/>
              <a:rect l="l" t="t" r="r" b="b"/>
              <a:pathLst>
                <a:path w="897509" h="5689600">
                  <a:moveTo>
                    <a:pt x="0" y="5689600"/>
                  </a:moveTo>
                  <a:lnTo>
                    <a:pt x="0" y="0"/>
                  </a:lnTo>
                  <a:lnTo>
                    <a:pt x="897509" y="5689600"/>
                  </a:lnTo>
                  <a:close/>
                </a:path>
              </a:pathLst>
            </a:custGeom>
            <a:solidFill>
              <a:srgbClr val="00AEEF">
                <a:alpha val="72157"/>
              </a:srgbClr>
            </a:solidFill>
          </p:spPr>
          <p:txBody>
            <a:bodyPr/>
            <a:lstStyle/>
            <a:p>
              <a:endParaRPr lang="en-US"/>
            </a:p>
          </p:txBody>
        </p:sp>
      </p:grpSp>
      <p:sp>
        <p:nvSpPr>
          <p:cNvPr id="12" name="AutoShape 12"/>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13" name="Group 13"/>
          <p:cNvGrpSpPr/>
          <p:nvPr/>
        </p:nvGrpSpPr>
        <p:grpSpPr>
          <a:xfrm>
            <a:off x="10898730" y="-8466"/>
            <a:ext cx="1290094" cy="6866467"/>
            <a:chOff x="0" y="0"/>
            <a:chExt cx="2580188" cy="13732934"/>
          </a:xfrm>
        </p:grpSpPr>
        <p:sp>
          <p:nvSpPr>
            <p:cNvPr id="14" name="Freeform 14"/>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15" name="Group 15"/>
          <p:cNvGrpSpPr/>
          <p:nvPr/>
        </p:nvGrpSpPr>
        <p:grpSpPr>
          <a:xfrm>
            <a:off x="10943763" y="-8466"/>
            <a:ext cx="1249825" cy="6866467"/>
            <a:chOff x="0" y="0"/>
            <a:chExt cx="2499650" cy="13732934"/>
          </a:xfrm>
        </p:grpSpPr>
        <p:sp>
          <p:nvSpPr>
            <p:cNvPr id="16" name="Freeform 16"/>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17" name="Group 17"/>
          <p:cNvGrpSpPr/>
          <p:nvPr/>
        </p:nvGrpSpPr>
        <p:grpSpPr>
          <a:xfrm rot="-10800000">
            <a:off x="0" y="0"/>
            <a:ext cx="842596" cy="5666154"/>
            <a:chOff x="0" y="0"/>
            <a:chExt cx="1685192" cy="11332308"/>
          </a:xfrm>
        </p:grpSpPr>
        <p:sp>
          <p:nvSpPr>
            <p:cNvPr id="18" name="Freeform 18"/>
            <p:cNvSpPr/>
            <p:nvPr/>
          </p:nvSpPr>
          <p:spPr>
            <a:xfrm>
              <a:off x="0" y="0"/>
              <a:ext cx="1685163" cy="11332337"/>
            </a:xfrm>
            <a:custGeom>
              <a:avLst/>
              <a:gdLst/>
              <a:ahLst/>
              <a:cxnLst/>
              <a:rect l="l" t="t" r="r" b="b"/>
              <a:pathLst>
                <a:path w="1685163" h="11332337">
                  <a:moveTo>
                    <a:pt x="0" y="11332337"/>
                  </a:moveTo>
                  <a:lnTo>
                    <a:pt x="1685163" y="0"/>
                  </a:lnTo>
                  <a:lnTo>
                    <a:pt x="1685163" y="11332337"/>
                  </a:lnTo>
                  <a:close/>
                </a:path>
              </a:pathLst>
            </a:custGeom>
            <a:solidFill>
              <a:srgbClr val="00AEEF">
                <a:alpha val="72157"/>
              </a:srgbClr>
            </a:solidFill>
          </p:spPr>
          <p:txBody>
            <a:bodyPr/>
            <a:lstStyle/>
            <a:p>
              <a:endParaRPr lang="en-US"/>
            </a:p>
          </p:txBody>
        </p:sp>
      </p:grpSp>
      <p:sp>
        <p:nvSpPr>
          <p:cNvPr id="19" name="Freeform 19"/>
          <p:cNvSpPr/>
          <p:nvPr/>
        </p:nvSpPr>
        <p:spPr>
          <a:xfrm>
            <a:off x="1296963" y="634114"/>
            <a:ext cx="9147399" cy="5911507"/>
          </a:xfrm>
          <a:custGeom>
            <a:avLst/>
            <a:gdLst/>
            <a:ahLst/>
            <a:cxnLst/>
            <a:rect l="l" t="t" r="r" b="b"/>
            <a:pathLst>
              <a:path w="13721098" h="8867260">
                <a:moveTo>
                  <a:pt x="0" y="0"/>
                </a:moveTo>
                <a:lnTo>
                  <a:pt x="13721099" y="0"/>
                </a:lnTo>
                <a:lnTo>
                  <a:pt x="13721099" y="8867259"/>
                </a:lnTo>
                <a:lnTo>
                  <a:pt x="0" y="8867259"/>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0" name="Freeform 20"/>
          <p:cNvSpPr/>
          <p:nvPr/>
        </p:nvSpPr>
        <p:spPr>
          <a:xfrm>
            <a:off x="2427874" y="2314369"/>
            <a:ext cx="6938376" cy="2220795"/>
          </a:xfrm>
          <a:custGeom>
            <a:avLst/>
            <a:gdLst/>
            <a:ahLst/>
            <a:cxnLst/>
            <a:rect l="l" t="t" r="r" b="b"/>
            <a:pathLst>
              <a:path w="10407564" h="3331192">
                <a:moveTo>
                  <a:pt x="0" y="0"/>
                </a:moveTo>
                <a:lnTo>
                  <a:pt x="10407563" y="0"/>
                </a:lnTo>
                <a:lnTo>
                  <a:pt x="10407563" y="3331192"/>
                </a:lnTo>
                <a:lnTo>
                  <a:pt x="0" y="3331192"/>
                </a:lnTo>
                <a:lnTo>
                  <a:pt x="0" y="0"/>
                </a:lnTo>
                <a:close/>
              </a:path>
            </a:pathLst>
          </a:custGeom>
          <a:blipFill>
            <a:blip r:embed="rId5"/>
            <a:stretch>
              <a:fillRect t="-103468"/>
            </a:stretch>
          </a:blipFill>
        </p:spPr>
        <p:txBody>
          <a:bodyPr/>
          <a:lstStyle/>
          <a:p>
            <a:endParaRPr 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791364">
            <a:off x="6492322" y="3429000"/>
            <a:ext cx="6976580" cy="0"/>
          </a:xfrm>
          <a:prstGeom prst="line">
            <a:avLst/>
          </a:prstGeom>
          <a:ln w="9525" cap="rnd">
            <a:solidFill>
              <a:srgbClr val="FFFFFF"/>
            </a:solidFill>
            <a:prstDash val="solid"/>
            <a:headEnd type="none" w="sm" len="sm"/>
            <a:tailEnd type="none" w="sm" len="sm"/>
          </a:ln>
        </p:spPr>
        <p:txBody>
          <a:bodyPr/>
          <a:lstStyle/>
          <a:p>
            <a:endParaRPr lang="en-US"/>
          </a:p>
        </p:txBody>
      </p:sp>
      <p:sp>
        <p:nvSpPr>
          <p:cNvPr id="3" name="AutoShape 3"/>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4" name="Group 4"/>
          <p:cNvGrpSpPr/>
          <p:nvPr/>
        </p:nvGrpSpPr>
        <p:grpSpPr>
          <a:xfrm>
            <a:off x="10898730" y="-8466"/>
            <a:ext cx="1290094" cy="6866467"/>
            <a:chOff x="0" y="0"/>
            <a:chExt cx="2580188" cy="13732934"/>
          </a:xfrm>
        </p:grpSpPr>
        <p:sp>
          <p:nvSpPr>
            <p:cNvPr id="5" name="Freeform 5"/>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6" name="Group 6"/>
          <p:cNvGrpSpPr/>
          <p:nvPr/>
        </p:nvGrpSpPr>
        <p:grpSpPr>
          <a:xfrm>
            <a:off x="10939000" y="-8466"/>
            <a:ext cx="1249825" cy="6866467"/>
            <a:chOff x="0" y="0"/>
            <a:chExt cx="2499650" cy="13732934"/>
          </a:xfrm>
        </p:grpSpPr>
        <p:sp>
          <p:nvSpPr>
            <p:cNvPr id="7" name="Freeform 7"/>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8" name="Group 8"/>
          <p:cNvGrpSpPr/>
          <p:nvPr/>
        </p:nvGrpSpPr>
        <p:grpSpPr>
          <a:xfrm>
            <a:off x="10371666" y="3589867"/>
            <a:ext cx="1817159" cy="3268133"/>
            <a:chOff x="0" y="0"/>
            <a:chExt cx="3634318" cy="6536266"/>
          </a:xfrm>
        </p:grpSpPr>
        <p:sp>
          <p:nvSpPr>
            <p:cNvPr id="9" name="Freeform 9"/>
            <p:cNvSpPr/>
            <p:nvPr/>
          </p:nvSpPr>
          <p:spPr>
            <a:xfrm>
              <a:off x="0" y="0"/>
              <a:ext cx="3634359" cy="6536309"/>
            </a:xfrm>
            <a:custGeom>
              <a:avLst/>
              <a:gdLst/>
              <a:ahLst/>
              <a:cxnLst/>
              <a:rect l="l" t="t" r="r" b="b"/>
              <a:pathLst>
                <a:path w="3634359" h="6536309">
                  <a:moveTo>
                    <a:pt x="0" y="6536309"/>
                  </a:moveTo>
                  <a:lnTo>
                    <a:pt x="3634359" y="0"/>
                  </a:lnTo>
                  <a:lnTo>
                    <a:pt x="3634359" y="6536309"/>
                  </a:lnTo>
                  <a:close/>
                </a:path>
              </a:pathLst>
            </a:custGeom>
            <a:solidFill>
              <a:srgbClr val="00AEEF">
                <a:alpha val="63922"/>
              </a:srgbClr>
            </a:solidFill>
          </p:spPr>
          <p:txBody>
            <a:bodyPr/>
            <a:lstStyle/>
            <a:p>
              <a:endParaRPr lang="en-US"/>
            </a:p>
          </p:txBody>
        </p:sp>
      </p:grpSp>
      <p:grpSp>
        <p:nvGrpSpPr>
          <p:cNvPr id="10" name="Group 10"/>
          <p:cNvGrpSpPr/>
          <p:nvPr/>
        </p:nvGrpSpPr>
        <p:grpSpPr>
          <a:xfrm rot="-10800000">
            <a:off x="0" y="0"/>
            <a:ext cx="842596" cy="5666154"/>
            <a:chOff x="0" y="0"/>
            <a:chExt cx="1685192" cy="11332308"/>
          </a:xfrm>
        </p:grpSpPr>
        <p:sp>
          <p:nvSpPr>
            <p:cNvPr id="11" name="Freeform 11"/>
            <p:cNvSpPr/>
            <p:nvPr/>
          </p:nvSpPr>
          <p:spPr>
            <a:xfrm>
              <a:off x="0" y="0"/>
              <a:ext cx="1685163" cy="11332337"/>
            </a:xfrm>
            <a:custGeom>
              <a:avLst/>
              <a:gdLst/>
              <a:ahLst/>
              <a:cxnLst/>
              <a:rect l="l" t="t" r="r" b="b"/>
              <a:pathLst>
                <a:path w="1685163" h="11332337">
                  <a:moveTo>
                    <a:pt x="0" y="11332337"/>
                  </a:moveTo>
                  <a:lnTo>
                    <a:pt x="1685163" y="0"/>
                  </a:lnTo>
                  <a:lnTo>
                    <a:pt x="1685163" y="11332337"/>
                  </a:lnTo>
                  <a:close/>
                </a:path>
              </a:pathLst>
            </a:custGeom>
            <a:solidFill>
              <a:srgbClr val="00AEEF">
                <a:alpha val="72157"/>
              </a:srgbClr>
            </a:solidFill>
          </p:spPr>
          <p:txBody>
            <a:bodyPr/>
            <a:lstStyle/>
            <a:p>
              <a:endParaRPr lang="en-US"/>
            </a:p>
          </p:txBody>
        </p:sp>
      </p:grpSp>
      <p:grpSp>
        <p:nvGrpSpPr>
          <p:cNvPr id="12" name="Group 12"/>
          <p:cNvGrpSpPr/>
          <p:nvPr/>
        </p:nvGrpSpPr>
        <p:grpSpPr>
          <a:xfrm>
            <a:off x="0" y="4013200"/>
            <a:ext cx="448733" cy="2844800"/>
            <a:chOff x="0" y="0"/>
            <a:chExt cx="897466" cy="5689600"/>
          </a:xfrm>
        </p:grpSpPr>
        <p:sp>
          <p:nvSpPr>
            <p:cNvPr id="13" name="Freeform 13"/>
            <p:cNvSpPr/>
            <p:nvPr/>
          </p:nvSpPr>
          <p:spPr>
            <a:xfrm>
              <a:off x="0" y="0"/>
              <a:ext cx="897509" cy="5689600"/>
            </a:xfrm>
            <a:custGeom>
              <a:avLst/>
              <a:gdLst/>
              <a:ahLst/>
              <a:cxnLst/>
              <a:rect l="l" t="t" r="r" b="b"/>
              <a:pathLst>
                <a:path w="897509" h="5689600">
                  <a:moveTo>
                    <a:pt x="0" y="5689600"/>
                  </a:moveTo>
                  <a:lnTo>
                    <a:pt x="0" y="0"/>
                  </a:lnTo>
                  <a:lnTo>
                    <a:pt x="897509" y="5689600"/>
                  </a:lnTo>
                  <a:close/>
                </a:path>
              </a:pathLst>
            </a:custGeom>
            <a:solidFill>
              <a:srgbClr val="00AEEF">
                <a:alpha val="72157"/>
              </a:srgbClr>
            </a:solidFill>
          </p:spPr>
          <p:txBody>
            <a:bodyPr/>
            <a:lstStyle/>
            <a:p>
              <a:endParaRPr lang="en-US"/>
            </a:p>
          </p:txBody>
        </p:sp>
      </p:grpSp>
      <p:sp>
        <p:nvSpPr>
          <p:cNvPr id="14" name="AutoShape 14"/>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15" name="Group 15"/>
          <p:cNvGrpSpPr/>
          <p:nvPr/>
        </p:nvGrpSpPr>
        <p:grpSpPr>
          <a:xfrm>
            <a:off x="10898730" y="-8466"/>
            <a:ext cx="1290094" cy="6866467"/>
            <a:chOff x="0" y="0"/>
            <a:chExt cx="2580188" cy="13732934"/>
          </a:xfrm>
        </p:grpSpPr>
        <p:sp>
          <p:nvSpPr>
            <p:cNvPr id="16" name="Freeform 16"/>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17" name="Group 17"/>
          <p:cNvGrpSpPr/>
          <p:nvPr/>
        </p:nvGrpSpPr>
        <p:grpSpPr>
          <a:xfrm>
            <a:off x="10943763" y="-8466"/>
            <a:ext cx="1249825" cy="6866467"/>
            <a:chOff x="0" y="0"/>
            <a:chExt cx="2499650" cy="13732934"/>
          </a:xfrm>
        </p:grpSpPr>
        <p:sp>
          <p:nvSpPr>
            <p:cNvPr id="18" name="Freeform 18"/>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sp>
        <p:nvSpPr>
          <p:cNvPr id="19" name="Freeform 19"/>
          <p:cNvSpPr/>
          <p:nvPr/>
        </p:nvSpPr>
        <p:spPr>
          <a:xfrm>
            <a:off x="685800" y="149324"/>
            <a:ext cx="7801487" cy="1156905"/>
          </a:xfrm>
          <a:custGeom>
            <a:avLst/>
            <a:gdLst/>
            <a:ahLst/>
            <a:cxnLst/>
            <a:rect l="l" t="t" r="r" b="b"/>
            <a:pathLst>
              <a:path w="11702230" h="1735358">
                <a:moveTo>
                  <a:pt x="0" y="0"/>
                </a:moveTo>
                <a:lnTo>
                  <a:pt x="11702230" y="0"/>
                </a:lnTo>
                <a:lnTo>
                  <a:pt x="11702230" y="1735358"/>
                </a:lnTo>
                <a:lnTo>
                  <a:pt x="0" y="1735358"/>
                </a:lnTo>
                <a:lnTo>
                  <a:pt x="0" y="0"/>
                </a:lnTo>
                <a:close/>
              </a:path>
            </a:pathLst>
          </a:custGeom>
          <a:blipFill>
            <a:blip r:embed="rId3"/>
            <a:stretch>
              <a:fillRect t="-11955" b="-11955"/>
            </a:stretch>
          </a:blipFill>
        </p:spPr>
        <p:txBody>
          <a:bodyPr/>
          <a:lstStyle/>
          <a:p>
            <a:endParaRPr lang="en-US"/>
          </a:p>
        </p:txBody>
      </p:sp>
      <p:sp>
        <p:nvSpPr>
          <p:cNvPr id="20" name="TextBox 20"/>
          <p:cNvSpPr txBox="1"/>
          <p:nvPr/>
        </p:nvSpPr>
        <p:spPr>
          <a:xfrm>
            <a:off x="858019" y="48684"/>
            <a:ext cx="6846604" cy="1142557"/>
          </a:xfrm>
          <a:prstGeom prst="rect">
            <a:avLst/>
          </a:prstGeom>
        </p:spPr>
        <p:txBody>
          <a:bodyPr lIns="0" tIns="0" rIns="0" bIns="0" rtlCol="0" anchor="t">
            <a:spAutoFit/>
          </a:bodyPr>
          <a:lstStyle/>
          <a:p>
            <a:pPr algn="just">
              <a:lnSpc>
                <a:spcPts val="4666"/>
              </a:lnSpc>
            </a:pPr>
            <a:r>
              <a:rPr lang="en-US" sz="3333">
                <a:solidFill>
                  <a:srgbClr val="000000"/>
                </a:solidFill>
                <a:latin typeface="Tahoma"/>
                <a:ea typeface="Tahoma"/>
                <a:cs typeface="Tahoma"/>
                <a:sym typeface="Tahoma"/>
              </a:rPr>
              <a:t>Summary of the Negative Impacts of Cannabis Use in Adolescents</a:t>
            </a:r>
          </a:p>
        </p:txBody>
      </p:sp>
      <p:sp>
        <p:nvSpPr>
          <p:cNvPr id="21" name="TextBox 21"/>
          <p:cNvSpPr txBox="1"/>
          <p:nvPr/>
        </p:nvSpPr>
        <p:spPr>
          <a:xfrm>
            <a:off x="421298" y="1603295"/>
            <a:ext cx="10173677" cy="852156"/>
          </a:xfrm>
          <a:prstGeom prst="rect">
            <a:avLst/>
          </a:prstGeom>
        </p:spPr>
        <p:txBody>
          <a:bodyPr lIns="0" tIns="0" rIns="0" bIns="0" rtlCol="0" anchor="t">
            <a:spAutoFit/>
          </a:bodyPr>
          <a:lstStyle/>
          <a:p>
            <a:pPr marL="546973" lvl="1" indent="-273486">
              <a:lnSpc>
                <a:spcPts val="3546"/>
              </a:lnSpc>
              <a:buFont typeface="Arial"/>
              <a:buChar char="•"/>
            </a:pPr>
            <a:r>
              <a:rPr lang="en-US" sz="2533">
                <a:solidFill>
                  <a:srgbClr val="000000"/>
                </a:solidFill>
                <a:latin typeface="Tahoma"/>
                <a:ea typeface="Tahoma"/>
                <a:cs typeface="Tahoma"/>
                <a:sym typeface="Tahoma"/>
              </a:rPr>
              <a:t>Critical time period of brain development, missed opportunities, and significant long term consequences.</a:t>
            </a:r>
          </a:p>
        </p:txBody>
      </p:sp>
      <p:sp>
        <p:nvSpPr>
          <p:cNvPr id="22" name="TextBox 22"/>
          <p:cNvSpPr txBox="1"/>
          <p:nvPr/>
        </p:nvSpPr>
        <p:spPr>
          <a:xfrm>
            <a:off x="886431" y="2592200"/>
            <a:ext cx="4843981" cy="403316"/>
          </a:xfrm>
          <a:prstGeom prst="rect">
            <a:avLst/>
          </a:prstGeom>
        </p:spPr>
        <p:txBody>
          <a:bodyPr lIns="0" tIns="0" rIns="0" bIns="0" rtlCol="0" anchor="t">
            <a:spAutoFit/>
          </a:bodyPr>
          <a:lstStyle/>
          <a:p>
            <a:pPr marL="546973" lvl="1" indent="-273486">
              <a:lnSpc>
                <a:spcPts val="3546"/>
              </a:lnSpc>
              <a:buFont typeface="Arial"/>
              <a:buChar char="•"/>
            </a:pPr>
            <a:r>
              <a:rPr lang="en-US" sz="2533">
                <a:solidFill>
                  <a:srgbClr val="000000"/>
                </a:solidFill>
                <a:latin typeface="Tahoma"/>
                <a:ea typeface="Tahoma"/>
                <a:cs typeface="Tahoma"/>
                <a:sym typeface="Tahoma"/>
              </a:rPr>
              <a:t>Psychosis and schizophrenia.</a:t>
            </a:r>
          </a:p>
        </p:txBody>
      </p:sp>
      <p:sp>
        <p:nvSpPr>
          <p:cNvPr id="23" name="TextBox 23"/>
          <p:cNvSpPr txBox="1"/>
          <p:nvPr/>
        </p:nvSpPr>
        <p:spPr>
          <a:xfrm>
            <a:off x="877176" y="3137454"/>
            <a:ext cx="10437649" cy="403316"/>
          </a:xfrm>
          <a:prstGeom prst="rect">
            <a:avLst/>
          </a:prstGeom>
        </p:spPr>
        <p:txBody>
          <a:bodyPr lIns="0" tIns="0" rIns="0" bIns="0" rtlCol="0" anchor="t">
            <a:spAutoFit/>
          </a:bodyPr>
          <a:lstStyle/>
          <a:p>
            <a:pPr marL="546973" lvl="1" indent="-273486">
              <a:lnSpc>
                <a:spcPts val="3546"/>
              </a:lnSpc>
              <a:buFont typeface="Arial"/>
              <a:buChar char="•"/>
            </a:pPr>
            <a:r>
              <a:rPr lang="en-US" sz="2533">
                <a:solidFill>
                  <a:srgbClr val="000000"/>
                </a:solidFill>
                <a:latin typeface="Tahoma"/>
                <a:ea typeface="Tahoma"/>
                <a:cs typeface="Tahoma"/>
                <a:sym typeface="Tahoma"/>
              </a:rPr>
              <a:t>Depression, anxiety, and suicidal ideation/planning/attempts.</a:t>
            </a:r>
          </a:p>
        </p:txBody>
      </p:sp>
      <p:sp>
        <p:nvSpPr>
          <p:cNvPr id="24" name="TextBox 24"/>
          <p:cNvSpPr txBox="1"/>
          <p:nvPr/>
        </p:nvSpPr>
        <p:spPr>
          <a:xfrm>
            <a:off x="877176" y="3682708"/>
            <a:ext cx="8300747" cy="403316"/>
          </a:xfrm>
          <a:prstGeom prst="rect">
            <a:avLst/>
          </a:prstGeom>
        </p:spPr>
        <p:txBody>
          <a:bodyPr lIns="0" tIns="0" rIns="0" bIns="0" rtlCol="0" anchor="t">
            <a:spAutoFit/>
          </a:bodyPr>
          <a:lstStyle/>
          <a:p>
            <a:pPr marL="546973" lvl="1" indent="-273486">
              <a:lnSpc>
                <a:spcPts val="3546"/>
              </a:lnSpc>
              <a:buFont typeface="Arial"/>
              <a:buChar char="•"/>
            </a:pPr>
            <a:r>
              <a:rPr lang="en-US" sz="2533">
                <a:solidFill>
                  <a:srgbClr val="000000"/>
                </a:solidFill>
                <a:latin typeface="Tahoma"/>
                <a:ea typeface="Tahoma"/>
                <a:cs typeface="Tahoma"/>
                <a:sym typeface="Tahoma"/>
              </a:rPr>
              <a:t>Increased risk for future misuse of prescription drugs.</a:t>
            </a:r>
          </a:p>
        </p:txBody>
      </p:sp>
      <p:sp>
        <p:nvSpPr>
          <p:cNvPr id="25" name="TextBox 25"/>
          <p:cNvSpPr txBox="1"/>
          <p:nvPr/>
        </p:nvSpPr>
        <p:spPr>
          <a:xfrm>
            <a:off x="877176" y="4227961"/>
            <a:ext cx="10217549" cy="852156"/>
          </a:xfrm>
          <a:prstGeom prst="rect">
            <a:avLst/>
          </a:prstGeom>
        </p:spPr>
        <p:txBody>
          <a:bodyPr lIns="0" tIns="0" rIns="0" bIns="0" rtlCol="0" anchor="t">
            <a:spAutoFit/>
          </a:bodyPr>
          <a:lstStyle/>
          <a:p>
            <a:pPr marL="546973" lvl="1" indent="-273486">
              <a:lnSpc>
                <a:spcPts val="3546"/>
              </a:lnSpc>
              <a:buFont typeface="Arial"/>
              <a:buChar char="•"/>
            </a:pPr>
            <a:r>
              <a:rPr lang="en-US" sz="2533">
                <a:solidFill>
                  <a:srgbClr val="000000"/>
                </a:solidFill>
                <a:latin typeface="Tahoma"/>
                <a:ea typeface="Tahoma"/>
                <a:cs typeface="Tahoma"/>
                <a:sym typeface="Tahoma"/>
              </a:rPr>
              <a:t>4-7 times more likely than adults to develop a cannabis use disorder.</a:t>
            </a:r>
          </a:p>
        </p:txBody>
      </p:sp>
      <p:sp>
        <p:nvSpPr>
          <p:cNvPr id="26" name="TextBox 26"/>
          <p:cNvSpPr txBox="1"/>
          <p:nvPr/>
        </p:nvSpPr>
        <p:spPr>
          <a:xfrm>
            <a:off x="858019" y="5217714"/>
            <a:ext cx="9972075" cy="852156"/>
          </a:xfrm>
          <a:prstGeom prst="rect">
            <a:avLst/>
          </a:prstGeom>
        </p:spPr>
        <p:txBody>
          <a:bodyPr lIns="0" tIns="0" rIns="0" bIns="0" rtlCol="0" anchor="t">
            <a:spAutoFit/>
          </a:bodyPr>
          <a:lstStyle/>
          <a:p>
            <a:pPr marL="546973" lvl="1" indent="-273486">
              <a:lnSpc>
                <a:spcPts val="3546"/>
              </a:lnSpc>
              <a:buFont typeface="Arial"/>
              <a:buChar char="•"/>
            </a:pPr>
            <a:r>
              <a:rPr lang="en-US" sz="2533">
                <a:solidFill>
                  <a:srgbClr val="000000"/>
                </a:solidFill>
                <a:latin typeface="Tahoma"/>
                <a:ea typeface="Tahoma"/>
                <a:cs typeface="Tahoma"/>
                <a:sym typeface="Tahoma"/>
              </a:rPr>
              <a:t>Withdrawal is reported by up to 30% of regular users and up to 50-90% of heavy users in treatment.</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791364">
            <a:off x="6492322" y="3429000"/>
            <a:ext cx="6976580" cy="0"/>
          </a:xfrm>
          <a:prstGeom prst="line">
            <a:avLst/>
          </a:prstGeom>
          <a:ln w="9525" cap="rnd">
            <a:solidFill>
              <a:srgbClr val="FFFFFF"/>
            </a:solidFill>
            <a:prstDash val="solid"/>
            <a:headEnd type="none" w="sm" len="sm"/>
            <a:tailEnd type="none" w="sm" len="sm"/>
          </a:ln>
        </p:spPr>
        <p:txBody>
          <a:bodyPr/>
          <a:lstStyle/>
          <a:p>
            <a:endParaRPr lang="en-US"/>
          </a:p>
        </p:txBody>
      </p:sp>
      <p:sp>
        <p:nvSpPr>
          <p:cNvPr id="3" name="AutoShape 3"/>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4" name="Group 4"/>
          <p:cNvGrpSpPr/>
          <p:nvPr/>
        </p:nvGrpSpPr>
        <p:grpSpPr>
          <a:xfrm>
            <a:off x="10898730" y="-8466"/>
            <a:ext cx="1290094" cy="6866467"/>
            <a:chOff x="0" y="0"/>
            <a:chExt cx="2580188" cy="13732934"/>
          </a:xfrm>
        </p:grpSpPr>
        <p:sp>
          <p:nvSpPr>
            <p:cNvPr id="5" name="Freeform 5"/>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6" name="Group 6"/>
          <p:cNvGrpSpPr/>
          <p:nvPr/>
        </p:nvGrpSpPr>
        <p:grpSpPr>
          <a:xfrm>
            <a:off x="10939000" y="-8466"/>
            <a:ext cx="1249825" cy="6866467"/>
            <a:chOff x="0" y="0"/>
            <a:chExt cx="2499650" cy="13732934"/>
          </a:xfrm>
        </p:grpSpPr>
        <p:sp>
          <p:nvSpPr>
            <p:cNvPr id="7" name="Freeform 7"/>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8" name="Group 8"/>
          <p:cNvGrpSpPr/>
          <p:nvPr/>
        </p:nvGrpSpPr>
        <p:grpSpPr>
          <a:xfrm>
            <a:off x="10371666" y="3589867"/>
            <a:ext cx="1817159" cy="3268133"/>
            <a:chOff x="0" y="0"/>
            <a:chExt cx="3634318" cy="6536266"/>
          </a:xfrm>
        </p:grpSpPr>
        <p:sp>
          <p:nvSpPr>
            <p:cNvPr id="9" name="Freeform 9"/>
            <p:cNvSpPr/>
            <p:nvPr/>
          </p:nvSpPr>
          <p:spPr>
            <a:xfrm>
              <a:off x="0" y="0"/>
              <a:ext cx="3634359" cy="6536309"/>
            </a:xfrm>
            <a:custGeom>
              <a:avLst/>
              <a:gdLst/>
              <a:ahLst/>
              <a:cxnLst/>
              <a:rect l="l" t="t" r="r" b="b"/>
              <a:pathLst>
                <a:path w="3634359" h="6536309">
                  <a:moveTo>
                    <a:pt x="0" y="6536309"/>
                  </a:moveTo>
                  <a:lnTo>
                    <a:pt x="3634359" y="0"/>
                  </a:lnTo>
                  <a:lnTo>
                    <a:pt x="3634359" y="6536309"/>
                  </a:lnTo>
                  <a:close/>
                </a:path>
              </a:pathLst>
            </a:custGeom>
            <a:solidFill>
              <a:srgbClr val="00AEEF">
                <a:alpha val="63922"/>
              </a:srgbClr>
            </a:solidFill>
          </p:spPr>
          <p:txBody>
            <a:bodyPr/>
            <a:lstStyle/>
            <a:p>
              <a:endParaRPr lang="en-US"/>
            </a:p>
          </p:txBody>
        </p:sp>
      </p:grpSp>
      <p:grpSp>
        <p:nvGrpSpPr>
          <p:cNvPr id="10" name="Group 10"/>
          <p:cNvGrpSpPr/>
          <p:nvPr/>
        </p:nvGrpSpPr>
        <p:grpSpPr>
          <a:xfrm rot="-10800000">
            <a:off x="0" y="0"/>
            <a:ext cx="842596" cy="5666154"/>
            <a:chOff x="0" y="0"/>
            <a:chExt cx="1685192" cy="11332308"/>
          </a:xfrm>
        </p:grpSpPr>
        <p:sp>
          <p:nvSpPr>
            <p:cNvPr id="11" name="Freeform 11"/>
            <p:cNvSpPr/>
            <p:nvPr/>
          </p:nvSpPr>
          <p:spPr>
            <a:xfrm>
              <a:off x="0" y="0"/>
              <a:ext cx="1685163" cy="11332337"/>
            </a:xfrm>
            <a:custGeom>
              <a:avLst/>
              <a:gdLst/>
              <a:ahLst/>
              <a:cxnLst/>
              <a:rect l="l" t="t" r="r" b="b"/>
              <a:pathLst>
                <a:path w="1685163" h="11332337">
                  <a:moveTo>
                    <a:pt x="0" y="11332337"/>
                  </a:moveTo>
                  <a:lnTo>
                    <a:pt x="1685163" y="0"/>
                  </a:lnTo>
                  <a:lnTo>
                    <a:pt x="1685163" y="11332337"/>
                  </a:lnTo>
                  <a:close/>
                </a:path>
              </a:pathLst>
            </a:custGeom>
            <a:solidFill>
              <a:srgbClr val="00AEEF">
                <a:alpha val="72157"/>
              </a:srgbClr>
            </a:solidFill>
          </p:spPr>
          <p:txBody>
            <a:bodyPr/>
            <a:lstStyle/>
            <a:p>
              <a:endParaRPr lang="en-US"/>
            </a:p>
          </p:txBody>
        </p:sp>
      </p:grpSp>
      <p:sp>
        <p:nvSpPr>
          <p:cNvPr id="12" name="Freeform 12"/>
          <p:cNvSpPr/>
          <p:nvPr/>
        </p:nvSpPr>
        <p:spPr>
          <a:xfrm>
            <a:off x="685800" y="149324"/>
            <a:ext cx="7801487" cy="1156905"/>
          </a:xfrm>
          <a:custGeom>
            <a:avLst/>
            <a:gdLst/>
            <a:ahLst/>
            <a:cxnLst/>
            <a:rect l="l" t="t" r="r" b="b"/>
            <a:pathLst>
              <a:path w="11702230" h="1735358">
                <a:moveTo>
                  <a:pt x="0" y="0"/>
                </a:moveTo>
                <a:lnTo>
                  <a:pt x="11702230" y="0"/>
                </a:lnTo>
                <a:lnTo>
                  <a:pt x="11702230" y="1735358"/>
                </a:lnTo>
                <a:lnTo>
                  <a:pt x="0" y="1735358"/>
                </a:lnTo>
                <a:lnTo>
                  <a:pt x="0" y="0"/>
                </a:lnTo>
                <a:close/>
              </a:path>
            </a:pathLst>
          </a:custGeom>
          <a:blipFill>
            <a:blip r:embed="rId3"/>
            <a:stretch>
              <a:fillRect t="-11955" b="-11955"/>
            </a:stretch>
          </a:blipFill>
        </p:spPr>
        <p:txBody>
          <a:bodyPr/>
          <a:lstStyle/>
          <a:p>
            <a:endParaRPr lang="en-US"/>
          </a:p>
        </p:txBody>
      </p:sp>
      <p:grpSp>
        <p:nvGrpSpPr>
          <p:cNvPr id="13" name="Group 13"/>
          <p:cNvGrpSpPr/>
          <p:nvPr/>
        </p:nvGrpSpPr>
        <p:grpSpPr>
          <a:xfrm>
            <a:off x="0" y="4013200"/>
            <a:ext cx="448733" cy="2844800"/>
            <a:chOff x="0" y="0"/>
            <a:chExt cx="897466" cy="5689600"/>
          </a:xfrm>
        </p:grpSpPr>
        <p:sp>
          <p:nvSpPr>
            <p:cNvPr id="14" name="Freeform 14"/>
            <p:cNvSpPr/>
            <p:nvPr/>
          </p:nvSpPr>
          <p:spPr>
            <a:xfrm>
              <a:off x="0" y="0"/>
              <a:ext cx="897509" cy="5689600"/>
            </a:xfrm>
            <a:custGeom>
              <a:avLst/>
              <a:gdLst/>
              <a:ahLst/>
              <a:cxnLst/>
              <a:rect l="l" t="t" r="r" b="b"/>
              <a:pathLst>
                <a:path w="897509" h="5689600">
                  <a:moveTo>
                    <a:pt x="0" y="5689600"/>
                  </a:moveTo>
                  <a:lnTo>
                    <a:pt x="0" y="0"/>
                  </a:lnTo>
                  <a:lnTo>
                    <a:pt x="897509" y="5689600"/>
                  </a:lnTo>
                  <a:close/>
                </a:path>
              </a:pathLst>
            </a:custGeom>
            <a:solidFill>
              <a:srgbClr val="00AEEF">
                <a:alpha val="72157"/>
              </a:srgbClr>
            </a:solidFill>
          </p:spPr>
          <p:txBody>
            <a:bodyPr/>
            <a:lstStyle/>
            <a:p>
              <a:endParaRPr lang="en-US"/>
            </a:p>
          </p:txBody>
        </p:sp>
      </p:grpSp>
      <p:sp>
        <p:nvSpPr>
          <p:cNvPr id="15" name="AutoShape 15"/>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16" name="Group 16"/>
          <p:cNvGrpSpPr/>
          <p:nvPr/>
        </p:nvGrpSpPr>
        <p:grpSpPr>
          <a:xfrm>
            <a:off x="10898730" y="-8466"/>
            <a:ext cx="1290094" cy="6866467"/>
            <a:chOff x="0" y="0"/>
            <a:chExt cx="2580188" cy="13732934"/>
          </a:xfrm>
        </p:grpSpPr>
        <p:sp>
          <p:nvSpPr>
            <p:cNvPr id="17" name="Freeform 17"/>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18" name="Group 18"/>
          <p:cNvGrpSpPr/>
          <p:nvPr/>
        </p:nvGrpSpPr>
        <p:grpSpPr>
          <a:xfrm>
            <a:off x="10943763" y="-8466"/>
            <a:ext cx="1249825" cy="6866467"/>
            <a:chOff x="0" y="0"/>
            <a:chExt cx="2499650" cy="13732934"/>
          </a:xfrm>
        </p:grpSpPr>
        <p:sp>
          <p:nvSpPr>
            <p:cNvPr id="19" name="Freeform 19"/>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sp>
        <p:nvSpPr>
          <p:cNvPr id="20" name="TextBox 20"/>
          <p:cNvSpPr txBox="1"/>
          <p:nvPr/>
        </p:nvSpPr>
        <p:spPr>
          <a:xfrm>
            <a:off x="539413" y="1365258"/>
            <a:ext cx="9832253" cy="1374992"/>
          </a:xfrm>
          <a:prstGeom prst="rect">
            <a:avLst/>
          </a:prstGeom>
        </p:spPr>
        <p:txBody>
          <a:bodyPr lIns="0" tIns="0" rIns="0" bIns="0" rtlCol="0" anchor="t">
            <a:spAutoFit/>
          </a:bodyPr>
          <a:lstStyle/>
          <a:p>
            <a:pPr marL="575761" lvl="1" indent="-287880">
              <a:lnSpc>
                <a:spcPts val="3733"/>
              </a:lnSpc>
              <a:buFont typeface="Arial"/>
              <a:buChar char="•"/>
            </a:pPr>
            <a:r>
              <a:rPr lang="en-US" sz="2666">
                <a:solidFill>
                  <a:srgbClr val="000000"/>
                </a:solidFill>
                <a:latin typeface="Tahoma"/>
                <a:ea typeface="Tahoma"/>
                <a:cs typeface="Tahoma"/>
                <a:sym typeface="Tahoma"/>
              </a:rPr>
              <a:t>Hospital visits related to cannabis use are increasing. </a:t>
            </a:r>
          </a:p>
          <a:p>
            <a:pPr>
              <a:lnSpc>
                <a:spcPts val="3733"/>
              </a:lnSpc>
            </a:pPr>
            <a:r>
              <a:rPr lang="en-US" sz="2666">
                <a:solidFill>
                  <a:srgbClr val="000000"/>
                </a:solidFill>
                <a:latin typeface="Tahoma"/>
                <a:ea typeface="Tahoma"/>
                <a:cs typeface="Tahoma"/>
                <a:sym typeface="Tahoma"/>
              </a:rPr>
              <a:t>      Tripled in Colorado, since legalization. </a:t>
            </a:r>
          </a:p>
          <a:p>
            <a:pPr>
              <a:lnSpc>
                <a:spcPts val="3733"/>
              </a:lnSpc>
            </a:pPr>
            <a:r>
              <a:rPr lang="en-US" sz="2666">
                <a:solidFill>
                  <a:srgbClr val="000000"/>
                </a:solidFill>
                <a:latin typeface="Tahoma"/>
                <a:ea typeface="Tahoma"/>
                <a:cs typeface="Tahoma"/>
                <a:sym typeface="Tahoma"/>
              </a:rPr>
              <a:t>      Increased by 83% in San Diego from 2011-2016 .</a:t>
            </a:r>
          </a:p>
        </p:txBody>
      </p:sp>
      <p:sp>
        <p:nvSpPr>
          <p:cNvPr id="21" name="TextBox 21"/>
          <p:cNvSpPr txBox="1"/>
          <p:nvPr/>
        </p:nvSpPr>
        <p:spPr>
          <a:xfrm>
            <a:off x="1089160" y="5287442"/>
            <a:ext cx="8480811" cy="852156"/>
          </a:xfrm>
          <a:prstGeom prst="rect">
            <a:avLst/>
          </a:prstGeom>
        </p:spPr>
        <p:txBody>
          <a:bodyPr lIns="0" tIns="0" rIns="0" bIns="0" rtlCol="0" anchor="t">
            <a:spAutoFit/>
          </a:bodyPr>
          <a:lstStyle/>
          <a:p>
            <a:pPr marL="546973" lvl="1" indent="-273486">
              <a:lnSpc>
                <a:spcPts val="3546"/>
              </a:lnSpc>
              <a:buFont typeface="Arial"/>
              <a:buChar char="•"/>
            </a:pPr>
            <a:r>
              <a:rPr lang="en-US" sz="2533">
                <a:solidFill>
                  <a:srgbClr val="000000"/>
                </a:solidFill>
                <a:latin typeface="Tahoma"/>
                <a:ea typeface="Tahoma"/>
                <a:cs typeface="Tahoma"/>
                <a:sym typeface="Tahoma"/>
              </a:rPr>
              <a:t>Marijuana is the most common illicit drug identified in impaired drivers. </a:t>
            </a:r>
          </a:p>
        </p:txBody>
      </p:sp>
      <p:sp>
        <p:nvSpPr>
          <p:cNvPr id="22" name="TextBox 22"/>
          <p:cNvSpPr txBox="1"/>
          <p:nvPr/>
        </p:nvSpPr>
        <p:spPr>
          <a:xfrm>
            <a:off x="842596" y="48684"/>
            <a:ext cx="6689062" cy="1142557"/>
          </a:xfrm>
          <a:prstGeom prst="rect">
            <a:avLst/>
          </a:prstGeom>
        </p:spPr>
        <p:txBody>
          <a:bodyPr lIns="0" tIns="0" rIns="0" bIns="0" rtlCol="0" anchor="t">
            <a:spAutoFit/>
          </a:bodyPr>
          <a:lstStyle/>
          <a:p>
            <a:pPr algn="just">
              <a:lnSpc>
                <a:spcPts val="4666"/>
              </a:lnSpc>
            </a:pPr>
            <a:r>
              <a:rPr lang="en-US" sz="3333">
                <a:solidFill>
                  <a:srgbClr val="000000"/>
                </a:solidFill>
                <a:latin typeface="Tahoma"/>
                <a:ea typeface="Tahoma"/>
                <a:cs typeface="Tahoma"/>
                <a:sym typeface="Tahoma"/>
              </a:rPr>
              <a:t>Summary of the Negative Impacts of Cannabis Use </a:t>
            </a:r>
          </a:p>
        </p:txBody>
      </p:sp>
      <p:sp>
        <p:nvSpPr>
          <p:cNvPr id="23" name="TextBox 23"/>
          <p:cNvSpPr txBox="1"/>
          <p:nvPr/>
        </p:nvSpPr>
        <p:spPr>
          <a:xfrm>
            <a:off x="1108686" y="2802475"/>
            <a:ext cx="11084902" cy="403316"/>
          </a:xfrm>
          <a:prstGeom prst="rect">
            <a:avLst/>
          </a:prstGeom>
        </p:spPr>
        <p:txBody>
          <a:bodyPr lIns="0" tIns="0" rIns="0" bIns="0" rtlCol="0" anchor="t">
            <a:spAutoFit/>
          </a:bodyPr>
          <a:lstStyle/>
          <a:p>
            <a:pPr marL="546973" lvl="1" indent="-273486">
              <a:lnSpc>
                <a:spcPts val="3546"/>
              </a:lnSpc>
              <a:buFont typeface="Arial"/>
              <a:buChar char="•"/>
            </a:pPr>
            <a:r>
              <a:rPr lang="en-US" sz="2533">
                <a:solidFill>
                  <a:srgbClr val="000000"/>
                </a:solidFill>
                <a:latin typeface="Tahoma"/>
                <a:ea typeface="Tahoma"/>
                <a:cs typeface="Tahoma"/>
                <a:sym typeface="Tahoma"/>
              </a:rPr>
              <a:t>Cannabis hyperemesis syndrome (“scromiting”). </a:t>
            </a:r>
          </a:p>
        </p:txBody>
      </p:sp>
      <p:sp>
        <p:nvSpPr>
          <p:cNvPr id="24" name="TextBox 24"/>
          <p:cNvSpPr txBox="1"/>
          <p:nvPr/>
        </p:nvSpPr>
        <p:spPr>
          <a:xfrm>
            <a:off x="1108686" y="3306242"/>
            <a:ext cx="8826837" cy="852156"/>
          </a:xfrm>
          <a:prstGeom prst="rect">
            <a:avLst/>
          </a:prstGeom>
        </p:spPr>
        <p:txBody>
          <a:bodyPr lIns="0" tIns="0" rIns="0" bIns="0" rtlCol="0" anchor="t">
            <a:spAutoFit/>
          </a:bodyPr>
          <a:lstStyle/>
          <a:p>
            <a:pPr marL="546973" lvl="1" indent="-273486">
              <a:lnSpc>
                <a:spcPts val="3546"/>
              </a:lnSpc>
              <a:buFont typeface="Arial"/>
              <a:buChar char="•"/>
            </a:pPr>
            <a:r>
              <a:rPr lang="en-US" sz="2533">
                <a:solidFill>
                  <a:srgbClr val="000000"/>
                </a:solidFill>
                <a:latin typeface="Tahoma"/>
                <a:ea typeface="Tahoma"/>
                <a:cs typeface="Tahoma"/>
                <a:sym typeface="Tahoma"/>
              </a:rPr>
              <a:t>Cardiovascular effects from chest pain, arrhythmias, heart attacks and stroke.</a:t>
            </a:r>
          </a:p>
        </p:txBody>
      </p:sp>
      <p:sp>
        <p:nvSpPr>
          <p:cNvPr id="25" name="TextBox 25"/>
          <p:cNvSpPr txBox="1"/>
          <p:nvPr/>
        </p:nvSpPr>
        <p:spPr>
          <a:xfrm>
            <a:off x="1089159" y="4279908"/>
            <a:ext cx="10151435" cy="403316"/>
          </a:xfrm>
          <a:prstGeom prst="rect">
            <a:avLst/>
          </a:prstGeom>
        </p:spPr>
        <p:txBody>
          <a:bodyPr lIns="0" tIns="0" rIns="0" bIns="0" rtlCol="0" anchor="t">
            <a:spAutoFit/>
          </a:bodyPr>
          <a:lstStyle/>
          <a:p>
            <a:pPr marL="546973" lvl="1" indent="-273486">
              <a:lnSpc>
                <a:spcPts val="3546"/>
              </a:lnSpc>
              <a:buFont typeface="Arial"/>
              <a:buChar char="•"/>
            </a:pPr>
            <a:r>
              <a:rPr lang="en-US" sz="2533">
                <a:solidFill>
                  <a:srgbClr val="000000"/>
                </a:solidFill>
                <a:latin typeface="Tahoma"/>
                <a:ea typeface="Tahoma"/>
                <a:cs typeface="Tahoma"/>
                <a:sym typeface="Tahoma"/>
              </a:rPr>
              <a:t>Hundreds of drug interactions with THC and CBD (Drugs.com).</a:t>
            </a:r>
          </a:p>
        </p:txBody>
      </p:sp>
      <p:sp>
        <p:nvSpPr>
          <p:cNvPr id="26" name="TextBox 26"/>
          <p:cNvSpPr txBox="1"/>
          <p:nvPr/>
        </p:nvSpPr>
        <p:spPr>
          <a:xfrm>
            <a:off x="1089160" y="4783675"/>
            <a:ext cx="10701181" cy="403316"/>
          </a:xfrm>
          <a:prstGeom prst="rect">
            <a:avLst/>
          </a:prstGeom>
        </p:spPr>
        <p:txBody>
          <a:bodyPr lIns="0" tIns="0" rIns="0" bIns="0" rtlCol="0" anchor="t">
            <a:spAutoFit/>
          </a:bodyPr>
          <a:lstStyle/>
          <a:p>
            <a:pPr marL="546973" lvl="1" indent="-273486">
              <a:lnSpc>
                <a:spcPts val="3546"/>
              </a:lnSpc>
              <a:buFont typeface="Arial"/>
              <a:buChar char="•"/>
            </a:pPr>
            <a:r>
              <a:rPr lang="en-US" sz="2533">
                <a:solidFill>
                  <a:srgbClr val="000000"/>
                </a:solidFill>
                <a:latin typeface="Tahoma"/>
                <a:ea typeface="Tahoma"/>
                <a:cs typeface="Tahoma"/>
                <a:sym typeface="Tahoma"/>
              </a:rPr>
              <a:t>Hallucinations, psychosis and suicidal ideation.</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791364">
            <a:off x="6492322" y="3429000"/>
            <a:ext cx="6976580" cy="0"/>
          </a:xfrm>
          <a:prstGeom prst="line">
            <a:avLst/>
          </a:prstGeom>
          <a:ln w="9525" cap="rnd">
            <a:solidFill>
              <a:srgbClr val="FFFFFF"/>
            </a:solidFill>
            <a:prstDash val="solid"/>
            <a:headEnd type="none" w="sm" len="sm"/>
            <a:tailEnd type="none" w="sm" len="sm"/>
          </a:ln>
        </p:spPr>
        <p:txBody>
          <a:bodyPr/>
          <a:lstStyle/>
          <a:p>
            <a:endParaRPr lang="en-US"/>
          </a:p>
        </p:txBody>
      </p:sp>
      <p:sp>
        <p:nvSpPr>
          <p:cNvPr id="3" name="AutoShape 3"/>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4" name="Group 4"/>
          <p:cNvGrpSpPr/>
          <p:nvPr/>
        </p:nvGrpSpPr>
        <p:grpSpPr>
          <a:xfrm>
            <a:off x="10898730" y="-8466"/>
            <a:ext cx="1290094" cy="6866467"/>
            <a:chOff x="0" y="0"/>
            <a:chExt cx="2580188" cy="13732934"/>
          </a:xfrm>
        </p:grpSpPr>
        <p:sp>
          <p:nvSpPr>
            <p:cNvPr id="5" name="Freeform 5"/>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6" name="Group 6"/>
          <p:cNvGrpSpPr/>
          <p:nvPr/>
        </p:nvGrpSpPr>
        <p:grpSpPr>
          <a:xfrm>
            <a:off x="10939000" y="-8466"/>
            <a:ext cx="1249825" cy="6866467"/>
            <a:chOff x="0" y="0"/>
            <a:chExt cx="2499650" cy="13732934"/>
          </a:xfrm>
        </p:grpSpPr>
        <p:sp>
          <p:nvSpPr>
            <p:cNvPr id="7" name="Freeform 7"/>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8" name="Group 8"/>
          <p:cNvGrpSpPr/>
          <p:nvPr/>
        </p:nvGrpSpPr>
        <p:grpSpPr>
          <a:xfrm>
            <a:off x="10371666" y="3589867"/>
            <a:ext cx="1817159" cy="3268133"/>
            <a:chOff x="0" y="0"/>
            <a:chExt cx="3634318" cy="6536266"/>
          </a:xfrm>
        </p:grpSpPr>
        <p:sp>
          <p:nvSpPr>
            <p:cNvPr id="9" name="Freeform 9"/>
            <p:cNvSpPr/>
            <p:nvPr/>
          </p:nvSpPr>
          <p:spPr>
            <a:xfrm>
              <a:off x="0" y="0"/>
              <a:ext cx="3634359" cy="6536309"/>
            </a:xfrm>
            <a:custGeom>
              <a:avLst/>
              <a:gdLst/>
              <a:ahLst/>
              <a:cxnLst/>
              <a:rect l="l" t="t" r="r" b="b"/>
              <a:pathLst>
                <a:path w="3634359" h="6536309">
                  <a:moveTo>
                    <a:pt x="0" y="6536309"/>
                  </a:moveTo>
                  <a:lnTo>
                    <a:pt x="3634359" y="0"/>
                  </a:lnTo>
                  <a:lnTo>
                    <a:pt x="3634359" y="6536309"/>
                  </a:lnTo>
                  <a:close/>
                </a:path>
              </a:pathLst>
            </a:custGeom>
            <a:solidFill>
              <a:srgbClr val="00AEEF">
                <a:alpha val="63922"/>
              </a:srgbClr>
            </a:solidFill>
          </p:spPr>
          <p:txBody>
            <a:bodyPr/>
            <a:lstStyle/>
            <a:p>
              <a:endParaRPr lang="en-US"/>
            </a:p>
          </p:txBody>
        </p:sp>
      </p:grpSp>
      <p:grpSp>
        <p:nvGrpSpPr>
          <p:cNvPr id="10" name="Group 10"/>
          <p:cNvGrpSpPr/>
          <p:nvPr/>
        </p:nvGrpSpPr>
        <p:grpSpPr>
          <a:xfrm>
            <a:off x="0" y="4013200"/>
            <a:ext cx="448733" cy="2844800"/>
            <a:chOff x="0" y="0"/>
            <a:chExt cx="897466" cy="5689600"/>
          </a:xfrm>
        </p:grpSpPr>
        <p:sp>
          <p:nvSpPr>
            <p:cNvPr id="11" name="Freeform 11"/>
            <p:cNvSpPr/>
            <p:nvPr/>
          </p:nvSpPr>
          <p:spPr>
            <a:xfrm>
              <a:off x="0" y="0"/>
              <a:ext cx="897509" cy="5689600"/>
            </a:xfrm>
            <a:custGeom>
              <a:avLst/>
              <a:gdLst/>
              <a:ahLst/>
              <a:cxnLst/>
              <a:rect l="l" t="t" r="r" b="b"/>
              <a:pathLst>
                <a:path w="897509" h="5689600">
                  <a:moveTo>
                    <a:pt x="0" y="5689600"/>
                  </a:moveTo>
                  <a:lnTo>
                    <a:pt x="0" y="0"/>
                  </a:lnTo>
                  <a:lnTo>
                    <a:pt x="897509" y="5689600"/>
                  </a:lnTo>
                  <a:close/>
                </a:path>
              </a:pathLst>
            </a:custGeom>
            <a:solidFill>
              <a:srgbClr val="00AEEF">
                <a:alpha val="72157"/>
              </a:srgbClr>
            </a:solidFill>
          </p:spPr>
          <p:txBody>
            <a:bodyPr/>
            <a:lstStyle/>
            <a:p>
              <a:endParaRPr lang="en-US"/>
            </a:p>
          </p:txBody>
        </p:sp>
      </p:grpSp>
      <p:sp>
        <p:nvSpPr>
          <p:cNvPr id="12" name="AutoShape 12"/>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13" name="Group 13"/>
          <p:cNvGrpSpPr/>
          <p:nvPr/>
        </p:nvGrpSpPr>
        <p:grpSpPr>
          <a:xfrm>
            <a:off x="10898730" y="-8466"/>
            <a:ext cx="1290094" cy="6866467"/>
            <a:chOff x="0" y="0"/>
            <a:chExt cx="2580188" cy="13732934"/>
          </a:xfrm>
        </p:grpSpPr>
        <p:sp>
          <p:nvSpPr>
            <p:cNvPr id="14" name="Freeform 14"/>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15" name="Group 15"/>
          <p:cNvGrpSpPr/>
          <p:nvPr/>
        </p:nvGrpSpPr>
        <p:grpSpPr>
          <a:xfrm>
            <a:off x="10943763" y="-8466"/>
            <a:ext cx="1249825" cy="6866467"/>
            <a:chOff x="0" y="0"/>
            <a:chExt cx="2499650" cy="13732934"/>
          </a:xfrm>
        </p:grpSpPr>
        <p:sp>
          <p:nvSpPr>
            <p:cNvPr id="16" name="Freeform 16"/>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sp>
        <p:nvSpPr>
          <p:cNvPr id="17" name="Freeform 17"/>
          <p:cNvSpPr/>
          <p:nvPr/>
        </p:nvSpPr>
        <p:spPr>
          <a:xfrm>
            <a:off x="701588" y="82550"/>
            <a:ext cx="8318637" cy="935847"/>
          </a:xfrm>
          <a:custGeom>
            <a:avLst/>
            <a:gdLst/>
            <a:ahLst/>
            <a:cxnLst/>
            <a:rect l="l" t="t" r="r" b="b"/>
            <a:pathLst>
              <a:path w="12477956" h="1403770">
                <a:moveTo>
                  <a:pt x="0" y="0"/>
                </a:moveTo>
                <a:lnTo>
                  <a:pt x="12477955" y="0"/>
                </a:lnTo>
                <a:lnTo>
                  <a:pt x="12477955" y="1403770"/>
                </a:lnTo>
                <a:lnTo>
                  <a:pt x="0" y="14037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8" name="Group 18"/>
          <p:cNvGrpSpPr/>
          <p:nvPr/>
        </p:nvGrpSpPr>
        <p:grpSpPr>
          <a:xfrm rot="-10800000">
            <a:off x="0" y="0"/>
            <a:ext cx="842596" cy="5666154"/>
            <a:chOff x="0" y="0"/>
            <a:chExt cx="1685192" cy="11332308"/>
          </a:xfrm>
        </p:grpSpPr>
        <p:sp>
          <p:nvSpPr>
            <p:cNvPr id="19" name="Freeform 19"/>
            <p:cNvSpPr/>
            <p:nvPr/>
          </p:nvSpPr>
          <p:spPr>
            <a:xfrm>
              <a:off x="0" y="0"/>
              <a:ext cx="1685163" cy="11332337"/>
            </a:xfrm>
            <a:custGeom>
              <a:avLst/>
              <a:gdLst/>
              <a:ahLst/>
              <a:cxnLst/>
              <a:rect l="l" t="t" r="r" b="b"/>
              <a:pathLst>
                <a:path w="1685163" h="11332337">
                  <a:moveTo>
                    <a:pt x="0" y="11332337"/>
                  </a:moveTo>
                  <a:lnTo>
                    <a:pt x="1685163" y="0"/>
                  </a:lnTo>
                  <a:lnTo>
                    <a:pt x="1685163" y="11332337"/>
                  </a:lnTo>
                  <a:close/>
                </a:path>
              </a:pathLst>
            </a:custGeom>
            <a:solidFill>
              <a:srgbClr val="00AEEF">
                <a:alpha val="72157"/>
              </a:srgbClr>
            </a:solidFill>
          </p:spPr>
          <p:txBody>
            <a:bodyPr/>
            <a:lstStyle/>
            <a:p>
              <a:endParaRPr lang="en-US"/>
            </a:p>
          </p:txBody>
        </p:sp>
      </p:grpSp>
      <p:sp>
        <p:nvSpPr>
          <p:cNvPr id="20" name="TextBox 20"/>
          <p:cNvSpPr txBox="1"/>
          <p:nvPr/>
        </p:nvSpPr>
        <p:spPr>
          <a:xfrm>
            <a:off x="1182580" y="152400"/>
            <a:ext cx="7243402" cy="539828"/>
          </a:xfrm>
          <a:prstGeom prst="rect">
            <a:avLst/>
          </a:prstGeom>
        </p:spPr>
        <p:txBody>
          <a:bodyPr lIns="0" tIns="0" rIns="0" bIns="0" rtlCol="0" anchor="t">
            <a:spAutoFit/>
          </a:bodyPr>
          <a:lstStyle/>
          <a:p>
            <a:pPr>
              <a:lnSpc>
                <a:spcPts val="4666"/>
              </a:lnSpc>
            </a:pPr>
            <a:r>
              <a:rPr lang="en-US" sz="3333">
                <a:solidFill>
                  <a:srgbClr val="000000"/>
                </a:solidFill>
                <a:latin typeface="Tahoma"/>
                <a:ea typeface="Tahoma"/>
                <a:cs typeface="Tahoma"/>
                <a:sym typeface="Tahoma"/>
              </a:rPr>
              <a:t>PUBLIC HEALTH RECOMMENDATIONS</a:t>
            </a:r>
          </a:p>
        </p:txBody>
      </p:sp>
      <p:sp>
        <p:nvSpPr>
          <p:cNvPr id="21" name="TextBox 21"/>
          <p:cNvSpPr txBox="1"/>
          <p:nvPr/>
        </p:nvSpPr>
        <p:spPr>
          <a:xfrm>
            <a:off x="448733" y="766633"/>
            <a:ext cx="10257963" cy="802014"/>
          </a:xfrm>
          <a:prstGeom prst="rect">
            <a:avLst/>
          </a:prstGeom>
        </p:spPr>
        <p:txBody>
          <a:bodyPr lIns="0" tIns="0" rIns="0" bIns="0" rtlCol="0" anchor="t">
            <a:spAutoFit/>
          </a:bodyPr>
          <a:lstStyle/>
          <a:p>
            <a:pPr marL="503793" lvl="1" indent="-251896">
              <a:lnSpc>
                <a:spcPts val="3267"/>
              </a:lnSpc>
              <a:buFont typeface="Arial"/>
              <a:buChar char="•"/>
            </a:pPr>
            <a:r>
              <a:rPr lang="en-US" sz="2333" u="sng">
                <a:solidFill>
                  <a:srgbClr val="000000"/>
                </a:solidFill>
                <a:latin typeface="Tahoma"/>
                <a:ea typeface="Tahoma"/>
                <a:cs typeface="Tahoma"/>
                <a:sym typeface="Tahoma"/>
              </a:rPr>
              <a:t>Parents</a:t>
            </a:r>
            <a:r>
              <a:rPr lang="en-US" sz="2333">
                <a:solidFill>
                  <a:srgbClr val="000000"/>
                </a:solidFill>
                <a:latin typeface="Tahoma"/>
                <a:ea typeface="Tahoma"/>
                <a:cs typeface="Tahoma"/>
                <a:sym typeface="Tahoma"/>
              </a:rPr>
              <a:t>: Early education, modeling healthy coping, open conversations, share importance of positive childhood experiences.</a:t>
            </a:r>
          </a:p>
        </p:txBody>
      </p:sp>
      <p:sp>
        <p:nvSpPr>
          <p:cNvPr id="22" name="TextBox 22"/>
          <p:cNvSpPr txBox="1"/>
          <p:nvPr/>
        </p:nvSpPr>
        <p:spPr>
          <a:xfrm>
            <a:off x="421298" y="2527159"/>
            <a:ext cx="10789608" cy="1225207"/>
          </a:xfrm>
          <a:prstGeom prst="rect">
            <a:avLst/>
          </a:prstGeom>
        </p:spPr>
        <p:txBody>
          <a:bodyPr lIns="0" tIns="0" rIns="0" bIns="0" rtlCol="0" anchor="t">
            <a:spAutoFit/>
          </a:bodyPr>
          <a:lstStyle/>
          <a:p>
            <a:pPr marL="503793" lvl="1" indent="-251896">
              <a:lnSpc>
                <a:spcPts val="3267"/>
              </a:lnSpc>
              <a:buFont typeface="Arial"/>
              <a:buChar char="•"/>
            </a:pPr>
            <a:r>
              <a:rPr lang="en-US" sz="2333" u="sng">
                <a:solidFill>
                  <a:srgbClr val="000000"/>
                </a:solidFill>
                <a:latin typeface="Tahoma"/>
                <a:ea typeface="Tahoma"/>
                <a:cs typeface="Tahoma"/>
                <a:sym typeface="Tahoma"/>
              </a:rPr>
              <a:t>Law Enforcement</a:t>
            </a:r>
            <a:r>
              <a:rPr lang="en-US" sz="2333">
                <a:solidFill>
                  <a:srgbClr val="000000"/>
                </a:solidFill>
                <a:latin typeface="Tahoma"/>
                <a:ea typeface="Tahoma"/>
                <a:cs typeface="Tahoma"/>
                <a:sym typeface="Tahoma"/>
              </a:rPr>
              <a:t>: Prioritize youth access to prevention, impaired driving enforcement, and retailer compliance (youth decoys), improved screening for fake IDs.</a:t>
            </a:r>
          </a:p>
        </p:txBody>
      </p:sp>
      <p:sp>
        <p:nvSpPr>
          <p:cNvPr id="23" name="TextBox 23"/>
          <p:cNvSpPr txBox="1"/>
          <p:nvPr/>
        </p:nvSpPr>
        <p:spPr>
          <a:xfrm>
            <a:off x="421298" y="5064079"/>
            <a:ext cx="10477432" cy="1648400"/>
          </a:xfrm>
          <a:prstGeom prst="rect">
            <a:avLst/>
          </a:prstGeom>
        </p:spPr>
        <p:txBody>
          <a:bodyPr lIns="0" tIns="0" rIns="0" bIns="0" rtlCol="0" anchor="t">
            <a:spAutoFit/>
          </a:bodyPr>
          <a:lstStyle/>
          <a:p>
            <a:pPr marL="503793" lvl="1" indent="-251896">
              <a:lnSpc>
                <a:spcPts val="3267"/>
              </a:lnSpc>
              <a:buFont typeface="Arial"/>
              <a:buChar char="•"/>
            </a:pPr>
            <a:r>
              <a:rPr lang="en-US" sz="2333" u="sng">
                <a:solidFill>
                  <a:srgbClr val="000000"/>
                </a:solidFill>
                <a:latin typeface="Tahoma"/>
                <a:ea typeface="Tahoma"/>
                <a:cs typeface="Tahoma"/>
                <a:sym typeface="Tahoma"/>
              </a:rPr>
              <a:t>Communities</a:t>
            </a:r>
            <a:r>
              <a:rPr lang="en-US" sz="2333">
                <a:solidFill>
                  <a:srgbClr val="000000"/>
                </a:solidFill>
                <a:latin typeface="Tahoma"/>
                <a:ea typeface="Tahoma"/>
                <a:cs typeface="Tahoma"/>
                <a:sym typeface="Tahoma"/>
              </a:rPr>
              <a:t>: advocate for smart drug policies - plain packaging, potency caps, packaging limits for edibles, enforce child-proof packaging, marketing enforcement, high-quality product testing for potency and contaminants, demand ongoing research on health impacts of high potency products.</a:t>
            </a:r>
          </a:p>
        </p:txBody>
      </p:sp>
      <p:sp>
        <p:nvSpPr>
          <p:cNvPr id="24" name="TextBox 24"/>
          <p:cNvSpPr txBox="1"/>
          <p:nvPr/>
        </p:nvSpPr>
        <p:spPr>
          <a:xfrm>
            <a:off x="442383" y="1657633"/>
            <a:ext cx="10264313" cy="802014"/>
          </a:xfrm>
          <a:prstGeom prst="rect">
            <a:avLst/>
          </a:prstGeom>
        </p:spPr>
        <p:txBody>
          <a:bodyPr lIns="0" tIns="0" rIns="0" bIns="0" rtlCol="0" anchor="t">
            <a:spAutoFit/>
          </a:bodyPr>
          <a:lstStyle/>
          <a:p>
            <a:pPr marL="503793" lvl="1" indent="-251896">
              <a:lnSpc>
                <a:spcPts val="3267"/>
              </a:lnSpc>
              <a:buFont typeface="Arial"/>
              <a:buChar char="•"/>
            </a:pPr>
            <a:r>
              <a:rPr lang="en-US" sz="2333" u="sng">
                <a:solidFill>
                  <a:srgbClr val="000000"/>
                </a:solidFill>
                <a:latin typeface="Tahoma"/>
                <a:ea typeface="Tahoma"/>
                <a:cs typeface="Tahoma"/>
                <a:sym typeface="Tahoma"/>
              </a:rPr>
              <a:t>Clinicians</a:t>
            </a:r>
            <a:r>
              <a:rPr lang="en-US" sz="2333">
                <a:solidFill>
                  <a:srgbClr val="000000"/>
                </a:solidFill>
                <a:latin typeface="Tahoma"/>
                <a:ea typeface="Tahoma"/>
                <a:cs typeface="Tahoma"/>
                <a:sym typeface="Tahoma"/>
              </a:rPr>
              <a:t>: Normalize screening, counsel on delayed initiation and safe storage of THC products, unsafe for pregnancy/breastfeeding.</a:t>
            </a:r>
          </a:p>
        </p:txBody>
      </p:sp>
      <p:sp>
        <p:nvSpPr>
          <p:cNvPr id="25" name="TextBox 25"/>
          <p:cNvSpPr txBox="1"/>
          <p:nvPr/>
        </p:nvSpPr>
        <p:spPr>
          <a:xfrm>
            <a:off x="421298" y="3796736"/>
            <a:ext cx="10837863" cy="1225207"/>
          </a:xfrm>
          <a:prstGeom prst="rect">
            <a:avLst/>
          </a:prstGeom>
        </p:spPr>
        <p:txBody>
          <a:bodyPr lIns="0" tIns="0" rIns="0" bIns="0" rtlCol="0" anchor="t">
            <a:spAutoFit/>
          </a:bodyPr>
          <a:lstStyle/>
          <a:p>
            <a:pPr marL="503793" lvl="1" indent="-251896">
              <a:lnSpc>
                <a:spcPts val="3267"/>
              </a:lnSpc>
              <a:buFont typeface="Arial"/>
              <a:buChar char="•"/>
            </a:pPr>
            <a:r>
              <a:rPr lang="en-US" sz="2333" u="sng">
                <a:solidFill>
                  <a:srgbClr val="000000"/>
                </a:solidFill>
                <a:latin typeface="Tahoma"/>
                <a:ea typeface="Tahoma"/>
                <a:cs typeface="Tahoma"/>
                <a:sym typeface="Tahoma"/>
              </a:rPr>
              <a:t>Schools</a:t>
            </a:r>
            <a:r>
              <a:rPr lang="en-US" sz="2333">
                <a:solidFill>
                  <a:srgbClr val="000000"/>
                </a:solidFill>
                <a:latin typeface="Tahoma"/>
                <a:ea typeface="Tahoma"/>
                <a:cs typeface="Tahoma"/>
                <a:sym typeface="Tahoma"/>
              </a:rPr>
              <a:t>: Evidence-based prevention education, speak to students about risks despite perceived safety, nicotine gateway, youth-led campus campaigns and peer support.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791364">
            <a:off x="6492322" y="3429000"/>
            <a:ext cx="6976580" cy="0"/>
          </a:xfrm>
          <a:prstGeom prst="line">
            <a:avLst/>
          </a:prstGeom>
          <a:ln w="9525" cap="rnd">
            <a:solidFill>
              <a:srgbClr val="FFFFFF"/>
            </a:solidFill>
            <a:prstDash val="solid"/>
            <a:headEnd type="none" w="sm" len="sm"/>
            <a:tailEnd type="none" w="sm" len="sm"/>
          </a:ln>
        </p:spPr>
        <p:txBody>
          <a:bodyPr/>
          <a:lstStyle/>
          <a:p>
            <a:endParaRPr lang="en-US"/>
          </a:p>
        </p:txBody>
      </p:sp>
      <p:sp>
        <p:nvSpPr>
          <p:cNvPr id="3" name="AutoShape 3"/>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4" name="Group 4"/>
          <p:cNvGrpSpPr/>
          <p:nvPr/>
        </p:nvGrpSpPr>
        <p:grpSpPr>
          <a:xfrm>
            <a:off x="10898730" y="-8466"/>
            <a:ext cx="1290094" cy="6866467"/>
            <a:chOff x="0" y="0"/>
            <a:chExt cx="2580188" cy="13732934"/>
          </a:xfrm>
        </p:grpSpPr>
        <p:sp>
          <p:nvSpPr>
            <p:cNvPr id="5" name="Freeform 5"/>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6" name="Group 6"/>
          <p:cNvGrpSpPr/>
          <p:nvPr/>
        </p:nvGrpSpPr>
        <p:grpSpPr>
          <a:xfrm>
            <a:off x="10939000" y="-8466"/>
            <a:ext cx="1249825" cy="6866467"/>
            <a:chOff x="0" y="0"/>
            <a:chExt cx="2499650" cy="13732934"/>
          </a:xfrm>
        </p:grpSpPr>
        <p:sp>
          <p:nvSpPr>
            <p:cNvPr id="7" name="Freeform 7"/>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8" name="Group 8"/>
          <p:cNvGrpSpPr/>
          <p:nvPr/>
        </p:nvGrpSpPr>
        <p:grpSpPr>
          <a:xfrm>
            <a:off x="10371666" y="3589867"/>
            <a:ext cx="1817159" cy="3268133"/>
            <a:chOff x="0" y="0"/>
            <a:chExt cx="3634318" cy="6536266"/>
          </a:xfrm>
        </p:grpSpPr>
        <p:sp>
          <p:nvSpPr>
            <p:cNvPr id="9" name="Freeform 9"/>
            <p:cNvSpPr/>
            <p:nvPr/>
          </p:nvSpPr>
          <p:spPr>
            <a:xfrm>
              <a:off x="0" y="0"/>
              <a:ext cx="3634359" cy="6536309"/>
            </a:xfrm>
            <a:custGeom>
              <a:avLst/>
              <a:gdLst/>
              <a:ahLst/>
              <a:cxnLst/>
              <a:rect l="l" t="t" r="r" b="b"/>
              <a:pathLst>
                <a:path w="3634359" h="6536309">
                  <a:moveTo>
                    <a:pt x="0" y="6536309"/>
                  </a:moveTo>
                  <a:lnTo>
                    <a:pt x="3634359" y="0"/>
                  </a:lnTo>
                  <a:lnTo>
                    <a:pt x="3634359" y="6536309"/>
                  </a:lnTo>
                  <a:close/>
                </a:path>
              </a:pathLst>
            </a:custGeom>
            <a:solidFill>
              <a:srgbClr val="00AEEF">
                <a:alpha val="63922"/>
              </a:srgbClr>
            </a:solidFill>
          </p:spPr>
          <p:txBody>
            <a:bodyPr/>
            <a:lstStyle/>
            <a:p>
              <a:endParaRPr lang="en-US"/>
            </a:p>
          </p:txBody>
        </p:sp>
      </p:grpSp>
      <p:grpSp>
        <p:nvGrpSpPr>
          <p:cNvPr id="10" name="Group 10"/>
          <p:cNvGrpSpPr/>
          <p:nvPr/>
        </p:nvGrpSpPr>
        <p:grpSpPr>
          <a:xfrm>
            <a:off x="0" y="4013200"/>
            <a:ext cx="448733" cy="2844800"/>
            <a:chOff x="0" y="0"/>
            <a:chExt cx="897466" cy="5689600"/>
          </a:xfrm>
        </p:grpSpPr>
        <p:sp>
          <p:nvSpPr>
            <p:cNvPr id="11" name="Freeform 11"/>
            <p:cNvSpPr/>
            <p:nvPr/>
          </p:nvSpPr>
          <p:spPr>
            <a:xfrm>
              <a:off x="0" y="0"/>
              <a:ext cx="897509" cy="5689600"/>
            </a:xfrm>
            <a:custGeom>
              <a:avLst/>
              <a:gdLst/>
              <a:ahLst/>
              <a:cxnLst/>
              <a:rect l="l" t="t" r="r" b="b"/>
              <a:pathLst>
                <a:path w="897509" h="5689600">
                  <a:moveTo>
                    <a:pt x="0" y="5689600"/>
                  </a:moveTo>
                  <a:lnTo>
                    <a:pt x="0" y="0"/>
                  </a:lnTo>
                  <a:lnTo>
                    <a:pt x="897509" y="5689600"/>
                  </a:lnTo>
                  <a:close/>
                </a:path>
              </a:pathLst>
            </a:custGeom>
            <a:solidFill>
              <a:srgbClr val="00AEEF">
                <a:alpha val="72157"/>
              </a:srgbClr>
            </a:solidFill>
          </p:spPr>
          <p:txBody>
            <a:bodyPr/>
            <a:lstStyle/>
            <a:p>
              <a:endParaRPr lang="en-US"/>
            </a:p>
          </p:txBody>
        </p:sp>
      </p:grpSp>
      <p:sp>
        <p:nvSpPr>
          <p:cNvPr id="12" name="AutoShape 12"/>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13" name="Group 13"/>
          <p:cNvGrpSpPr/>
          <p:nvPr/>
        </p:nvGrpSpPr>
        <p:grpSpPr>
          <a:xfrm>
            <a:off x="10898730" y="-8466"/>
            <a:ext cx="1290094" cy="6866467"/>
            <a:chOff x="0" y="0"/>
            <a:chExt cx="2580188" cy="13732934"/>
          </a:xfrm>
        </p:grpSpPr>
        <p:sp>
          <p:nvSpPr>
            <p:cNvPr id="14" name="Freeform 14"/>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15" name="Group 15"/>
          <p:cNvGrpSpPr/>
          <p:nvPr/>
        </p:nvGrpSpPr>
        <p:grpSpPr>
          <a:xfrm>
            <a:off x="10943763" y="-8466"/>
            <a:ext cx="1249825" cy="6866467"/>
            <a:chOff x="0" y="0"/>
            <a:chExt cx="2499650" cy="13732934"/>
          </a:xfrm>
        </p:grpSpPr>
        <p:sp>
          <p:nvSpPr>
            <p:cNvPr id="16" name="Freeform 16"/>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sp>
        <p:nvSpPr>
          <p:cNvPr id="17" name="Freeform 17"/>
          <p:cNvSpPr/>
          <p:nvPr/>
        </p:nvSpPr>
        <p:spPr>
          <a:xfrm>
            <a:off x="701588" y="82550"/>
            <a:ext cx="8318637" cy="935847"/>
          </a:xfrm>
          <a:custGeom>
            <a:avLst/>
            <a:gdLst/>
            <a:ahLst/>
            <a:cxnLst/>
            <a:rect l="l" t="t" r="r" b="b"/>
            <a:pathLst>
              <a:path w="12477956" h="1403770">
                <a:moveTo>
                  <a:pt x="0" y="0"/>
                </a:moveTo>
                <a:lnTo>
                  <a:pt x="12477955" y="0"/>
                </a:lnTo>
                <a:lnTo>
                  <a:pt x="12477955" y="1403770"/>
                </a:lnTo>
                <a:lnTo>
                  <a:pt x="0" y="14037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8" name="Group 18"/>
          <p:cNvGrpSpPr/>
          <p:nvPr/>
        </p:nvGrpSpPr>
        <p:grpSpPr>
          <a:xfrm rot="-10800000">
            <a:off x="0" y="0"/>
            <a:ext cx="842596" cy="5666154"/>
            <a:chOff x="0" y="0"/>
            <a:chExt cx="1685192" cy="11332308"/>
          </a:xfrm>
        </p:grpSpPr>
        <p:sp>
          <p:nvSpPr>
            <p:cNvPr id="19" name="Freeform 19"/>
            <p:cNvSpPr/>
            <p:nvPr/>
          </p:nvSpPr>
          <p:spPr>
            <a:xfrm>
              <a:off x="0" y="0"/>
              <a:ext cx="1685163" cy="11332337"/>
            </a:xfrm>
            <a:custGeom>
              <a:avLst/>
              <a:gdLst/>
              <a:ahLst/>
              <a:cxnLst/>
              <a:rect l="l" t="t" r="r" b="b"/>
              <a:pathLst>
                <a:path w="1685163" h="11332337">
                  <a:moveTo>
                    <a:pt x="0" y="11332337"/>
                  </a:moveTo>
                  <a:lnTo>
                    <a:pt x="1685163" y="0"/>
                  </a:lnTo>
                  <a:lnTo>
                    <a:pt x="1685163" y="11332337"/>
                  </a:lnTo>
                  <a:close/>
                </a:path>
              </a:pathLst>
            </a:custGeom>
            <a:solidFill>
              <a:srgbClr val="00AEEF">
                <a:alpha val="72157"/>
              </a:srgbClr>
            </a:solidFill>
          </p:spPr>
          <p:txBody>
            <a:bodyPr/>
            <a:lstStyle/>
            <a:p>
              <a:endParaRPr lang="en-US"/>
            </a:p>
          </p:txBody>
        </p:sp>
      </p:grpSp>
      <p:sp>
        <p:nvSpPr>
          <p:cNvPr id="20" name="Freeform 20"/>
          <p:cNvSpPr/>
          <p:nvPr/>
        </p:nvSpPr>
        <p:spPr>
          <a:xfrm>
            <a:off x="9093359" y="283279"/>
            <a:ext cx="1732237" cy="1470236"/>
          </a:xfrm>
          <a:custGeom>
            <a:avLst/>
            <a:gdLst/>
            <a:ahLst/>
            <a:cxnLst/>
            <a:rect l="l" t="t" r="r" b="b"/>
            <a:pathLst>
              <a:path w="2598356" h="2205354">
                <a:moveTo>
                  <a:pt x="0" y="0"/>
                </a:moveTo>
                <a:lnTo>
                  <a:pt x="2598355" y="0"/>
                </a:lnTo>
                <a:lnTo>
                  <a:pt x="2598355" y="2205354"/>
                </a:lnTo>
                <a:lnTo>
                  <a:pt x="0" y="2205354"/>
                </a:lnTo>
                <a:lnTo>
                  <a:pt x="0" y="0"/>
                </a:lnTo>
                <a:close/>
              </a:path>
            </a:pathLst>
          </a:custGeom>
          <a:blipFill>
            <a:blip r:embed="rId5"/>
            <a:stretch>
              <a:fillRect/>
            </a:stretch>
          </a:blipFill>
        </p:spPr>
        <p:txBody>
          <a:bodyPr/>
          <a:lstStyle/>
          <a:p>
            <a:endParaRPr lang="en-US"/>
          </a:p>
        </p:txBody>
      </p:sp>
      <p:sp>
        <p:nvSpPr>
          <p:cNvPr id="21" name="TextBox 21"/>
          <p:cNvSpPr txBox="1"/>
          <p:nvPr/>
        </p:nvSpPr>
        <p:spPr>
          <a:xfrm>
            <a:off x="1182580" y="152400"/>
            <a:ext cx="7243402" cy="539828"/>
          </a:xfrm>
          <a:prstGeom prst="rect">
            <a:avLst/>
          </a:prstGeom>
        </p:spPr>
        <p:txBody>
          <a:bodyPr lIns="0" tIns="0" rIns="0" bIns="0" rtlCol="0" anchor="t">
            <a:spAutoFit/>
          </a:bodyPr>
          <a:lstStyle/>
          <a:p>
            <a:pPr>
              <a:lnSpc>
                <a:spcPts val="4666"/>
              </a:lnSpc>
            </a:pPr>
            <a:r>
              <a:rPr lang="en-US" sz="3333">
                <a:solidFill>
                  <a:srgbClr val="000000"/>
                </a:solidFill>
                <a:latin typeface="Tahoma"/>
                <a:ea typeface="Tahoma"/>
                <a:cs typeface="Tahoma"/>
                <a:sym typeface="Tahoma"/>
              </a:rPr>
              <a:t>PUBLIC HEALTH RECOMMENDATIONS</a:t>
            </a:r>
          </a:p>
        </p:txBody>
      </p:sp>
      <p:sp>
        <p:nvSpPr>
          <p:cNvPr id="22" name="TextBox 22"/>
          <p:cNvSpPr txBox="1"/>
          <p:nvPr/>
        </p:nvSpPr>
        <p:spPr>
          <a:xfrm>
            <a:off x="384859" y="1446232"/>
            <a:ext cx="5495211" cy="403316"/>
          </a:xfrm>
          <a:prstGeom prst="rect">
            <a:avLst/>
          </a:prstGeom>
        </p:spPr>
        <p:txBody>
          <a:bodyPr lIns="0" tIns="0" rIns="0" bIns="0" rtlCol="0" anchor="t">
            <a:spAutoFit/>
          </a:bodyPr>
          <a:lstStyle/>
          <a:p>
            <a:pPr marL="546973" lvl="1" indent="-273486">
              <a:lnSpc>
                <a:spcPts val="3546"/>
              </a:lnSpc>
              <a:buFont typeface="Arial"/>
              <a:buChar char="•"/>
            </a:pPr>
            <a:r>
              <a:rPr lang="en-US" sz="2533">
                <a:solidFill>
                  <a:srgbClr val="000000"/>
                </a:solidFill>
                <a:latin typeface="Tahoma"/>
                <a:ea typeface="Tahoma"/>
                <a:cs typeface="Tahoma"/>
                <a:sym typeface="Tahoma"/>
              </a:rPr>
              <a:t>Prioritizes public health over profit.</a:t>
            </a:r>
          </a:p>
        </p:txBody>
      </p:sp>
      <p:sp>
        <p:nvSpPr>
          <p:cNvPr id="23" name="TextBox 23"/>
          <p:cNvSpPr txBox="1"/>
          <p:nvPr/>
        </p:nvSpPr>
        <p:spPr>
          <a:xfrm>
            <a:off x="421298" y="4777866"/>
            <a:ext cx="8745537" cy="403316"/>
          </a:xfrm>
          <a:prstGeom prst="rect">
            <a:avLst/>
          </a:prstGeom>
        </p:spPr>
        <p:txBody>
          <a:bodyPr lIns="0" tIns="0" rIns="0" bIns="0" rtlCol="0" anchor="t">
            <a:spAutoFit/>
          </a:bodyPr>
          <a:lstStyle/>
          <a:p>
            <a:pPr marL="546973" lvl="1" indent="-273486">
              <a:lnSpc>
                <a:spcPts val="3546"/>
              </a:lnSpc>
              <a:buFont typeface="Arial"/>
              <a:buChar char="•"/>
            </a:pPr>
            <a:r>
              <a:rPr lang="en-US" sz="2533">
                <a:solidFill>
                  <a:srgbClr val="000000"/>
                </a:solidFill>
                <a:latin typeface="Tahoma"/>
                <a:ea typeface="Tahoma"/>
                <a:cs typeface="Tahoma"/>
                <a:sym typeface="Tahoma"/>
              </a:rPr>
              <a:t>Ensures public safety by criminalizing false health claims. </a:t>
            </a:r>
          </a:p>
        </p:txBody>
      </p:sp>
      <p:sp>
        <p:nvSpPr>
          <p:cNvPr id="24" name="TextBox 24"/>
          <p:cNvSpPr txBox="1"/>
          <p:nvPr/>
        </p:nvSpPr>
        <p:spPr>
          <a:xfrm>
            <a:off x="384859" y="1924599"/>
            <a:ext cx="10697088" cy="852156"/>
          </a:xfrm>
          <a:prstGeom prst="rect">
            <a:avLst/>
          </a:prstGeom>
        </p:spPr>
        <p:txBody>
          <a:bodyPr lIns="0" tIns="0" rIns="0" bIns="0" rtlCol="0" anchor="t">
            <a:spAutoFit/>
          </a:bodyPr>
          <a:lstStyle/>
          <a:p>
            <a:pPr marL="546973" lvl="1" indent="-273486">
              <a:lnSpc>
                <a:spcPts val="3546"/>
              </a:lnSpc>
              <a:buFont typeface="Arial"/>
              <a:buChar char="•"/>
            </a:pPr>
            <a:r>
              <a:rPr lang="en-US" sz="2533">
                <a:solidFill>
                  <a:srgbClr val="000000"/>
                </a:solidFill>
                <a:latin typeface="Tahoma"/>
                <a:ea typeface="Tahoma"/>
                <a:cs typeface="Tahoma"/>
                <a:sym typeface="Tahoma"/>
              </a:rPr>
              <a:t>Protects our youth by eliminating marketing that targets kids (candy ban).</a:t>
            </a:r>
          </a:p>
        </p:txBody>
      </p:sp>
      <p:sp>
        <p:nvSpPr>
          <p:cNvPr id="25" name="TextBox 25"/>
          <p:cNvSpPr txBox="1"/>
          <p:nvPr/>
        </p:nvSpPr>
        <p:spPr>
          <a:xfrm>
            <a:off x="603924" y="6327690"/>
            <a:ext cx="9612551" cy="426014"/>
          </a:xfrm>
          <a:prstGeom prst="rect">
            <a:avLst/>
          </a:prstGeom>
        </p:spPr>
        <p:txBody>
          <a:bodyPr lIns="0" tIns="0" rIns="0" bIns="0" rtlCol="0" anchor="t">
            <a:spAutoFit/>
          </a:bodyPr>
          <a:lstStyle/>
          <a:p>
            <a:pPr>
              <a:lnSpc>
                <a:spcPts val="3733"/>
              </a:lnSpc>
            </a:pPr>
            <a:r>
              <a:rPr lang="en-US" sz="2666">
                <a:solidFill>
                  <a:srgbClr val="000000"/>
                </a:solidFill>
                <a:latin typeface="Tahoma"/>
                <a:ea typeface="Tahoma"/>
                <a:cs typeface="Tahoma"/>
                <a:sym typeface="Tahoma"/>
              </a:rPr>
              <a:t>Learns from the health hazards the tobacco industry introduced.</a:t>
            </a:r>
          </a:p>
        </p:txBody>
      </p:sp>
      <p:sp>
        <p:nvSpPr>
          <p:cNvPr id="26" name="TextBox 26"/>
          <p:cNvSpPr txBox="1"/>
          <p:nvPr/>
        </p:nvSpPr>
        <p:spPr>
          <a:xfrm>
            <a:off x="448734" y="5734600"/>
            <a:ext cx="10437649" cy="403316"/>
          </a:xfrm>
          <a:prstGeom prst="rect">
            <a:avLst/>
          </a:prstGeom>
        </p:spPr>
        <p:txBody>
          <a:bodyPr lIns="0" tIns="0" rIns="0" bIns="0" rtlCol="0" anchor="t">
            <a:spAutoFit/>
          </a:bodyPr>
          <a:lstStyle/>
          <a:p>
            <a:pPr marL="546973" lvl="1" indent="-273486">
              <a:lnSpc>
                <a:spcPts val="3546"/>
              </a:lnSpc>
              <a:buFont typeface="Arial"/>
              <a:buChar char="•"/>
            </a:pPr>
            <a:r>
              <a:rPr lang="en-US" sz="2533">
                <a:solidFill>
                  <a:srgbClr val="000000"/>
                </a:solidFill>
                <a:latin typeface="Tahoma"/>
                <a:ea typeface="Tahoma"/>
                <a:cs typeface="Tahoma"/>
                <a:sym typeface="Tahoma"/>
              </a:rPr>
              <a:t>Engage lawyers who understand drug policy to protect pubic interest.</a:t>
            </a:r>
          </a:p>
        </p:txBody>
      </p:sp>
      <p:sp>
        <p:nvSpPr>
          <p:cNvPr id="27" name="TextBox 27"/>
          <p:cNvSpPr txBox="1"/>
          <p:nvPr/>
        </p:nvSpPr>
        <p:spPr>
          <a:xfrm>
            <a:off x="384859" y="2872865"/>
            <a:ext cx="10056134" cy="852156"/>
          </a:xfrm>
          <a:prstGeom prst="rect">
            <a:avLst/>
          </a:prstGeom>
        </p:spPr>
        <p:txBody>
          <a:bodyPr lIns="0" tIns="0" rIns="0" bIns="0" rtlCol="0" anchor="t">
            <a:spAutoFit/>
          </a:bodyPr>
          <a:lstStyle/>
          <a:p>
            <a:pPr marL="546973" lvl="1" indent="-273486">
              <a:lnSpc>
                <a:spcPts val="3546"/>
              </a:lnSpc>
              <a:buFont typeface="Arial"/>
              <a:buChar char="•"/>
            </a:pPr>
            <a:r>
              <a:rPr lang="en-US" sz="2533">
                <a:solidFill>
                  <a:srgbClr val="000000"/>
                </a:solidFill>
                <a:latin typeface="Tahoma"/>
                <a:ea typeface="Tahoma"/>
                <a:cs typeface="Tahoma"/>
                <a:sym typeface="Tahoma"/>
              </a:rPr>
              <a:t>Invest in primary prevention - HB3321 (especially targeting youth and education of high potency products).</a:t>
            </a:r>
          </a:p>
        </p:txBody>
      </p:sp>
      <p:sp>
        <p:nvSpPr>
          <p:cNvPr id="28" name="TextBox 28"/>
          <p:cNvSpPr txBox="1"/>
          <p:nvPr/>
        </p:nvSpPr>
        <p:spPr>
          <a:xfrm>
            <a:off x="421298" y="4299500"/>
            <a:ext cx="9835674" cy="403316"/>
          </a:xfrm>
          <a:prstGeom prst="rect">
            <a:avLst/>
          </a:prstGeom>
        </p:spPr>
        <p:txBody>
          <a:bodyPr lIns="0" tIns="0" rIns="0" bIns="0" rtlCol="0" anchor="t">
            <a:spAutoFit/>
          </a:bodyPr>
          <a:lstStyle/>
          <a:p>
            <a:pPr marL="546973" lvl="1" indent="-273486">
              <a:lnSpc>
                <a:spcPts val="3546"/>
              </a:lnSpc>
              <a:buFont typeface="Arial"/>
              <a:buChar char="•"/>
            </a:pPr>
            <a:r>
              <a:rPr lang="en-US" sz="2533">
                <a:solidFill>
                  <a:srgbClr val="000000"/>
                </a:solidFill>
                <a:latin typeface="Tahoma"/>
                <a:ea typeface="Tahoma"/>
                <a:cs typeface="Tahoma"/>
                <a:sym typeface="Tahoma"/>
              </a:rPr>
              <a:t>Regulation and transparency - clear labeling, warnings, and risks.</a:t>
            </a:r>
          </a:p>
        </p:txBody>
      </p:sp>
      <p:sp>
        <p:nvSpPr>
          <p:cNvPr id="29" name="TextBox 29"/>
          <p:cNvSpPr txBox="1"/>
          <p:nvPr/>
        </p:nvSpPr>
        <p:spPr>
          <a:xfrm>
            <a:off x="842596" y="900132"/>
            <a:ext cx="7084098" cy="482953"/>
          </a:xfrm>
          <a:prstGeom prst="rect">
            <a:avLst/>
          </a:prstGeom>
        </p:spPr>
        <p:txBody>
          <a:bodyPr lIns="0" tIns="0" rIns="0" bIns="0" rtlCol="0" anchor="t">
            <a:spAutoFit/>
          </a:bodyPr>
          <a:lstStyle/>
          <a:p>
            <a:pPr>
              <a:lnSpc>
                <a:spcPts val="4200"/>
              </a:lnSpc>
            </a:pPr>
            <a:r>
              <a:rPr lang="en-US" sz="2999">
                <a:solidFill>
                  <a:srgbClr val="000000"/>
                </a:solidFill>
                <a:latin typeface="Tahoma"/>
                <a:ea typeface="Tahoma"/>
                <a:cs typeface="Tahoma"/>
                <a:sym typeface="Tahoma"/>
              </a:rPr>
              <a:t>What Does Smart Drug Policy Look Like?</a:t>
            </a:r>
          </a:p>
        </p:txBody>
      </p:sp>
      <p:sp>
        <p:nvSpPr>
          <p:cNvPr id="30" name="Freeform 30"/>
          <p:cNvSpPr/>
          <p:nvPr/>
        </p:nvSpPr>
        <p:spPr>
          <a:xfrm>
            <a:off x="10606285" y="2857048"/>
            <a:ext cx="1347920" cy="995810"/>
          </a:xfrm>
          <a:custGeom>
            <a:avLst/>
            <a:gdLst/>
            <a:ahLst/>
            <a:cxnLst/>
            <a:rect l="l" t="t" r="r" b="b"/>
            <a:pathLst>
              <a:path w="2021880" h="1493715">
                <a:moveTo>
                  <a:pt x="0" y="0"/>
                </a:moveTo>
                <a:lnTo>
                  <a:pt x="2021880" y="0"/>
                </a:lnTo>
                <a:lnTo>
                  <a:pt x="2021880" y="1493715"/>
                </a:lnTo>
                <a:lnTo>
                  <a:pt x="0" y="1493715"/>
                </a:lnTo>
                <a:lnTo>
                  <a:pt x="0" y="0"/>
                </a:lnTo>
                <a:close/>
              </a:path>
            </a:pathLst>
          </a:custGeom>
          <a:blipFill>
            <a:blip r:embed="rId6"/>
            <a:stretch>
              <a:fillRect/>
            </a:stretch>
          </a:blipFill>
        </p:spPr>
        <p:txBody>
          <a:bodyPr/>
          <a:lstStyle/>
          <a:p>
            <a:endParaRPr lang="en-US"/>
          </a:p>
        </p:txBody>
      </p:sp>
      <p:sp>
        <p:nvSpPr>
          <p:cNvPr id="31" name="TextBox 31"/>
          <p:cNvSpPr txBox="1"/>
          <p:nvPr/>
        </p:nvSpPr>
        <p:spPr>
          <a:xfrm>
            <a:off x="408341" y="3821133"/>
            <a:ext cx="8117047" cy="403316"/>
          </a:xfrm>
          <a:prstGeom prst="rect">
            <a:avLst/>
          </a:prstGeom>
        </p:spPr>
        <p:txBody>
          <a:bodyPr lIns="0" tIns="0" rIns="0" bIns="0" rtlCol="0" anchor="t">
            <a:spAutoFit/>
          </a:bodyPr>
          <a:lstStyle/>
          <a:p>
            <a:pPr marL="546973" lvl="1" indent="-273486">
              <a:lnSpc>
                <a:spcPts val="3546"/>
              </a:lnSpc>
              <a:buFont typeface="Arial"/>
              <a:buChar char="•"/>
            </a:pPr>
            <a:r>
              <a:rPr lang="en-US" sz="2533">
                <a:solidFill>
                  <a:srgbClr val="000000"/>
                </a:solidFill>
                <a:latin typeface="Tahoma"/>
                <a:ea typeface="Tahoma"/>
                <a:cs typeface="Tahoma"/>
                <a:sym typeface="Tahoma"/>
              </a:rPr>
              <a:t>Potency caps, packaging caps, child-proof packaging.</a:t>
            </a:r>
          </a:p>
        </p:txBody>
      </p:sp>
      <p:sp>
        <p:nvSpPr>
          <p:cNvPr id="32" name="TextBox 32"/>
          <p:cNvSpPr txBox="1"/>
          <p:nvPr/>
        </p:nvSpPr>
        <p:spPr>
          <a:xfrm>
            <a:off x="421299" y="5256233"/>
            <a:ext cx="8679815" cy="403316"/>
          </a:xfrm>
          <a:prstGeom prst="rect">
            <a:avLst/>
          </a:prstGeom>
        </p:spPr>
        <p:txBody>
          <a:bodyPr lIns="0" tIns="0" rIns="0" bIns="0" rtlCol="0" anchor="t">
            <a:spAutoFit/>
          </a:bodyPr>
          <a:lstStyle/>
          <a:p>
            <a:pPr marL="546973" lvl="1" indent="-273486">
              <a:lnSpc>
                <a:spcPts val="3546"/>
              </a:lnSpc>
              <a:buFont typeface="Arial"/>
              <a:buChar char="•"/>
            </a:pPr>
            <a:r>
              <a:rPr lang="en-US" sz="2533">
                <a:solidFill>
                  <a:srgbClr val="000000"/>
                </a:solidFill>
                <a:latin typeface="Tahoma"/>
                <a:ea typeface="Tahoma"/>
                <a:cs typeface="Tahoma"/>
                <a:sym typeface="Tahoma"/>
              </a:rPr>
              <a:t>Study negative impacts of substances before legalization.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040F5-6234-ADAB-379E-618319A2F5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C2EC68-D457-6028-935D-C0CB98AEC20E}"/>
              </a:ext>
            </a:extLst>
          </p:cNvPr>
          <p:cNvSpPr>
            <a:spLocks noGrp="1"/>
          </p:cNvSpPr>
          <p:nvPr>
            <p:ph type="title"/>
          </p:nvPr>
        </p:nvSpPr>
        <p:spPr/>
        <p:txBody>
          <a:bodyPr/>
          <a:lstStyle/>
          <a:p>
            <a:r>
              <a:rPr lang="en-US" dirty="0">
                <a:latin typeface="Franklin Gothic Demi" panose="020B0703020102020204" pitchFamily="34" charset="0"/>
              </a:rPr>
              <a:t>Medical Examiner’s Snapshot</a:t>
            </a:r>
          </a:p>
        </p:txBody>
      </p:sp>
      <p:cxnSp>
        <p:nvCxnSpPr>
          <p:cNvPr id="9" name="Straight Connector 8">
            <a:extLst>
              <a:ext uri="{FF2B5EF4-FFF2-40B4-BE49-F238E27FC236}">
                <a16:creationId xmlns:a16="http://schemas.microsoft.com/office/drawing/2014/main" id="{E45D12A9-3474-BA10-C98B-E93181485B1A}"/>
              </a:ext>
            </a:extLst>
          </p:cNvPr>
          <p:cNvCxnSpPr>
            <a:cxnSpLocks/>
          </p:cNvCxnSpPr>
          <p:nvPr/>
        </p:nvCxnSpPr>
        <p:spPr>
          <a:xfrm>
            <a:off x="944275" y="1434714"/>
            <a:ext cx="3860638" cy="0"/>
          </a:xfrm>
          <a:prstGeom prst="line">
            <a:avLst/>
          </a:prstGeom>
          <a:ln w="76200">
            <a:solidFill>
              <a:schemeClr val="accent6"/>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4B02932C-0836-30E2-E2AE-A3BFA41B47BC}"/>
              </a:ext>
            </a:extLst>
          </p:cNvPr>
          <p:cNvSpPr txBox="1"/>
          <p:nvPr/>
        </p:nvSpPr>
        <p:spPr>
          <a:xfrm>
            <a:off x="156713" y="6323598"/>
            <a:ext cx="4251385" cy="338554"/>
          </a:xfrm>
          <a:prstGeom prst="rect">
            <a:avLst/>
          </a:prstGeom>
          <a:noFill/>
        </p:spPr>
        <p:txBody>
          <a:bodyPr wrap="square" rtlCol="0">
            <a:spAutoFit/>
          </a:bodyPr>
          <a:lstStyle/>
          <a:p>
            <a:r>
              <a:rPr lang="en-US" sz="1600" dirty="0"/>
              <a:t>*2025 counts as of September 25, 2025</a:t>
            </a:r>
          </a:p>
        </p:txBody>
      </p:sp>
      <p:graphicFrame>
        <p:nvGraphicFramePr>
          <p:cNvPr id="7" name="Chart 6">
            <a:extLst>
              <a:ext uri="{FF2B5EF4-FFF2-40B4-BE49-F238E27FC236}">
                <a16:creationId xmlns:a16="http://schemas.microsoft.com/office/drawing/2014/main" id="{DC883D71-8DA1-7100-45D2-647CB81DA0CB}"/>
              </a:ext>
            </a:extLst>
          </p:cNvPr>
          <p:cNvGraphicFramePr>
            <a:graphicFrameLocks/>
          </p:cNvGraphicFramePr>
          <p:nvPr>
            <p:extLst>
              <p:ext uri="{D42A27DB-BD31-4B8C-83A1-F6EECF244321}">
                <p14:modId xmlns:p14="http://schemas.microsoft.com/office/powerpoint/2010/main" val="3313004471"/>
              </p:ext>
            </p:extLst>
          </p:nvPr>
        </p:nvGraphicFramePr>
        <p:xfrm>
          <a:off x="553528" y="1897811"/>
          <a:ext cx="4760344" cy="419243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E4FD39F3-8609-7CED-A014-62354F577983}"/>
              </a:ext>
            </a:extLst>
          </p:cNvPr>
          <p:cNvGraphicFramePr>
            <a:graphicFrameLocks/>
          </p:cNvGraphicFramePr>
          <p:nvPr>
            <p:extLst>
              <p:ext uri="{D42A27DB-BD31-4B8C-83A1-F6EECF244321}">
                <p14:modId xmlns:p14="http://schemas.microsoft.com/office/powerpoint/2010/main" val="2121607561"/>
              </p:ext>
            </p:extLst>
          </p:nvPr>
        </p:nvGraphicFramePr>
        <p:xfrm>
          <a:off x="5621546" y="1897810"/>
          <a:ext cx="5886091" cy="41924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800446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791364">
            <a:off x="6492322" y="3429000"/>
            <a:ext cx="6976580" cy="0"/>
          </a:xfrm>
          <a:prstGeom prst="line">
            <a:avLst/>
          </a:prstGeom>
          <a:ln w="9525" cap="rnd">
            <a:solidFill>
              <a:srgbClr val="FFFFFF"/>
            </a:solidFill>
            <a:prstDash val="solid"/>
            <a:headEnd type="none" w="sm" len="sm"/>
            <a:tailEnd type="none" w="sm" len="sm"/>
          </a:ln>
        </p:spPr>
        <p:txBody>
          <a:bodyPr/>
          <a:lstStyle/>
          <a:p>
            <a:endParaRPr lang="en-US"/>
          </a:p>
        </p:txBody>
      </p:sp>
      <p:sp>
        <p:nvSpPr>
          <p:cNvPr id="3" name="AutoShape 3"/>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4" name="Group 4"/>
          <p:cNvGrpSpPr/>
          <p:nvPr/>
        </p:nvGrpSpPr>
        <p:grpSpPr>
          <a:xfrm>
            <a:off x="10898730" y="-8466"/>
            <a:ext cx="1290094" cy="6866467"/>
            <a:chOff x="0" y="0"/>
            <a:chExt cx="2580188" cy="13732934"/>
          </a:xfrm>
        </p:grpSpPr>
        <p:sp>
          <p:nvSpPr>
            <p:cNvPr id="5" name="Freeform 5"/>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6" name="Group 6"/>
          <p:cNvGrpSpPr/>
          <p:nvPr/>
        </p:nvGrpSpPr>
        <p:grpSpPr>
          <a:xfrm>
            <a:off x="10939000" y="-8466"/>
            <a:ext cx="1249825" cy="6866467"/>
            <a:chOff x="0" y="0"/>
            <a:chExt cx="2499650" cy="13732934"/>
          </a:xfrm>
        </p:grpSpPr>
        <p:sp>
          <p:nvSpPr>
            <p:cNvPr id="7" name="Freeform 7"/>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8" name="Group 8"/>
          <p:cNvGrpSpPr/>
          <p:nvPr/>
        </p:nvGrpSpPr>
        <p:grpSpPr>
          <a:xfrm>
            <a:off x="10371666" y="3589867"/>
            <a:ext cx="1817159" cy="3268133"/>
            <a:chOff x="0" y="0"/>
            <a:chExt cx="3634318" cy="6536266"/>
          </a:xfrm>
        </p:grpSpPr>
        <p:sp>
          <p:nvSpPr>
            <p:cNvPr id="9" name="Freeform 9"/>
            <p:cNvSpPr/>
            <p:nvPr/>
          </p:nvSpPr>
          <p:spPr>
            <a:xfrm>
              <a:off x="0" y="0"/>
              <a:ext cx="3634359" cy="6536309"/>
            </a:xfrm>
            <a:custGeom>
              <a:avLst/>
              <a:gdLst/>
              <a:ahLst/>
              <a:cxnLst/>
              <a:rect l="l" t="t" r="r" b="b"/>
              <a:pathLst>
                <a:path w="3634359" h="6536309">
                  <a:moveTo>
                    <a:pt x="0" y="6536309"/>
                  </a:moveTo>
                  <a:lnTo>
                    <a:pt x="3634359" y="0"/>
                  </a:lnTo>
                  <a:lnTo>
                    <a:pt x="3634359" y="6536309"/>
                  </a:lnTo>
                  <a:close/>
                </a:path>
              </a:pathLst>
            </a:custGeom>
            <a:solidFill>
              <a:srgbClr val="00AEEF">
                <a:alpha val="63922"/>
              </a:srgbClr>
            </a:solidFill>
          </p:spPr>
          <p:txBody>
            <a:bodyPr/>
            <a:lstStyle/>
            <a:p>
              <a:endParaRPr lang="en-US"/>
            </a:p>
          </p:txBody>
        </p:sp>
      </p:grpSp>
      <p:grpSp>
        <p:nvGrpSpPr>
          <p:cNvPr id="10" name="Group 10"/>
          <p:cNvGrpSpPr/>
          <p:nvPr/>
        </p:nvGrpSpPr>
        <p:grpSpPr>
          <a:xfrm rot="-10800000">
            <a:off x="0" y="0"/>
            <a:ext cx="842596" cy="5666154"/>
            <a:chOff x="0" y="0"/>
            <a:chExt cx="1685192" cy="11332308"/>
          </a:xfrm>
        </p:grpSpPr>
        <p:sp>
          <p:nvSpPr>
            <p:cNvPr id="11" name="Freeform 11"/>
            <p:cNvSpPr/>
            <p:nvPr/>
          </p:nvSpPr>
          <p:spPr>
            <a:xfrm>
              <a:off x="0" y="0"/>
              <a:ext cx="1685163" cy="11332337"/>
            </a:xfrm>
            <a:custGeom>
              <a:avLst/>
              <a:gdLst/>
              <a:ahLst/>
              <a:cxnLst/>
              <a:rect l="l" t="t" r="r" b="b"/>
              <a:pathLst>
                <a:path w="1685163" h="11332337">
                  <a:moveTo>
                    <a:pt x="0" y="11332337"/>
                  </a:moveTo>
                  <a:lnTo>
                    <a:pt x="1685163" y="0"/>
                  </a:lnTo>
                  <a:lnTo>
                    <a:pt x="1685163" y="11332337"/>
                  </a:lnTo>
                  <a:close/>
                </a:path>
              </a:pathLst>
            </a:custGeom>
            <a:solidFill>
              <a:srgbClr val="00AEEF">
                <a:alpha val="72157"/>
              </a:srgbClr>
            </a:solidFill>
          </p:spPr>
          <p:txBody>
            <a:bodyPr/>
            <a:lstStyle/>
            <a:p>
              <a:endParaRPr lang="en-US"/>
            </a:p>
          </p:txBody>
        </p:sp>
      </p:grpSp>
      <p:grpSp>
        <p:nvGrpSpPr>
          <p:cNvPr id="12" name="Group 12"/>
          <p:cNvGrpSpPr/>
          <p:nvPr/>
        </p:nvGrpSpPr>
        <p:grpSpPr>
          <a:xfrm>
            <a:off x="0" y="4013200"/>
            <a:ext cx="448733" cy="2844800"/>
            <a:chOff x="0" y="0"/>
            <a:chExt cx="897466" cy="5689600"/>
          </a:xfrm>
        </p:grpSpPr>
        <p:sp>
          <p:nvSpPr>
            <p:cNvPr id="13" name="Freeform 13"/>
            <p:cNvSpPr/>
            <p:nvPr/>
          </p:nvSpPr>
          <p:spPr>
            <a:xfrm>
              <a:off x="0" y="0"/>
              <a:ext cx="897509" cy="5689600"/>
            </a:xfrm>
            <a:custGeom>
              <a:avLst/>
              <a:gdLst/>
              <a:ahLst/>
              <a:cxnLst/>
              <a:rect l="l" t="t" r="r" b="b"/>
              <a:pathLst>
                <a:path w="897509" h="5689600">
                  <a:moveTo>
                    <a:pt x="0" y="5689600"/>
                  </a:moveTo>
                  <a:lnTo>
                    <a:pt x="0" y="0"/>
                  </a:lnTo>
                  <a:lnTo>
                    <a:pt x="897509" y="5689600"/>
                  </a:lnTo>
                  <a:close/>
                </a:path>
              </a:pathLst>
            </a:custGeom>
            <a:solidFill>
              <a:srgbClr val="00AEEF">
                <a:alpha val="72157"/>
              </a:srgbClr>
            </a:solidFill>
          </p:spPr>
          <p:txBody>
            <a:bodyPr/>
            <a:lstStyle/>
            <a:p>
              <a:endParaRPr lang="en-US"/>
            </a:p>
          </p:txBody>
        </p:sp>
      </p:grpSp>
      <p:sp>
        <p:nvSpPr>
          <p:cNvPr id="14" name="AutoShape 14"/>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15" name="Group 15"/>
          <p:cNvGrpSpPr/>
          <p:nvPr/>
        </p:nvGrpSpPr>
        <p:grpSpPr>
          <a:xfrm>
            <a:off x="10898730" y="-8466"/>
            <a:ext cx="1290094" cy="6866467"/>
            <a:chOff x="0" y="0"/>
            <a:chExt cx="2580188" cy="13732934"/>
          </a:xfrm>
        </p:grpSpPr>
        <p:sp>
          <p:nvSpPr>
            <p:cNvPr id="16" name="Freeform 16"/>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17" name="Group 17"/>
          <p:cNvGrpSpPr/>
          <p:nvPr/>
        </p:nvGrpSpPr>
        <p:grpSpPr>
          <a:xfrm>
            <a:off x="10943763" y="-8466"/>
            <a:ext cx="1249825" cy="6866467"/>
            <a:chOff x="0" y="0"/>
            <a:chExt cx="2499650" cy="13732934"/>
          </a:xfrm>
        </p:grpSpPr>
        <p:sp>
          <p:nvSpPr>
            <p:cNvPr id="18" name="Freeform 18"/>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sp>
        <p:nvSpPr>
          <p:cNvPr id="19" name="Freeform 19"/>
          <p:cNvSpPr/>
          <p:nvPr/>
        </p:nvSpPr>
        <p:spPr>
          <a:xfrm>
            <a:off x="0" y="31209"/>
            <a:ext cx="4080441" cy="718632"/>
          </a:xfrm>
          <a:custGeom>
            <a:avLst/>
            <a:gdLst/>
            <a:ahLst/>
            <a:cxnLst/>
            <a:rect l="l" t="t" r="r" b="b"/>
            <a:pathLst>
              <a:path w="6120661" h="1077948">
                <a:moveTo>
                  <a:pt x="0" y="0"/>
                </a:moveTo>
                <a:lnTo>
                  <a:pt x="6120661" y="0"/>
                </a:lnTo>
                <a:lnTo>
                  <a:pt x="6120661" y="1077947"/>
                </a:lnTo>
                <a:lnTo>
                  <a:pt x="0" y="10779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0" name="TextBox 20"/>
          <p:cNvSpPr txBox="1"/>
          <p:nvPr/>
        </p:nvSpPr>
        <p:spPr>
          <a:xfrm>
            <a:off x="842596" y="80434"/>
            <a:ext cx="8089737" cy="539828"/>
          </a:xfrm>
          <a:prstGeom prst="rect">
            <a:avLst/>
          </a:prstGeom>
        </p:spPr>
        <p:txBody>
          <a:bodyPr lIns="0" tIns="0" rIns="0" bIns="0" rtlCol="0" anchor="t">
            <a:spAutoFit/>
          </a:bodyPr>
          <a:lstStyle/>
          <a:p>
            <a:pPr>
              <a:lnSpc>
                <a:spcPts val="4666"/>
              </a:lnSpc>
            </a:pPr>
            <a:r>
              <a:rPr lang="en-US" sz="3333">
                <a:solidFill>
                  <a:srgbClr val="000000"/>
                </a:solidFill>
                <a:latin typeface="Tahoma"/>
                <a:ea typeface="Tahoma"/>
                <a:cs typeface="Tahoma"/>
                <a:sym typeface="Tahoma"/>
              </a:rPr>
              <a:t>CONCLUSION</a:t>
            </a:r>
          </a:p>
        </p:txBody>
      </p:sp>
      <p:sp>
        <p:nvSpPr>
          <p:cNvPr id="21" name="TextBox 21"/>
          <p:cNvSpPr txBox="1"/>
          <p:nvPr/>
        </p:nvSpPr>
        <p:spPr>
          <a:xfrm>
            <a:off x="583317" y="1357670"/>
            <a:ext cx="10538129" cy="403316"/>
          </a:xfrm>
          <a:prstGeom prst="rect">
            <a:avLst/>
          </a:prstGeom>
        </p:spPr>
        <p:txBody>
          <a:bodyPr lIns="0" tIns="0" rIns="0" bIns="0" rtlCol="0" anchor="t">
            <a:spAutoFit/>
          </a:bodyPr>
          <a:lstStyle/>
          <a:p>
            <a:pPr marL="546975" lvl="1" indent="-273488">
              <a:lnSpc>
                <a:spcPts val="3547"/>
              </a:lnSpc>
              <a:buFont typeface="Arial"/>
              <a:buChar char="•"/>
            </a:pPr>
            <a:r>
              <a:rPr lang="en-US" sz="2533">
                <a:solidFill>
                  <a:srgbClr val="000000"/>
                </a:solidFill>
                <a:latin typeface="Tahoma"/>
                <a:ea typeface="Tahoma"/>
                <a:cs typeface="Tahoma"/>
                <a:sym typeface="Tahoma"/>
              </a:rPr>
              <a:t>MOST teens are not drinking, smoking or using illicit drugs.  </a:t>
            </a:r>
          </a:p>
        </p:txBody>
      </p:sp>
      <p:sp>
        <p:nvSpPr>
          <p:cNvPr id="22" name="TextBox 22"/>
          <p:cNvSpPr txBox="1"/>
          <p:nvPr/>
        </p:nvSpPr>
        <p:spPr>
          <a:xfrm>
            <a:off x="583317" y="837817"/>
            <a:ext cx="7620794" cy="403316"/>
          </a:xfrm>
          <a:prstGeom prst="rect">
            <a:avLst/>
          </a:prstGeom>
        </p:spPr>
        <p:txBody>
          <a:bodyPr lIns="0" tIns="0" rIns="0" bIns="0" rtlCol="0" anchor="t">
            <a:spAutoFit/>
          </a:bodyPr>
          <a:lstStyle/>
          <a:p>
            <a:pPr marL="546975" lvl="1" indent="-273488">
              <a:lnSpc>
                <a:spcPts val="3547"/>
              </a:lnSpc>
              <a:buFont typeface="Arial"/>
              <a:buChar char="•"/>
            </a:pPr>
            <a:r>
              <a:rPr lang="en-US" sz="2533">
                <a:solidFill>
                  <a:srgbClr val="000000"/>
                </a:solidFill>
                <a:latin typeface="Tahoma"/>
                <a:ea typeface="Tahoma"/>
                <a:cs typeface="Tahoma"/>
                <a:sym typeface="Tahoma"/>
              </a:rPr>
              <a:t>This is a message about children and prevention. </a:t>
            </a:r>
          </a:p>
        </p:txBody>
      </p:sp>
      <p:sp>
        <p:nvSpPr>
          <p:cNvPr id="23" name="TextBox 23"/>
          <p:cNvSpPr txBox="1"/>
          <p:nvPr/>
        </p:nvSpPr>
        <p:spPr>
          <a:xfrm>
            <a:off x="583317" y="2841876"/>
            <a:ext cx="10696929" cy="1300997"/>
          </a:xfrm>
          <a:prstGeom prst="rect">
            <a:avLst/>
          </a:prstGeom>
        </p:spPr>
        <p:txBody>
          <a:bodyPr lIns="0" tIns="0" rIns="0" bIns="0" rtlCol="0" anchor="t">
            <a:spAutoFit/>
          </a:bodyPr>
          <a:lstStyle/>
          <a:p>
            <a:pPr marL="546975" lvl="1" indent="-273488">
              <a:lnSpc>
                <a:spcPts val="3547"/>
              </a:lnSpc>
              <a:buFont typeface="Arial"/>
              <a:buChar char="•"/>
            </a:pPr>
            <a:r>
              <a:rPr lang="en-US" sz="2533">
                <a:solidFill>
                  <a:srgbClr val="000000"/>
                </a:solidFill>
                <a:latin typeface="Tahoma"/>
                <a:ea typeface="Tahoma"/>
                <a:cs typeface="Tahoma"/>
                <a:sym typeface="Tahoma"/>
              </a:rPr>
              <a:t>Oregon’s ranking for adolescent mental illness and available resources is putting kids at risk for self-medicating, experimenting, anxiety, depression, psychosis, and suicidality.</a:t>
            </a:r>
          </a:p>
        </p:txBody>
      </p:sp>
      <p:sp>
        <p:nvSpPr>
          <p:cNvPr id="24" name="TextBox 24"/>
          <p:cNvSpPr txBox="1"/>
          <p:nvPr/>
        </p:nvSpPr>
        <p:spPr>
          <a:xfrm>
            <a:off x="583317" y="4246881"/>
            <a:ext cx="10777275" cy="852156"/>
          </a:xfrm>
          <a:prstGeom prst="rect">
            <a:avLst/>
          </a:prstGeom>
        </p:spPr>
        <p:txBody>
          <a:bodyPr lIns="0" tIns="0" rIns="0" bIns="0" rtlCol="0" anchor="t">
            <a:spAutoFit/>
          </a:bodyPr>
          <a:lstStyle/>
          <a:p>
            <a:pPr marL="546975" lvl="1" indent="-273488">
              <a:lnSpc>
                <a:spcPts val="3547"/>
              </a:lnSpc>
              <a:buFont typeface="Arial"/>
              <a:buChar char="•"/>
            </a:pPr>
            <a:r>
              <a:rPr lang="en-US" sz="2533">
                <a:solidFill>
                  <a:srgbClr val="000000"/>
                </a:solidFill>
                <a:latin typeface="Tahoma"/>
                <a:ea typeface="Tahoma"/>
                <a:cs typeface="Tahoma"/>
                <a:sym typeface="Tahoma"/>
              </a:rPr>
              <a:t>More adults are using daily marijuana than alcohol, meaning more children have access to THC products than ever before.</a:t>
            </a:r>
          </a:p>
        </p:txBody>
      </p:sp>
      <p:sp>
        <p:nvSpPr>
          <p:cNvPr id="25" name="TextBox 25"/>
          <p:cNvSpPr txBox="1"/>
          <p:nvPr/>
        </p:nvSpPr>
        <p:spPr>
          <a:xfrm>
            <a:off x="583317" y="5211233"/>
            <a:ext cx="10212930" cy="852156"/>
          </a:xfrm>
          <a:prstGeom prst="rect">
            <a:avLst/>
          </a:prstGeom>
        </p:spPr>
        <p:txBody>
          <a:bodyPr lIns="0" tIns="0" rIns="0" bIns="0" rtlCol="0" anchor="t">
            <a:spAutoFit/>
          </a:bodyPr>
          <a:lstStyle/>
          <a:p>
            <a:pPr marL="546975" lvl="1" indent="-273488">
              <a:lnSpc>
                <a:spcPts val="3547"/>
              </a:lnSpc>
              <a:buFont typeface="Arial"/>
              <a:buChar char="•"/>
            </a:pPr>
            <a:r>
              <a:rPr lang="en-US" sz="2533">
                <a:solidFill>
                  <a:srgbClr val="000000"/>
                </a:solidFill>
                <a:latin typeface="Tahoma"/>
                <a:ea typeface="Tahoma"/>
                <a:cs typeface="Tahoma"/>
                <a:sym typeface="Tahoma"/>
              </a:rPr>
              <a:t>Accessability, flashy youth-attractive advertising, and the perception of safety since legalization is putting youth at risk.</a:t>
            </a:r>
          </a:p>
        </p:txBody>
      </p:sp>
      <p:sp>
        <p:nvSpPr>
          <p:cNvPr id="26" name="TextBox 26"/>
          <p:cNvSpPr txBox="1"/>
          <p:nvPr/>
        </p:nvSpPr>
        <p:spPr>
          <a:xfrm>
            <a:off x="4967976" y="6102350"/>
            <a:ext cx="4905057" cy="564322"/>
          </a:xfrm>
          <a:prstGeom prst="rect">
            <a:avLst/>
          </a:prstGeom>
        </p:spPr>
        <p:txBody>
          <a:bodyPr lIns="0" tIns="0" rIns="0" bIns="0" rtlCol="0" anchor="t">
            <a:spAutoFit/>
          </a:bodyPr>
          <a:lstStyle/>
          <a:p>
            <a:pPr>
              <a:lnSpc>
                <a:spcPts val="4946"/>
              </a:lnSpc>
            </a:pPr>
            <a:r>
              <a:rPr lang="en-US" sz="3533">
                <a:solidFill>
                  <a:srgbClr val="0CAE99"/>
                </a:solidFill>
                <a:latin typeface="Tahoma"/>
                <a:ea typeface="Tahoma"/>
                <a:cs typeface="Tahoma"/>
                <a:sym typeface="Tahoma"/>
              </a:rPr>
              <a:t>Public Health over Profit.</a:t>
            </a:r>
          </a:p>
        </p:txBody>
      </p:sp>
      <p:sp>
        <p:nvSpPr>
          <p:cNvPr id="27" name="TextBox 27"/>
          <p:cNvSpPr txBox="1"/>
          <p:nvPr/>
        </p:nvSpPr>
        <p:spPr>
          <a:xfrm>
            <a:off x="583317" y="1877523"/>
            <a:ext cx="10538129" cy="852156"/>
          </a:xfrm>
          <a:prstGeom prst="rect">
            <a:avLst/>
          </a:prstGeom>
        </p:spPr>
        <p:txBody>
          <a:bodyPr lIns="0" tIns="0" rIns="0" bIns="0" rtlCol="0" anchor="t">
            <a:spAutoFit/>
          </a:bodyPr>
          <a:lstStyle/>
          <a:p>
            <a:pPr marL="546975" lvl="1" indent="-273488">
              <a:lnSpc>
                <a:spcPts val="3547"/>
              </a:lnSpc>
              <a:buFont typeface="Arial"/>
              <a:buChar char="•"/>
            </a:pPr>
            <a:r>
              <a:rPr lang="en-US" sz="2533">
                <a:solidFill>
                  <a:srgbClr val="000000"/>
                </a:solidFill>
                <a:latin typeface="Tahoma"/>
                <a:ea typeface="Tahoma"/>
                <a:cs typeface="Tahoma"/>
                <a:sym typeface="Tahoma"/>
              </a:rPr>
              <a:t>Initiation before 18 yrs are 4-7x more likely to become dependent, despite negative consequences.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791364">
            <a:off x="6492322" y="3429000"/>
            <a:ext cx="6976580" cy="0"/>
          </a:xfrm>
          <a:prstGeom prst="line">
            <a:avLst/>
          </a:prstGeom>
          <a:ln w="9525" cap="rnd">
            <a:solidFill>
              <a:srgbClr val="FFFFFF"/>
            </a:solidFill>
            <a:prstDash val="solid"/>
            <a:headEnd type="none" w="sm" len="sm"/>
            <a:tailEnd type="none" w="sm" len="sm"/>
          </a:ln>
        </p:spPr>
        <p:txBody>
          <a:bodyPr/>
          <a:lstStyle/>
          <a:p>
            <a:endParaRPr lang="en-US"/>
          </a:p>
        </p:txBody>
      </p:sp>
      <p:sp>
        <p:nvSpPr>
          <p:cNvPr id="3" name="AutoShape 3"/>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4" name="Group 4"/>
          <p:cNvGrpSpPr/>
          <p:nvPr/>
        </p:nvGrpSpPr>
        <p:grpSpPr>
          <a:xfrm>
            <a:off x="10898730" y="-8466"/>
            <a:ext cx="1290094" cy="6866467"/>
            <a:chOff x="0" y="0"/>
            <a:chExt cx="2580188" cy="13732934"/>
          </a:xfrm>
        </p:grpSpPr>
        <p:sp>
          <p:nvSpPr>
            <p:cNvPr id="5" name="Freeform 5"/>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6" name="Group 6"/>
          <p:cNvGrpSpPr/>
          <p:nvPr/>
        </p:nvGrpSpPr>
        <p:grpSpPr>
          <a:xfrm>
            <a:off x="10939000" y="-8466"/>
            <a:ext cx="1249825" cy="6866467"/>
            <a:chOff x="0" y="0"/>
            <a:chExt cx="2499650" cy="13732934"/>
          </a:xfrm>
        </p:grpSpPr>
        <p:sp>
          <p:nvSpPr>
            <p:cNvPr id="7" name="Freeform 7"/>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8" name="Group 8"/>
          <p:cNvGrpSpPr/>
          <p:nvPr/>
        </p:nvGrpSpPr>
        <p:grpSpPr>
          <a:xfrm>
            <a:off x="10371666" y="3589867"/>
            <a:ext cx="1817159" cy="3268133"/>
            <a:chOff x="0" y="0"/>
            <a:chExt cx="3634318" cy="6536266"/>
          </a:xfrm>
        </p:grpSpPr>
        <p:sp>
          <p:nvSpPr>
            <p:cNvPr id="9" name="Freeform 9"/>
            <p:cNvSpPr/>
            <p:nvPr/>
          </p:nvSpPr>
          <p:spPr>
            <a:xfrm>
              <a:off x="0" y="0"/>
              <a:ext cx="3634359" cy="6536309"/>
            </a:xfrm>
            <a:custGeom>
              <a:avLst/>
              <a:gdLst/>
              <a:ahLst/>
              <a:cxnLst/>
              <a:rect l="l" t="t" r="r" b="b"/>
              <a:pathLst>
                <a:path w="3634359" h="6536309">
                  <a:moveTo>
                    <a:pt x="0" y="6536309"/>
                  </a:moveTo>
                  <a:lnTo>
                    <a:pt x="3634359" y="0"/>
                  </a:lnTo>
                  <a:lnTo>
                    <a:pt x="3634359" y="6536309"/>
                  </a:lnTo>
                  <a:close/>
                </a:path>
              </a:pathLst>
            </a:custGeom>
            <a:solidFill>
              <a:srgbClr val="00AEEF">
                <a:alpha val="63922"/>
              </a:srgbClr>
            </a:solidFill>
          </p:spPr>
          <p:txBody>
            <a:bodyPr/>
            <a:lstStyle/>
            <a:p>
              <a:endParaRPr lang="en-US"/>
            </a:p>
          </p:txBody>
        </p:sp>
      </p:grpSp>
      <p:grpSp>
        <p:nvGrpSpPr>
          <p:cNvPr id="10" name="Group 10"/>
          <p:cNvGrpSpPr/>
          <p:nvPr/>
        </p:nvGrpSpPr>
        <p:grpSpPr>
          <a:xfrm rot="-10800000">
            <a:off x="0" y="0"/>
            <a:ext cx="842596" cy="5666154"/>
            <a:chOff x="0" y="0"/>
            <a:chExt cx="1685192" cy="11332308"/>
          </a:xfrm>
        </p:grpSpPr>
        <p:sp>
          <p:nvSpPr>
            <p:cNvPr id="11" name="Freeform 11"/>
            <p:cNvSpPr/>
            <p:nvPr/>
          </p:nvSpPr>
          <p:spPr>
            <a:xfrm>
              <a:off x="0" y="0"/>
              <a:ext cx="1685163" cy="11332337"/>
            </a:xfrm>
            <a:custGeom>
              <a:avLst/>
              <a:gdLst/>
              <a:ahLst/>
              <a:cxnLst/>
              <a:rect l="l" t="t" r="r" b="b"/>
              <a:pathLst>
                <a:path w="1685163" h="11332337">
                  <a:moveTo>
                    <a:pt x="0" y="11332337"/>
                  </a:moveTo>
                  <a:lnTo>
                    <a:pt x="1685163" y="0"/>
                  </a:lnTo>
                  <a:lnTo>
                    <a:pt x="1685163" y="11332337"/>
                  </a:lnTo>
                  <a:close/>
                </a:path>
              </a:pathLst>
            </a:custGeom>
            <a:solidFill>
              <a:srgbClr val="00AEEF">
                <a:alpha val="72157"/>
              </a:srgbClr>
            </a:solidFill>
          </p:spPr>
          <p:txBody>
            <a:bodyPr/>
            <a:lstStyle/>
            <a:p>
              <a:endParaRPr lang="en-US"/>
            </a:p>
          </p:txBody>
        </p:sp>
      </p:grpSp>
      <p:grpSp>
        <p:nvGrpSpPr>
          <p:cNvPr id="12" name="Group 12"/>
          <p:cNvGrpSpPr/>
          <p:nvPr/>
        </p:nvGrpSpPr>
        <p:grpSpPr>
          <a:xfrm>
            <a:off x="0" y="4013200"/>
            <a:ext cx="448733" cy="2844800"/>
            <a:chOff x="0" y="0"/>
            <a:chExt cx="897466" cy="5689600"/>
          </a:xfrm>
        </p:grpSpPr>
        <p:sp>
          <p:nvSpPr>
            <p:cNvPr id="13" name="Freeform 13"/>
            <p:cNvSpPr/>
            <p:nvPr/>
          </p:nvSpPr>
          <p:spPr>
            <a:xfrm>
              <a:off x="0" y="0"/>
              <a:ext cx="897509" cy="5689600"/>
            </a:xfrm>
            <a:custGeom>
              <a:avLst/>
              <a:gdLst/>
              <a:ahLst/>
              <a:cxnLst/>
              <a:rect l="l" t="t" r="r" b="b"/>
              <a:pathLst>
                <a:path w="897509" h="5689600">
                  <a:moveTo>
                    <a:pt x="0" y="5689600"/>
                  </a:moveTo>
                  <a:lnTo>
                    <a:pt x="0" y="0"/>
                  </a:lnTo>
                  <a:lnTo>
                    <a:pt x="897509" y="5689600"/>
                  </a:lnTo>
                  <a:close/>
                </a:path>
              </a:pathLst>
            </a:custGeom>
            <a:solidFill>
              <a:srgbClr val="00AEEF">
                <a:alpha val="72157"/>
              </a:srgbClr>
            </a:solidFill>
          </p:spPr>
          <p:txBody>
            <a:bodyPr/>
            <a:lstStyle/>
            <a:p>
              <a:endParaRPr lang="en-US"/>
            </a:p>
          </p:txBody>
        </p:sp>
      </p:grpSp>
      <p:sp>
        <p:nvSpPr>
          <p:cNvPr id="14" name="AutoShape 14"/>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15" name="Group 15"/>
          <p:cNvGrpSpPr/>
          <p:nvPr/>
        </p:nvGrpSpPr>
        <p:grpSpPr>
          <a:xfrm>
            <a:off x="10898730" y="-8466"/>
            <a:ext cx="1290094" cy="6866467"/>
            <a:chOff x="0" y="0"/>
            <a:chExt cx="2580188" cy="13732934"/>
          </a:xfrm>
        </p:grpSpPr>
        <p:sp>
          <p:nvSpPr>
            <p:cNvPr id="16" name="Freeform 16"/>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17" name="Group 17"/>
          <p:cNvGrpSpPr/>
          <p:nvPr/>
        </p:nvGrpSpPr>
        <p:grpSpPr>
          <a:xfrm>
            <a:off x="10943763" y="-8466"/>
            <a:ext cx="1249825" cy="6866467"/>
            <a:chOff x="0" y="0"/>
            <a:chExt cx="2499650" cy="13732934"/>
          </a:xfrm>
        </p:grpSpPr>
        <p:sp>
          <p:nvSpPr>
            <p:cNvPr id="18" name="Freeform 18"/>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sp>
        <p:nvSpPr>
          <p:cNvPr id="19" name="TextBox 19"/>
          <p:cNvSpPr txBox="1"/>
          <p:nvPr/>
        </p:nvSpPr>
        <p:spPr>
          <a:xfrm>
            <a:off x="842596" y="849044"/>
            <a:ext cx="10056134" cy="5614166"/>
          </a:xfrm>
          <a:prstGeom prst="rect">
            <a:avLst/>
          </a:prstGeom>
        </p:spPr>
        <p:txBody>
          <a:bodyPr lIns="0" tIns="0" rIns="0" bIns="0" rtlCol="0" anchor="t">
            <a:spAutoFit/>
          </a:bodyPr>
          <a:lstStyle/>
          <a:p>
            <a:pPr marL="345457" lvl="1" indent="-172729">
              <a:lnSpc>
                <a:spcPts val="2239"/>
              </a:lnSpc>
              <a:buFont typeface="Arial"/>
              <a:buChar char="•"/>
            </a:pPr>
            <a:r>
              <a:rPr lang="en-US" sz="1600">
                <a:solidFill>
                  <a:srgbClr val="000000"/>
                </a:solidFill>
                <a:latin typeface="Tahoma"/>
                <a:ea typeface="Tahoma"/>
                <a:cs typeface="Tahoma"/>
                <a:sym typeface="Tahoma"/>
              </a:rPr>
              <a:t>Lac A, Luk JW. Testing the Amotivational Syndrome: Marijuana Use Longitudinally Predicts Lower Self-Efficacy Even After Controlling for Demographics, Personality, and Alcohol and Cigarette Use. Prev Sci. 2018 Feb;19(2):117-126. doi: 10.1007/s11121-017-0811-3. PMID: 28620722; PMCID: PMC5732901.</a:t>
            </a:r>
          </a:p>
          <a:p>
            <a:pPr marL="345457" lvl="1" indent="-172729">
              <a:lnSpc>
                <a:spcPts val="2239"/>
              </a:lnSpc>
              <a:buFont typeface="Arial"/>
              <a:buChar char="•"/>
            </a:pPr>
            <a:r>
              <a:rPr lang="en-US" sz="1600">
                <a:solidFill>
                  <a:srgbClr val="000000"/>
                </a:solidFill>
                <a:latin typeface="Tahoma"/>
                <a:ea typeface="Tahoma"/>
                <a:cs typeface="Tahoma"/>
                <a:sym typeface="Tahoma"/>
              </a:rPr>
              <a:t>Volkow ND, Han B, Einstein EB, Compton WM. Prevalence of Substance Use Disorders by Time Since First Substance Use Among Young People in the US. JAMA Pediatr. 2021;175(6):640–643. doi:10.1001/jamapediatrics.2020.6981</a:t>
            </a:r>
          </a:p>
          <a:p>
            <a:pPr marL="345457" lvl="1" indent="-172729">
              <a:lnSpc>
                <a:spcPts val="2239"/>
              </a:lnSpc>
              <a:buFont typeface="Arial"/>
              <a:buChar char="•"/>
            </a:pPr>
            <a:r>
              <a:rPr lang="en-US" sz="1600">
                <a:solidFill>
                  <a:srgbClr val="000000"/>
                </a:solidFill>
                <a:latin typeface="Tahoma"/>
                <a:ea typeface="Tahoma"/>
                <a:cs typeface="Tahoma"/>
                <a:sym typeface="Tahoma"/>
              </a:rPr>
              <a:t>Madras BK, Han B, Compton WM, Jones CM, Lopez EI, McCance-Katz EF. Associations of Parental Marijuana Use With Offspring Marijuana, Tobacco, and Alcohol Use and Opioid Misuse. JAMA Netw Open. 2019;2(11):e1916015. doi:10.1001/jamanetworkopen.2019.16015</a:t>
            </a:r>
          </a:p>
          <a:p>
            <a:pPr marL="345457" lvl="1" indent="-172729">
              <a:lnSpc>
                <a:spcPts val="2239"/>
              </a:lnSpc>
              <a:buFont typeface="Arial"/>
              <a:buChar char="•"/>
            </a:pPr>
            <a:r>
              <a:rPr lang="en-US" sz="1600">
                <a:solidFill>
                  <a:srgbClr val="000000"/>
                </a:solidFill>
                <a:latin typeface="Tahoma"/>
                <a:ea typeface="Tahoma"/>
                <a:cs typeface="Tahoma"/>
                <a:sym typeface="Tahoma"/>
              </a:rPr>
              <a:t>The Bradford Hill Analysis of Causation Applied to Cannabis Use and the Development of Chronic Psychotic Disorders Christine L. Miller, Ph.D., Catherine Antley, MD and Dean Whitlock (editor) with a review and contributions from Carsten Hjorthoj, Ph.D. Library – IASIC (iasic1.org)</a:t>
            </a:r>
          </a:p>
          <a:p>
            <a:pPr marL="345457" lvl="1" indent="-172729">
              <a:lnSpc>
                <a:spcPts val="2239"/>
              </a:lnSpc>
              <a:buFont typeface="Arial"/>
              <a:buChar char="•"/>
            </a:pPr>
            <a:r>
              <a:rPr lang="en-US" sz="1600">
                <a:solidFill>
                  <a:srgbClr val="000000"/>
                </a:solidFill>
                <a:latin typeface="Tahoma"/>
                <a:ea typeface="Tahoma"/>
                <a:cs typeface="Tahoma"/>
                <a:sym typeface="Tahoma"/>
              </a:rPr>
              <a:t>Livingston, S.J., Quilichini, T.D., Booth, J.K., Wong, D.C.J., Rensing, K.H., Laflamme-Yonkman, J., Castellarin, S.D., Bohlmann, J., Page, J.E. and Samuels, A.L. (2020), Cannabis glandular trichomes alter morphology and metabolite content during flower maturation. Plant J, 101: 37-56. </a:t>
            </a:r>
            <a:r>
              <a:rPr lang="en-US" sz="1600" u="sng">
                <a:solidFill>
                  <a:srgbClr val="000000"/>
                </a:solidFill>
                <a:latin typeface="Tahoma"/>
                <a:ea typeface="Tahoma"/>
                <a:cs typeface="Tahoma"/>
                <a:sym typeface="Tahoma"/>
                <a:hlinkClick r:id="rId3" tooltip="https://doi.org/10.1111/tpj.14516"/>
              </a:rPr>
              <a:t>https://doi.org/10.1111/tpj.14516</a:t>
            </a:r>
          </a:p>
          <a:p>
            <a:pPr marL="345457" lvl="1" indent="-172729">
              <a:lnSpc>
                <a:spcPts val="2239"/>
              </a:lnSpc>
              <a:buFont typeface="Arial"/>
              <a:buChar char="•"/>
            </a:pPr>
            <a:r>
              <a:rPr lang="en-US" sz="1600">
                <a:solidFill>
                  <a:srgbClr val="000000"/>
                </a:solidFill>
                <a:latin typeface="Tahoma"/>
                <a:ea typeface="Tahoma"/>
                <a:cs typeface="Tahoma"/>
                <a:sym typeface="Tahoma"/>
              </a:rPr>
              <a:t>Tanney, C. A., Backer, R., Geitmann, A., &amp; Smith, D. L. (2021). Cannabis Glandular Trichomes: A Cellular Metabolite Factory. Frontiers in Plant Science, 12, 721986. https://doi.org/10.3389/fpls.2021.721986</a:t>
            </a:r>
          </a:p>
          <a:p>
            <a:pPr marL="345457" lvl="1" indent="-172729">
              <a:lnSpc>
                <a:spcPts val="2239"/>
              </a:lnSpc>
              <a:buFont typeface="Arial"/>
              <a:buChar char="•"/>
            </a:pPr>
            <a:r>
              <a:rPr lang="en-US" sz="1600">
                <a:solidFill>
                  <a:srgbClr val="000000"/>
                </a:solidFill>
                <a:latin typeface="Tahoma"/>
                <a:ea typeface="Tahoma"/>
                <a:cs typeface="Tahoma"/>
                <a:sym typeface="Tahoma"/>
              </a:rPr>
              <a:t>https://doi.org/10.1080/15563650.2024.2412423</a:t>
            </a:r>
          </a:p>
          <a:p>
            <a:pPr marL="345457" lvl="1" indent="-172729">
              <a:lnSpc>
                <a:spcPts val="2239"/>
              </a:lnSpc>
              <a:buFont typeface="Arial"/>
              <a:buChar char="•"/>
            </a:pPr>
            <a:r>
              <a:rPr lang="en-US" sz="1600">
                <a:solidFill>
                  <a:srgbClr val="000000"/>
                </a:solidFill>
                <a:latin typeface="Tahoma"/>
                <a:ea typeface="Tahoma"/>
                <a:cs typeface="Tahoma"/>
                <a:sym typeface="Tahoma"/>
              </a:rPr>
              <a:t>Smart Approaches to Marijuana</a:t>
            </a:r>
          </a:p>
          <a:p>
            <a:pPr marL="345457" lvl="1" indent="-172729">
              <a:lnSpc>
                <a:spcPts val="2239"/>
              </a:lnSpc>
              <a:buFont typeface="Arial"/>
              <a:buChar char="•"/>
            </a:pPr>
            <a:r>
              <a:rPr lang="en-US" sz="1600">
                <a:solidFill>
                  <a:srgbClr val="000000"/>
                </a:solidFill>
                <a:latin typeface="Tahoma"/>
                <a:ea typeface="Tahoma"/>
                <a:cs typeface="Tahoma"/>
                <a:sym typeface="Tahoma"/>
              </a:rPr>
              <a:t>International Academy on the Science and Impact of Cannabis</a:t>
            </a:r>
          </a:p>
        </p:txBody>
      </p:sp>
      <p:sp>
        <p:nvSpPr>
          <p:cNvPr id="20" name="Freeform 20"/>
          <p:cNvSpPr/>
          <p:nvPr/>
        </p:nvSpPr>
        <p:spPr>
          <a:xfrm>
            <a:off x="421299" y="65893"/>
            <a:ext cx="4316711" cy="793196"/>
          </a:xfrm>
          <a:custGeom>
            <a:avLst/>
            <a:gdLst/>
            <a:ahLst/>
            <a:cxnLst/>
            <a:rect l="l" t="t" r="r" b="b"/>
            <a:pathLst>
              <a:path w="6475067" h="1189794">
                <a:moveTo>
                  <a:pt x="0" y="0"/>
                </a:moveTo>
                <a:lnTo>
                  <a:pt x="6475067" y="0"/>
                </a:lnTo>
                <a:lnTo>
                  <a:pt x="6475067" y="1189793"/>
                </a:lnTo>
                <a:lnTo>
                  <a:pt x="0" y="1189793"/>
                </a:lnTo>
                <a:lnTo>
                  <a:pt x="0" y="0"/>
                </a:lnTo>
                <a:close/>
              </a:path>
            </a:pathLst>
          </a:custGeom>
          <a:blipFill>
            <a:blip r:embed="rId4"/>
            <a:stretch>
              <a:fillRect/>
            </a:stretch>
          </a:blipFill>
        </p:spPr>
        <p:txBody>
          <a:bodyPr/>
          <a:lstStyle/>
          <a:p>
            <a:endParaRPr lang="en-US"/>
          </a:p>
        </p:txBody>
      </p:sp>
      <p:sp>
        <p:nvSpPr>
          <p:cNvPr id="21" name="TextBox 21"/>
          <p:cNvSpPr txBox="1"/>
          <p:nvPr/>
        </p:nvSpPr>
        <p:spPr>
          <a:xfrm>
            <a:off x="1182580" y="152400"/>
            <a:ext cx="7243402" cy="539828"/>
          </a:xfrm>
          <a:prstGeom prst="rect">
            <a:avLst/>
          </a:prstGeom>
        </p:spPr>
        <p:txBody>
          <a:bodyPr lIns="0" tIns="0" rIns="0" bIns="0" rtlCol="0" anchor="t">
            <a:spAutoFit/>
          </a:bodyPr>
          <a:lstStyle/>
          <a:p>
            <a:pPr>
              <a:lnSpc>
                <a:spcPts val="4666"/>
              </a:lnSpc>
            </a:pPr>
            <a:r>
              <a:rPr lang="en-US" sz="3333">
                <a:solidFill>
                  <a:srgbClr val="000000"/>
                </a:solidFill>
                <a:latin typeface="Tahoma"/>
                <a:ea typeface="Tahoma"/>
                <a:cs typeface="Tahoma"/>
                <a:sym typeface="Tahoma"/>
              </a:rPr>
              <a:t>REFERENCES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791364">
            <a:off x="6492322" y="3429000"/>
            <a:ext cx="6976580" cy="0"/>
          </a:xfrm>
          <a:prstGeom prst="line">
            <a:avLst/>
          </a:prstGeom>
          <a:ln w="9525" cap="rnd">
            <a:solidFill>
              <a:srgbClr val="FFFFFF"/>
            </a:solidFill>
            <a:prstDash val="solid"/>
            <a:headEnd type="none" w="sm" len="sm"/>
            <a:tailEnd type="none" w="sm" len="sm"/>
          </a:ln>
        </p:spPr>
        <p:txBody>
          <a:bodyPr/>
          <a:lstStyle/>
          <a:p>
            <a:endParaRPr lang="en-US"/>
          </a:p>
        </p:txBody>
      </p:sp>
      <p:sp>
        <p:nvSpPr>
          <p:cNvPr id="3" name="AutoShape 3"/>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4" name="Group 4"/>
          <p:cNvGrpSpPr/>
          <p:nvPr/>
        </p:nvGrpSpPr>
        <p:grpSpPr>
          <a:xfrm>
            <a:off x="10898730" y="-8466"/>
            <a:ext cx="1290094" cy="6866467"/>
            <a:chOff x="0" y="0"/>
            <a:chExt cx="2580188" cy="13732934"/>
          </a:xfrm>
        </p:grpSpPr>
        <p:sp>
          <p:nvSpPr>
            <p:cNvPr id="5" name="Freeform 5"/>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6" name="Group 6"/>
          <p:cNvGrpSpPr/>
          <p:nvPr/>
        </p:nvGrpSpPr>
        <p:grpSpPr>
          <a:xfrm>
            <a:off x="10939000" y="-8466"/>
            <a:ext cx="1249825" cy="6866467"/>
            <a:chOff x="0" y="0"/>
            <a:chExt cx="2499650" cy="13732934"/>
          </a:xfrm>
        </p:grpSpPr>
        <p:sp>
          <p:nvSpPr>
            <p:cNvPr id="7" name="Freeform 7"/>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8" name="Group 8"/>
          <p:cNvGrpSpPr/>
          <p:nvPr/>
        </p:nvGrpSpPr>
        <p:grpSpPr>
          <a:xfrm>
            <a:off x="10371666" y="3589867"/>
            <a:ext cx="1817159" cy="3268133"/>
            <a:chOff x="0" y="0"/>
            <a:chExt cx="3634318" cy="6536266"/>
          </a:xfrm>
        </p:grpSpPr>
        <p:sp>
          <p:nvSpPr>
            <p:cNvPr id="9" name="Freeform 9"/>
            <p:cNvSpPr/>
            <p:nvPr/>
          </p:nvSpPr>
          <p:spPr>
            <a:xfrm>
              <a:off x="0" y="0"/>
              <a:ext cx="3634359" cy="6536309"/>
            </a:xfrm>
            <a:custGeom>
              <a:avLst/>
              <a:gdLst/>
              <a:ahLst/>
              <a:cxnLst/>
              <a:rect l="l" t="t" r="r" b="b"/>
              <a:pathLst>
                <a:path w="3634359" h="6536309">
                  <a:moveTo>
                    <a:pt x="0" y="6536309"/>
                  </a:moveTo>
                  <a:lnTo>
                    <a:pt x="3634359" y="0"/>
                  </a:lnTo>
                  <a:lnTo>
                    <a:pt x="3634359" y="6536309"/>
                  </a:lnTo>
                  <a:close/>
                </a:path>
              </a:pathLst>
            </a:custGeom>
            <a:solidFill>
              <a:srgbClr val="00AEEF">
                <a:alpha val="63922"/>
              </a:srgbClr>
            </a:solidFill>
          </p:spPr>
          <p:txBody>
            <a:bodyPr/>
            <a:lstStyle/>
            <a:p>
              <a:endParaRPr lang="en-US"/>
            </a:p>
          </p:txBody>
        </p:sp>
      </p:grpSp>
      <p:grpSp>
        <p:nvGrpSpPr>
          <p:cNvPr id="10" name="Group 10"/>
          <p:cNvGrpSpPr/>
          <p:nvPr/>
        </p:nvGrpSpPr>
        <p:grpSpPr>
          <a:xfrm rot="-10800000">
            <a:off x="0" y="0"/>
            <a:ext cx="842596" cy="5666154"/>
            <a:chOff x="0" y="0"/>
            <a:chExt cx="1685192" cy="11332308"/>
          </a:xfrm>
        </p:grpSpPr>
        <p:sp>
          <p:nvSpPr>
            <p:cNvPr id="11" name="Freeform 11"/>
            <p:cNvSpPr/>
            <p:nvPr/>
          </p:nvSpPr>
          <p:spPr>
            <a:xfrm>
              <a:off x="0" y="0"/>
              <a:ext cx="1685163" cy="11332337"/>
            </a:xfrm>
            <a:custGeom>
              <a:avLst/>
              <a:gdLst/>
              <a:ahLst/>
              <a:cxnLst/>
              <a:rect l="l" t="t" r="r" b="b"/>
              <a:pathLst>
                <a:path w="1685163" h="11332337">
                  <a:moveTo>
                    <a:pt x="0" y="11332337"/>
                  </a:moveTo>
                  <a:lnTo>
                    <a:pt x="1685163" y="0"/>
                  </a:lnTo>
                  <a:lnTo>
                    <a:pt x="1685163" y="11332337"/>
                  </a:lnTo>
                  <a:close/>
                </a:path>
              </a:pathLst>
            </a:custGeom>
            <a:solidFill>
              <a:srgbClr val="00AEEF">
                <a:alpha val="72157"/>
              </a:srgbClr>
            </a:solidFill>
          </p:spPr>
          <p:txBody>
            <a:bodyPr/>
            <a:lstStyle/>
            <a:p>
              <a:endParaRPr lang="en-US"/>
            </a:p>
          </p:txBody>
        </p:sp>
      </p:grpSp>
      <p:grpSp>
        <p:nvGrpSpPr>
          <p:cNvPr id="12" name="Group 12"/>
          <p:cNvGrpSpPr/>
          <p:nvPr/>
        </p:nvGrpSpPr>
        <p:grpSpPr>
          <a:xfrm>
            <a:off x="0" y="4013200"/>
            <a:ext cx="448733" cy="2844800"/>
            <a:chOff x="0" y="0"/>
            <a:chExt cx="897466" cy="5689600"/>
          </a:xfrm>
        </p:grpSpPr>
        <p:sp>
          <p:nvSpPr>
            <p:cNvPr id="13" name="Freeform 13"/>
            <p:cNvSpPr/>
            <p:nvPr/>
          </p:nvSpPr>
          <p:spPr>
            <a:xfrm>
              <a:off x="0" y="0"/>
              <a:ext cx="897509" cy="5689600"/>
            </a:xfrm>
            <a:custGeom>
              <a:avLst/>
              <a:gdLst/>
              <a:ahLst/>
              <a:cxnLst/>
              <a:rect l="l" t="t" r="r" b="b"/>
              <a:pathLst>
                <a:path w="897509" h="5689600">
                  <a:moveTo>
                    <a:pt x="0" y="5689600"/>
                  </a:moveTo>
                  <a:lnTo>
                    <a:pt x="0" y="0"/>
                  </a:lnTo>
                  <a:lnTo>
                    <a:pt x="897509" y="5689600"/>
                  </a:lnTo>
                  <a:close/>
                </a:path>
              </a:pathLst>
            </a:custGeom>
            <a:solidFill>
              <a:srgbClr val="00AEEF">
                <a:alpha val="72157"/>
              </a:srgbClr>
            </a:solidFill>
          </p:spPr>
          <p:txBody>
            <a:bodyPr/>
            <a:lstStyle/>
            <a:p>
              <a:endParaRPr lang="en-US"/>
            </a:p>
          </p:txBody>
        </p:sp>
      </p:grpSp>
      <p:sp>
        <p:nvSpPr>
          <p:cNvPr id="14" name="AutoShape 14"/>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15" name="Group 15"/>
          <p:cNvGrpSpPr/>
          <p:nvPr/>
        </p:nvGrpSpPr>
        <p:grpSpPr>
          <a:xfrm>
            <a:off x="10898730" y="-8466"/>
            <a:ext cx="1290094" cy="6866467"/>
            <a:chOff x="0" y="0"/>
            <a:chExt cx="2580188" cy="13732934"/>
          </a:xfrm>
        </p:grpSpPr>
        <p:sp>
          <p:nvSpPr>
            <p:cNvPr id="16" name="Freeform 16"/>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17" name="Group 17"/>
          <p:cNvGrpSpPr/>
          <p:nvPr/>
        </p:nvGrpSpPr>
        <p:grpSpPr>
          <a:xfrm>
            <a:off x="10943763" y="-8466"/>
            <a:ext cx="1249825" cy="6866467"/>
            <a:chOff x="0" y="0"/>
            <a:chExt cx="2499650" cy="13732934"/>
          </a:xfrm>
        </p:grpSpPr>
        <p:sp>
          <p:nvSpPr>
            <p:cNvPr id="18" name="Freeform 18"/>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sp>
        <p:nvSpPr>
          <p:cNvPr id="19" name="Freeform 19"/>
          <p:cNvSpPr/>
          <p:nvPr/>
        </p:nvSpPr>
        <p:spPr>
          <a:xfrm>
            <a:off x="421299" y="65893"/>
            <a:ext cx="4316711" cy="793196"/>
          </a:xfrm>
          <a:custGeom>
            <a:avLst/>
            <a:gdLst/>
            <a:ahLst/>
            <a:cxnLst/>
            <a:rect l="l" t="t" r="r" b="b"/>
            <a:pathLst>
              <a:path w="6475067" h="1189794">
                <a:moveTo>
                  <a:pt x="0" y="0"/>
                </a:moveTo>
                <a:lnTo>
                  <a:pt x="6475067" y="0"/>
                </a:lnTo>
                <a:lnTo>
                  <a:pt x="6475067" y="1189793"/>
                </a:lnTo>
                <a:lnTo>
                  <a:pt x="0" y="1189793"/>
                </a:lnTo>
                <a:lnTo>
                  <a:pt x="0" y="0"/>
                </a:lnTo>
                <a:close/>
              </a:path>
            </a:pathLst>
          </a:custGeom>
          <a:blipFill>
            <a:blip r:embed="rId3"/>
            <a:stretch>
              <a:fillRect/>
            </a:stretch>
          </a:blipFill>
        </p:spPr>
        <p:txBody>
          <a:bodyPr/>
          <a:lstStyle/>
          <a:p>
            <a:endParaRPr lang="en-US"/>
          </a:p>
        </p:txBody>
      </p:sp>
      <p:sp>
        <p:nvSpPr>
          <p:cNvPr id="20" name="TextBox 20"/>
          <p:cNvSpPr txBox="1"/>
          <p:nvPr/>
        </p:nvSpPr>
        <p:spPr>
          <a:xfrm>
            <a:off x="1182580" y="152400"/>
            <a:ext cx="7243402" cy="539828"/>
          </a:xfrm>
          <a:prstGeom prst="rect">
            <a:avLst/>
          </a:prstGeom>
        </p:spPr>
        <p:txBody>
          <a:bodyPr lIns="0" tIns="0" rIns="0" bIns="0" rtlCol="0" anchor="t">
            <a:spAutoFit/>
          </a:bodyPr>
          <a:lstStyle/>
          <a:p>
            <a:pPr>
              <a:lnSpc>
                <a:spcPts val="4666"/>
              </a:lnSpc>
            </a:pPr>
            <a:r>
              <a:rPr lang="en-US" sz="3333">
                <a:solidFill>
                  <a:srgbClr val="000000"/>
                </a:solidFill>
                <a:latin typeface="Tahoma"/>
                <a:ea typeface="Tahoma"/>
                <a:cs typeface="Tahoma"/>
                <a:sym typeface="Tahoma"/>
              </a:rPr>
              <a:t>REFERENCES</a:t>
            </a:r>
          </a:p>
        </p:txBody>
      </p:sp>
      <p:sp>
        <p:nvSpPr>
          <p:cNvPr id="21" name="TextBox 21"/>
          <p:cNvSpPr txBox="1"/>
          <p:nvPr/>
        </p:nvSpPr>
        <p:spPr>
          <a:xfrm>
            <a:off x="842597" y="827339"/>
            <a:ext cx="9881055" cy="5896294"/>
          </a:xfrm>
          <a:prstGeom prst="rect">
            <a:avLst/>
          </a:prstGeom>
        </p:spPr>
        <p:txBody>
          <a:bodyPr lIns="0" tIns="0" rIns="0" bIns="0" rtlCol="0" anchor="t">
            <a:spAutoFit/>
          </a:bodyPr>
          <a:lstStyle/>
          <a:p>
            <a:pPr marL="345457" lvl="1" indent="-172729">
              <a:lnSpc>
                <a:spcPts val="2239"/>
              </a:lnSpc>
              <a:buFont typeface="Arial"/>
              <a:buChar char="•"/>
            </a:pPr>
            <a:r>
              <a:rPr lang="en-US" sz="1600">
                <a:solidFill>
                  <a:srgbClr val="000000"/>
                </a:solidFill>
                <a:latin typeface="Tahoma"/>
                <a:ea typeface="Tahoma"/>
                <a:cs typeface="Tahoma"/>
                <a:sym typeface="Tahoma"/>
              </a:rPr>
              <a:t>Thomas AA, Von Derau K, Bradford MC, Moser E, Garrard A, Mazor S. Unintentional pediatric marijuana exposures prior to and after legalization and commercial availability of recreational marijuana in Washington State. J Emerg Med. 2019;56(4):398-404. doi: 10.1016/j.jemermed.2019.01.004</a:t>
            </a:r>
          </a:p>
          <a:p>
            <a:pPr marL="345457" lvl="1" indent="-172729">
              <a:lnSpc>
                <a:spcPts val="2239"/>
              </a:lnSpc>
              <a:buFont typeface="Arial"/>
              <a:buChar char="•"/>
            </a:pPr>
            <a:r>
              <a:rPr lang="en-US" sz="1600">
                <a:solidFill>
                  <a:srgbClr val="000000"/>
                </a:solidFill>
                <a:latin typeface="Tahoma"/>
                <a:ea typeface="Tahoma"/>
                <a:cs typeface="Tahoma"/>
                <a:sym typeface="Tahoma"/>
              </a:rPr>
              <a:t>Wang GS, Le Lait M, Deakyne SJ, Bronstein AC, Bajaj L, Roosevelt G. Unintentional Pediatric Exposures to Marijuana in Colorado, 2009-2015. JAMA Pediatr. 2016;170(9):e160971. doi:10.1001/jamapediatrics.2016.0971</a:t>
            </a:r>
          </a:p>
          <a:p>
            <a:pPr marL="345457" lvl="1" indent="-172729">
              <a:lnSpc>
                <a:spcPts val="2239"/>
              </a:lnSpc>
              <a:buFont typeface="Arial"/>
              <a:buChar char="•"/>
            </a:pPr>
            <a:r>
              <a:rPr lang="en-US" sz="1600">
                <a:solidFill>
                  <a:srgbClr val="000000"/>
                </a:solidFill>
                <a:latin typeface="Tahoma"/>
                <a:ea typeface="Tahoma"/>
                <a:cs typeface="Tahoma"/>
                <a:sym typeface="Tahoma"/>
              </a:rPr>
              <a:t>Hinckley J, Bhatia D, Ellingson J, Molinero K, Hopfer C. The impact of recreational cannabis legalization on youth: the Colorado experience. Eur Child Adolesc Psychiatry. 2024 Mar;33(3):637-650. doi: 10.1007/s00787-022-01981-0. Epub 2022 Apr 15. PMID: 35428897; PMCID: PMC10097013.</a:t>
            </a:r>
          </a:p>
          <a:p>
            <a:pPr marL="345457" lvl="1" indent="-172729">
              <a:lnSpc>
                <a:spcPts val="2239"/>
              </a:lnSpc>
              <a:buFont typeface="Arial"/>
              <a:buChar char="•"/>
            </a:pPr>
            <a:r>
              <a:rPr lang="en-US" sz="1600">
                <a:solidFill>
                  <a:srgbClr val="000000"/>
                </a:solidFill>
                <a:latin typeface="Tahoma"/>
                <a:ea typeface="Tahoma"/>
                <a:cs typeface="Tahoma"/>
                <a:sym typeface="Tahoma"/>
              </a:rPr>
              <a:t>Conner S.N., Bedell V., Lipsey K., Macones G.A., Cahill A.G., Tuuli M.G. Maternal Marijuana Use and Adverse Neonatal Outcomes: A Systematic Review and Meta-Analysis. Obstet. Gynecol. 2016;128:713–723. doi: 10.1097/AOG.0000000000001649</a:t>
            </a:r>
          </a:p>
          <a:p>
            <a:pPr marL="345457" lvl="1" indent="-172729">
              <a:lnSpc>
                <a:spcPts val="2239"/>
              </a:lnSpc>
              <a:buFont typeface="Arial"/>
              <a:buChar char="•"/>
            </a:pPr>
            <a:r>
              <a:rPr lang="en-US" sz="1600">
                <a:solidFill>
                  <a:srgbClr val="000000"/>
                </a:solidFill>
                <a:latin typeface="Tahoma"/>
                <a:ea typeface="Tahoma"/>
                <a:cs typeface="Tahoma"/>
                <a:sym typeface="Tahoma"/>
              </a:rPr>
              <a:t>Murnan A.W., Keim S.A., Yeates K.O., Boone K.M., Sheppard K.W., Klebanoff M.A. Behavioral and Cognitive Differences in Early Childhood Related to Prenatal Marijuana Exposure. J. Appl. Dev. Psychol. 2021;77:101348. doi: 10.1016/j.appdev.2021.101348.</a:t>
            </a:r>
          </a:p>
          <a:p>
            <a:pPr marL="345457" lvl="1" indent="-172729">
              <a:lnSpc>
                <a:spcPts val="2239"/>
              </a:lnSpc>
              <a:buFont typeface="Arial"/>
              <a:buChar char="•"/>
            </a:pPr>
            <a:r>
              <a:rPr lang="en-US" sz="1600">
                <a:solidFill>
                  <a:srgbClr val="000000"/>
                </a:solidFill>
                <a:latin typeface="Tahoma"/>
                <a:ea typeface="Tahoma"/>
                <a:cs typeface="Tahoma"/>
                <a:sym typeface="Tahoma"/>
              </a:rPr>
              <a:t>El Marroun H., Tiemeier H., Franken I.H.A., Jaddoe V.W.V., van der Lugt A., Verhulst F.C., Lahey B.B., White T. Prenatal Cannabis and Tobacco Exposure in Relation to Brain Morphology: A Prospective Neuroimaging Study in Young Children. Biol. Psychiatry. 2016;79:971–979. doi: 10.1016/j.biopsych.2015.08.024. </a:t>
            </a:r>
          </a:p>
          <a:p>
            <a:pPr marL="345457" lvl="1" indent="-172729">
              <a:lnSpc>
                <a:spcPts val="2239"/>
              </a:lnSpc>
              <a:buFont typeface="Arial"/>
              <a:buChar char="•"/>
            </a:pPr>
            <a:r>
              <a:rPr lang="en-US" sz="1600">
                <a:solidFill>
                  <a:srgbClr val="000000"/>
                </a:solidFill>
                <a:latin typeface="Tahoma"/>
                <a:ea typeface="Tahoma"/>
                <a:cs typeface="Tahoma"/>
                <a:sym typeface="Tahoma"/>
              </a:rPr>
              <a:t>Metz T.D., Borgelt L.M. Marijuana Use in Pregnancy and While Breastfeeding. Obstet. Gynecol. 2018;132:1198–1210. doi: 10.1097/AOG.0000000000002878. </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791364">
            <a:off x="6492322" y="3429000"/>
            <a:ext cx="6976580" cy="0"/>
          </a:xfrm>
          <a:prstGeom prst="line">
            <a:avLst/>
          </a:prstGeom>
          <a:ln w="9525" cap="rnd">
            <a:solidFill>
              <a:srgbClr val="FFFFFF"/>
            </a:solidFill>
            <a:prstDash val="solid"/>
            <a:headEnd type="none" w="sm" len="sm"/>
            <a:tailEnd type="none" w="sm" len="sm"/>
          </a:ln>
        </p:spPr>
        <p:txBody>
          <a:bodyPr/>
          <a:lstStyle/>
          <a:p>
            <a:endParaRPr lang="en-US"/>
          </a:p>
        </p:txBody>
      </p:sp>
      <p:sp>
        <p:nvSpPr>
          <p:cNvPr id="3" name="AutoShape 3"/>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4" name="Group 4"/>
          <p:cNvGrpSpPr/>
          <p:nvPr/>
        </p:nvGrpSpPr>
        <p:grpSpPr>
          <a:xfrm>
            <a:off x="10898730" y="-8466"/>
            <a:ext cx="1290094" cy="6866467"/>
            <a:chOff x="0" y="0"/>
            <a:chExt cx="2580188" cy="13732934"/>
          </a:xfrm>
        </p:grpSpPr>
        <p:sp>
          <p:nvSpPr>
            <p:cNvPr id="5" name="Freeform 5"/>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6" name="Group 6"/>
          <p:cNvGrpSpPr/>
          <p:nvPr/>
        </p:nvGrpSpPr>
        <p:grpSpPr>
          <a:xfrm>
            <a:off x="10939000" y="-8466"/>
            <a:ext cx="1249825" cy="6866467"/>
            <a:chOff x="0" y="0"/>
            <a:chExt cx="2499650" cy="13732934"/>
          </a:xfrm>
        </p:grpSpPr>
        <p:sp>
          <p:nvSpPr>
            <p:cNvPr id="7" name="Freeform 7"/>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8" name="Group 8"/>
          <p:cNvGrpSpPr/>
          <p:nvPr/>
        </p:nvGrpSpPr>
        <p:grpSpPr>
          <a:xfrm>
            <a:off x="10371666" y="3589867"/>
            <a:ext cx="1817159" cy="3268133"/>
            <a:chOff x="0" y="0"/>
            <a:chExt cx="3634318" cy="6536266"/>
          </a:xfrm>
        </p:grpSpPr>
        <p:sp>
          <p:nvSpPr>
            <p:cNvPr id="9" name="Freeform 9"/>
            <p:cNvSpPr/>
            <p:nvPr/>
          </p:nvSpPr>
          <p:spPr>
            <a:xfrm>
              <a:off x="0" y="0"/>
              <a:ext cx="3634359" cy="6536309"/>
            </a:xfrm>
            <a:custGeom>
              <a:avLst/>
              <a:gdLst/>
              <a:ahLst/>
              <a:cxnLst/>
              <a:rect l="l" t="t" r="r" b="b"/>
              <a:pathLst>
                <a:path w="3634359" h="6536309">
                  <a:moveTo>
                    <a:pt x="0" y="6536309"/>
                  </a:moveTo>
                  <a:lnTo>
                    <a:pt x="3634359" y="0"/>
                  </a:lnTo>
                  <a:lnTo>
                    <a:pt x="3634359" y="6536309"/>
                  </a:lnTo>
                  <a:close/>
                </a:path>
              </a:pathLst>
            </a:custGeom>
            <a:solidFill>
              <a:srgbClr val="00AEEF">
                <a:alpha val="63922"/>
              </a:srgbClr>
            </a:solidFill>
          </p:spPr>
          <p:txBody>
            <a:bodyPr/>
            <a:lstStyle/>
            <a:p>
              <a:endParaRPr lang="en-US"/>
            </a:p>
          </p:txBody>
        </p:sp>
      </p:grpSp>
      <p:grpSp>
        <p:nvGrpSpPr>
          <p:cNvPr id="10" name="Group 10"/>
          <p:cNvGrpSpPr/>
          <p:nvPr/>
        </p:nvGrpSpPr>
        <p:grpSpPr>
          <a:xfrm>
            <a:off x="0" y="4013200"/>
            <a:ext cx="448733" cy="2844800"/>
            <a:chOff x="0" y="0"/>
            <a:chExt cx="897466" cy="5689600"/>
          </a:xfrm>
        </p:grpSpPr>
        <p:sp>
          <p:nvSpPr>
            <p:cNvPr id="11" name="Freeform 11"/>
            <p:cNvSpPr/>
            <p:nvPr/>
          </p:nvSpPr>
          <p:spPr>
            <a:xfrm>
              <a:off x="0" y="0"/>
              <a:ext cx="897509" cy="5689600"/>
            </a:xfrm>
            <a:custGeom>
              <a:avLst/>
              <a:gdLst/>
              <a:ahLst/>
              <a:cxnLst/>
              <a:rect l="l" t="t" r="r" b="b"/>
              <a:pathLst>
                <a:path w="897509" h="5689600">
                  <a:moveTo>
                    <a:pt x="0" y="5689600"/>
                  </a:moveTo>
                  <a:lnTo>
                    <a:pt x="0" y="0"/>
                  </a:lnTo>
                  <a:lnTo>
                    <a:pt x="897509" y="5689600"/>
                  </a:lnTo>
                  <a:close/>
                </a:path>
              </a:pathLst>
            </a:custGeom>
            <a:solidFill>
              <a:srgbClr val="00AEEF">
                <a:alpha val="72157"/>
              </a:srgbClr>
            </a:solidFill>
          </p:spPr>
          <p:txBody>
            <a:bodyPr/>
            <a:lstStyle/>
            <a:p>
              <a:endParaRPr lang="en-US"/>
            </a:p>
          </p:txBody>
        </p:sp>
      </p:grpSp>
      <p:sp>
        <p:nvSpPr>
          <p:cNvPr id="12" name="AutoShape 12"/>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13" name="Group 13"/>
          <p:cNvGrpSpPr/>
          <p:nvPr/>
        </p:nvGrpSpPr>
        <p:grpSpPr>
          <a:xfrm>
            <a:off x="10898730" y="-8466"/>
            <a:ext cx="1290094" cy="6866467"/>
            <a:chOff x="0" y="0"/>
            <a:chExt cx="2580188" cy="13732934"/>
          </a:xfrm>
        </p:grpSpPr>
        <p:sp>
          <p:nvSpPr>
            <p:cNvPr id="14" name="Freeform 14"/>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15" name="Group 15"/>
          <p:cNvGrpSpPr/>
          <p:nvPr/>
        </p:nvGrpSpPr>
        <p:grpSpPr>
          <a:xfrm>
            <a:off x="10943763" y="-8466"/>
            <a:ext cx="1249825" cy="6866467"/>
            <a:chOff x="0" y="0"/>
            <a:chExt cx="2499650" cy="13732934"/>
          </a:xfrm>
        </p:grpSpPr>
        <p:sp>
          <p:nvSpPr>
            <p:cNvPr id="16" name="Freeform 16"/>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sp>
        <p:nvSpPr>
          <p:cNvPr id="17" name="Freeform 17"/>
          <p:cNvSpPr/>
          <p:nvPr/>
        </p:nvSpPr>
        <p:spPr>
          <a:xfrm>
            <a:off x="421299" y="65893"/>
            <a:ext cx="4316711" cy="793196"/>
          </a:xfrm>
          <a:custGeom>
            <a:avLst/>
            <a:gdLst/>
            <a:ahLst/>
            <a:cxnLst/>
            <a:rect l="l" t="t" r="r" b="b"/>
            <a:pathLst>
              <a:path w="6475067" h="1189794">
                <a:moveTo>
                  <a:pt x="0" y="0"/>
                </a:moveTo>
                <a:lnTo>
                  <a:pt x="6475067" y="0"/>
                </a:lnTo>
                <a:lnTo>
                  <a:pt x="6475067" y="1189793"/>
                </a:lnTo>
                <a:lnTo>
                  <a:pt x="0" y="1189793"/>
                </a:lnTo>
                <a:lnTo>
                  <a:pt x="0" y="0"/>
                </a:lnTo>
                <a:close/>
              </a:path>
            </a:pathLst>
          </a:custGeom>
          <a:blipFill>
            <a:blip r:embed="rId3"/>
            <a:stretch>
              <a:fillRect/>
            </a:stretch>
          </a:blipFill>
        </p:spPr>
        <p:txBody>
          <a:bodyPr/>
          <a:lstStyle/>
          <a:p>
            <a:endParaRPr lang="en-US"/>
          </a:p>
        </p:txBody>
      </p:sp>
      <p:grpSp>
        <p:nvGrpSpPr>
          <p:cNvPr id="18" name="Group 18"/>
          <p:cNvGrpSpPr/>
          <p:nvPr/>
        </p:nvGrpSpPr>
        <p:grpSpPr>
          <a:xfrm rot="-10800000">
            <a:off x="0" y="0"/>
            <a:ext cx="842596" cy="5666154"/>
            <a:chOff x="0" y="0"/>
            <a:chExt cx="1685192" cy="11332308"/>
          </a:xfrm>
        </p:grpSpPr>
        <p:sp>
          <p:nvSpPr>
            <p:cNvPr id="19" name="Freeform 19"/>
            <p:cNvSpPr/>
            <p:nvPr/>
          </p:nvSpPr>
          <p:spPr>
            <a:xfrm>
              <a:off x="0" y="0"/>
              <a:ext cx="1685163" cy="11332337"/>
            </a:xfrm>
            <a:custGeom>
              <a:avLst/>
              <a:gdLst/>
              <a:ahLst/>
              <a:cxnLst/>
              <a:rect l="l" t="t" r="r" b="b"/>
              <a:pathLst>
                <a:path w="1685163" h="11332337">
                  <a:moveTo>
                    <a:pt x="0" y="11332337"/>
                  </a:moveTo>
                  <a:lnTo>
                    <a:pt x="1685163" y="0"/>
                  </a:lnTo>
                  <a:lnTo>
                    <a:pt x="1685163" y="11332337"/>
                  </a:lnTo>
                  <a:close/>
                </a:path>
              </a:pathLst>
            </a:custGeom>
            <a:solidFill>
              <a:srgbClr val="00AEEF">
                <a:alpha val="72157"/>
              </a:srgbClr>
            </a:solidFill>
          </p:spPr>
          <p:txBody>
            <a:bodyPr/>
            <a:lstStyle/>
            <a:p>
              <a:endParaRPr lang="en-US"/>
            </a:p>
          </p:txBody>
        </p:sp>
      </p:grpSp>
      <p:sp>
        <p:nvSpPr>
          <p:cNvPr id="20" name="TextBox 20"/>
          <p:cNvSpPr txBox="1"/>
          <p:nvPr/>
        </p:nvSpPr>
        <p:spPr>
          <a:xfrm>
            <a:off x="1182580" y="152400"/>
            <a:ext cx="7243402" cy="539828"/>
          </a:xfrm>
          <a:prstGeom prst="rect">
            <a:avLst/>
          </a:prstGeom>
        </p:spPr>
        <p:txBody>
          <a:bodyPr lIns="0" tIns="0" rIns="0" bIns="0" rtlCol="0" anchor="t">
            <a:spAutoFit/>
          </a:bodyPr>
          <a:lstStyle/>
          <a:p>
            <a:pPr>
              <a:lnSpc>
                <a:spcPts val="4666"/>
              </a:lnSpc>
            </a:pPr>
            <a:r>
              <a:rPr lang="en-US" sz="3333">
                <a:solidFill>
                  <a:srgbClr val="000000"/>
                </a:solidFill>
                <a:latin typeface="Tahoma"/>
                <a:ea typeface="Tahoma"/>
                <a:cs typeface="Tahoma"/>
                <a:sym typeface="Tahoma"/>
              </a:rPr>
              <a:t>REFERENCES</a:t>
            </a:r>
          </a:p>
        </p:txBody>
      </p:sp>
      <p:sp>
        <p:nvSpPr>
          <p:cNvPr id="21" name="TextBox 21"/>
          <p:cNvSpPr txBox="1"/>
          <p:nvPr/>
        </p:nvSpPr>
        <p:spPr>
          <a:xfrm>
            <a:off x="842597" y="867200"/>
            <a:ext cx="9504691" cy="5614166"/>
          </a:xfrm>
          <a:prstGeom prst="rect">
            <a:avLst/>
          </a:prstGeom>
        </p:spPr>
        <p:txBody>
          <a:bodyPr lIns="0" tIns="0" rIns="0" bIns="0" rtlCol="0" anchor="t">
            <a:spAutoFit/>
          </a:bodyPr>
          <a:lstStyle/>
          <a:p>
            <a:pPr marL="345461" lvl="1" indent="-172731">
              <a:lnSpc>
                <a:spcPts val="2240"/>
              </a:lnSpc>
              <a:buFont typeface="Arial"/>
              <a:buChar char="•"/>
            </a:pPr>
            <a:r>
              <a:rPr lang="en-US" sz="1600">
                <a:solidFill>
                  <a:srgbClr val="000000"/>
                </a:solidFill>
                <a:latin typeface="Tahoma"/>
                <a:ea typeface="Tahoma"/>
                <a:cs typeface="Tahoma"/>
                <a:sym typeface="Tahoma"/>
              </a:rPr>
              <a:t>Nomura Y., Ham J., Pehme P.M., Wong W., Pritchett L., Rabinowitz S., Foldi N.S., Hinton V.J., Wickramaratne P.J., Hurd Y.L. Association of Maternal Exposure to Superstorm Sandy and Maternal Cannabis Use with Development of Psychopathology among Offspring: The Stress in Pregnancy Study. BJPsych Open. 2023;9:e94. doi: 10.1192/bjo.2022.595.</a:t>
            </a:r>
          </a:p>
          <a:p>
            <a:pPr marL="345461" lvl="1" indent="-172731">
              <a:lnSpc>
                <a:spcPts val="2240"/>
              </a:lnSpc>
              <a:buFont typeface="Arial"/>
              <a:buChar char="•"/>
            </a:pPr>
            <a:r>
              <a:rPr lang="en-US" sz="1600">
                <a:solidFill>
                  <a:srgbClr val="000000"/>
                </a:solidFill>
                <a:latin typeface="Tahoma"/>
                <a:ea typeface="Tahoma"/>
                <a:cs typeface="Tahoma"/>
                <a:sym typeface="Tahoma"/>
              </a:rPr>
              <a:t>Gunn J.K.L., Rosales C.B., Center K.E., Nuñez A., Gibson S.J., Christ C., Ehiri J.E. Prenatal Exposure to Cannabis and Maternal and Child Health Outcomes: A Systematic Review and Meta-Analysis. BMJ Open. 2016;6:e009986. doi: 10.1136/bmjopen-2015-009986.</a:t>
            </a:r>
          </a:p>
          <a:p>
            <a:pPr marL="345461" lvl="1" indent="-172731">
              <a:lnSpc>
                <a:spcPts val="2240"/>
              </a:lnSpc>
              <a:buFont typeface="Arial"/>
              <a:buChar char="•"/>
            </a:pPr>
            <a:r>
              <a:rPr lang="en-US" sz="1600">
                <a:solidFill>
                  <a:srgbClr val="000000"/>
                </a:solidFill>
                <a:latin typeface="Tahoma"/>
                <a:ea typeface="Tahoma"/>
                <a:cs typeface="Tahoma"/>
                <a:sym typeface="Tahoma"/>
              </a:rPr>
              <a:t>Brik M., Sandonis M., Gil J., Hernandez-Fleury A., Parramón-Puig G., Maiz N., Suy A., Carreras E. Intrauterine Cannabis Exposure and Fetal and Maternal Blood Flow: A Case–Control Study. Acta Obstet. Gynecol. Scand. 2022;101:1207–1214. doi: 10.1111/aogs.14439.</a:t>
            </a:r>
          </a:p>
          <a:p>
            <a:pPr marL="345461" lvl="1" indent="-172731">
              <a:lnSpc>
                <a:spcPts val="2240"/>
              </a:lnSpc>
              <a:buFont typeface="Arial"/>
              <a:buChar char="•"/>
            </a:pPr>
            <a:r>
              <a:rPr lang="en-US" sz="1600">
                <a:solidFill>
                  <a:srgbClr val="000000"/>
                </a:solidFill>
                <a:latin typeface="Tahoma"/>
                <a:ea typeface="Tahoma"/>
                <a:cs typeface="Tahoma"/>
                <a:sym typeface="Tahoma"/>
              </a:rPr>
              <a:t>Metz T.D., Allshouse A.A., Hogue C.J., Goldenberg R.L., Dudley D.J., Varner M.W., Conway D.L., Saade G.R., Silver R.M. Maternal Marijuana Use, Adverse Pregnancy Outcomes, and Neonatal Morbidity. Am. J. Obstet. Gynecol. 2017;217:478.e1–478.e8. doi: 10.1016/j.ajog.2017.05.050.</a:t>
            </a:r>
          </a:p>
          <a:p>
            <a:pPr marL="345461" lvl="1" indent="-172731">
              <a:lnSpc>
                <a:spcPts val="2240"/>
              </a:lnSpc>
              <a:buFont typeface="Arial"/>
              <a:buChar char="•"/>
            </a:pPr>
            <a:r>
              <a:rPr lang="en-US" sz="1600">
                <a:solidFill>
                  <a:srgbClr val="000000"/>
                </a:solidFill>
                <a:latin typeface="Tahoma"/>
                <a:ea typeface="Tahoma"/>
                <a:cs typeface="Tahoma"/>
                <a:sym typeface="Tahoma"/>
              </a:rPr>
              <a:t>Jarlenski M, Koma JW, Zank J, et al. Trends in perception of regular marijuana use among US pregnant and non-pregnant reproductive aged women. Am J Obstet Gynecol. 2017;217:705–707. doi: 10.1016/j.ajog.2017.08.015.</a:t>
            </a:r>
          </a:p>
          <a:p>
            <a:pPr marL="345461" lvl="1" indent="-172731">
              <a:lnSpc>
                <a:spcPts val="2240"/>
              </a:lnSpc>
              <a:buFont typeface="Arial"/>
              <a:buChar char="•"/>
            </a:pPr>
            <a:r>
              <a:rPr lang="en-US" sz="1600">
                <a:solidFill>
                  <a:srgbClr val="000000"/>
                </a:solidFill>
                <a:latin typeface="Tahoma"/>
                <a:ea typeface="Tahoma"/>
                <a:cs typeface="Tahoma"/>
                <a:sym typeface="Tahoma"/>
              </a:rPr>
              <a:t>Amir CM, Ghahremani DG, Chang SE, Cooper ZD, Bearden CE. Altered Neurobehavioral Reward Response Predicts Psychotic-Like Experiences in Youth Exposed to Cannabis Prenatally. Biol Psychiatry. 2025 Jun 2:S0006-3223(25)01218-1. doi: 10.1016/j.biopsych.2025.05.019. Epub ahead of print. PMID: 40466988.</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791364">
            <a:off x="6492322" y="3429000"/>
            <a:ext cx="6976580" cy="0"/>
          </a:xfrm>
          <a:prstGeom prst="line">
            <a:avLst/>
          </a:prstGeom>
          <a:ln w="9525" cap="rnd">
            <a:solidFill>
              <a:srgbClr val="FFFFFF"/>
            </a:solidFill>
            <a:prstDash val="solid"/>
            <a:headEnd type="none" w="sm" len="sm"/>
            <a:tailEnd type="none" w="sm" len="sm"/>
          </a:ln>
        </p:spPr>
        <p:txBody>
          <a:bodyPr/>
          <a:lstStyle/>
          <a:p>
            <a:endParaRPr lang="en-US"/>
          </a:p>
        </p:txBody>
      </p:sp>
      <p:sp>
        <p:nvSpPr>
          <p:cNvPr id="3" name="AutoShape 3"/>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4" name="Group 4"/>
          <p:cNvGrpSpPr/>
          <p:nvPr/>
        </p:nvGrpSpPr>
        <p:grpSpPr>
          <a:xfrm>
            <a:off x="10898730" y="-8466"/>
            <a:ext cx="1290094" cy="6866467"/>
            <a:chOff x="0" y="0"/>
            <a:chExt cx="2580188" cy="13732934"/>
          </a:xfrm>
        </p:grpSpPr>
        <p:sp>
          <p:nvSpPr>
            <p:cNvPr id="5" name="Freeform 5"/>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6" name="Group 6"/>
          <p:cNvGrpSpPr/>
          <p:nvPr/>
        </p:nvGrpSpPr>
        <p:grpSpPr>
          <a:xfrm>
            <a:off x="10939000" y="-8466"/>
            <a:ext cx="1249825" cy="6866467"/>
            <a:chOff x="0" y="0"/>
            <a:chExt cx="2499650" cy="13732934"/>
          </a:xfrm>
        </p:grpSpPr>
        <p:sp>
          <p:nvSpPr>
            <p:cNvPr id="7" name="Freeform 7"/>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8" name="Group 8"/>
          <p:cNvGrpSpPr/>
          <p:nvPr/>
        </p:nvGrpSpPr>
        <p:grpSpPr>
          <a:xfrm>
            <a:off x="10371666" y="3589867"/>
            <a:ext cx="1817159" cy="3268133"/>
            <a:chOff x="0" y="0"/>
            <a:chExt cx="3634318" cy="6536266"/>
          </a:xfrm>
        </p:grpSpPr>
        <p:sp>
          <p:nvSpPr>
            <p:cNvPr id="9" name="Freeform 9"/>
            <p:cNvSpPr/>
            <p:nvPr/>
          </p:nvSpPr>
          <p:spPr>
            <a:xfrm>
              <a:off x="0" y="0"/>
              <a:ext cx="3634359" cy="6536309"/>
            </a:xfrm>
            <a:custGeom>
              <a:avLst/>
              <a:gdLst/>
              <a:ahLst/>
              <a:cxnLst/>
              <a:rect l="l" t="t" r="r" b="b"/>
              <a:pathLst>
                <a:path w="3634359" h="6536309">
                  <a:moveTo>
                    <a:pt x="0" y="6536309"/>
                  </a:moveTo>
                  <a:lnTo>
                    <a:pt x="3634359" y="0"/>
                  </a:lnTo>
                  <a:lnTo>
                    <a:pt x="3634359" y="6536309"/>
                  </a:lnTo>
                  <a:close/>
                </a:path>
              </a:pathLst>
            </a:custGeom>
            <a:solidFill>
              <a:srgbClr val="00AEEF">
                <a:alpha val="63922"/>
              </a:srgbClr>
            </a:solidFill>
          </p:spPr>
          <p:txBody>
            <a:bodyPr/>
            <a:lstStyle/>
            <a:p>
              <a:endParaRPr lang="en-US"/>
            </a:p>
          </p:txBody>
        </p:sp>
      </p:grpSp>
      <p:grpSp>
        <p:nvGrpSpPr>
          <p:cNvPr id="10" name="Group 10"/>
          <p:cNvGrpSpPr/>
          <p:nvPr/>
        </p:nvGrpSpPr>
        <p:grpSpPr>
          <a:xfrm rot="-10800000">
            <a:off x="0" y="0"/>
            <a:ext cx="842596" cy="5666154"/>
            <a:chOff x="0" y="0"/>
            <a:chExt cx="1685192" cy="11332308"/>
          </a:xfrm>
        </p:grpSpPr>
        <p:sp>
          <p:nvSpPr>
            <p:cNvPr id="11" name="Freeform 11"/>
            <p:cNvSpPr/>
            <p:nvPr/>
          </p:nvSpPr>
          <p:spPr>
            <a:xfrm>
              <a:off x="0" y="0"/>
              <a:ext cx="1685163" cy="11332337"/>
            </a:xfrm>
            <a:custGeom>
              <a:avLst/>
              <a:gdLst/>
              <a:ahLst/>
              <a:cxnLst/>
              <a:rect l="l" t="t" r="r" b="b"/>
              <a:pathLst>
                <a:path w="1685163" h="11332337">
                  <a:moveTo>
                    <a:pt x="0" y="11332337"/>
                  </a:moveTo>
                  <a:lnTo>
                    <a:pt x="1685163" y="0"/>
                  </a:lnTo>
                  <a:lnTo>
                    <a:pt x="1685163" y="11332337"/>
                  </a:lnTo>
                  <a:close/>
                </a:path>
              </a:pathLst>
            </a:custGeom>
            <a:solidFill>
              <a:srgbClr val="00AEEF">
                <a:alpha val="72157"/>
              </a:srgbClr>
            </a:solidFill>
          </p:spPr>
          <p:txBody>
            <a:bodyPr/>
            <a:lstStyle/>
            <a:p>
              <a:endParaRPr lang="en-US"/>
            </a:p>
          </p:txBody>
        </p:sp>
      </p:grpSp>
      <p:grpSp>
        <p:nvGrpSpPr>
          <p:cNvPr id="12" name="Group 12"/>
          <p:cNvGrpSpPr/>
          <p:nvPr/>
        </p:nvGrpSpPr>
        <p:grpSpPr>
          <a:xfrm>
            <a:off x="0" y="4013200"/>
            <a:ext cx="448733" cy="2844800"/>
            <a:chOff x="0" y="0"/>
            <a:chExt cx="897466" cy="5689600"/>
          </a:xfrm>
        </p:grpSpPr>
        <p:sp>
          <p:nvSpPr>
            <p:cNvPr id="13" name="Freeform 13"/>
            <p:cNvSpPr/>
            <p:nvPr/>
          </p:nvSpPr>
          <p:spPr>
            <a:xfrm>
              <a:off x="0" y="0"/>
              <a:ext cx="897509" cy="5689600"/>
            </a:xfrm>
            <a:custGeom>
              <a:avLst/>
              <a:gdLst/>
              <a:ahLst/>
              <a:cxnLst/>
              <a:rect l="l" t="t" r="r" b="b"/>
              <a:pathLst>
                <a:path w="897509" h="5689600">
                  <a:moveTo>
                    <a:pt x="0" y="5689600"/>
                  </a:moveTo>
                  <a:lnTo>
                    <a:pt x="0" y="0"/>
                  </a:lnTo>
                  <a:lnTo>
                    <a:pt x="897509" y="5689600"/>
                  </a:lnTo>
                  <a:close/>
                </a:path>
              </a:pathLst>
            </a:custGeom>
            <a:solidFill>
              <a:srgbClr val="00AEEF">
                <a:alpha val="72157"/>
              </a:srgbClr>
            </a:solidFill>
          </p:spPr>
          <p:txBody>
            <a:bodyPr/>
            <a:lstStyle/>
            <a:p>
              <a:endParaRPr lang="en-US"/>
            </a:p>
          </p:txBody>
        </p:sp>
      </p:grpSp>
      <p:sp>
        <p:nvSpPr>
          <p:cNvPr id="14" name="AutoShape 14"/>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15" name="Group 15"/>
          <p:cNvGrpSpPr/>
          <p:nvPr/>
        </p:nvGrpSpPr>
        <p:grpSpPr>
          <a:xfrm>
            <a:off x="10898730" y="-8466"/>
            <a:ext cx="1290094" cy="6866467"/>
            <a:chOff x="0" y="0"/>
            <a:chExt cx="2580188" cy="13732934"/>
          </a:xfrm>
        </p:grpSpPr>
        <p:sp>
          <p:nvSpPr>
            <p:cNvPr id="16" name="Freeform 16"/>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17" name="Group 17"/>
          <p:cNvGrpSpPr/>
          <p:nvPr/>
        </p:nvGrpSpPr>
        <p:grpSpPr>
          <a:xfrm>
            <a:off x="10943763" y="-8466"/>
            <a:ext cx="1249825" cy="6866467"/>
            <a:chOff x="0" y="0"/>
            <a:chExt cx="2499650" cy="13732934"/>
          </a:xfrm>
        </p:grpSpPr>
        <p:sp>
          <p:nvSpPr>
            <p:cNvPr id="18" name="Freeform 18"/>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sp>
        <p:nvSpPr>
          <p:cNvPr id="19" name="Freeform 19"/>
          <p:cNvSpPr/>
          <p:nvPr/>
        </p:nvSpPr>
        <p:spPr>
          <a:xfrm>
            <a:off x="421299" y="65893"/>
            <a:ext cx="4316711" cy="793196"/>
          </a:xfrm>
          <a:custGeom>
            <a:avLst/>
            <a:gdLst/>
            <a:ahLst/>
            <a:cxnLst/>
            <a:rect l="l" t="t" r="r" b="b"/>
            <a:pathLst>
              <a:path w="6475067" h="1189794">
                <a:moveTo>
                  <a:pt x="0" y="0"/>
                </a:moveTo>
                <a:lnTo>
                  <a:pt x="6475067" y="0"/>
                </a:lnTo>
                <a:lnTo>
                  <a:pt x="6475067" y="1189793"/>
                </a:lnTo>
                <a:lnTo>
                  <a:pt x="0" y="1189793"/>
                </a:lnTo>
                <a:lnTo>
                  <a:pt x="0" y="0"/>
                </a:lnTo>
                <a:close/>
              </a:path>
            </a:pathLst>
          </a:custGeom>
          <a:blipFill>
            <a:blip r:embed="rId3"/>
            <a:stretch>
              <a:fillRect/>
            </a:stretch>
          </a:blipFill>
        </p:spPr>
        <p:txBody>
          <a:bodyPr/>
          <a:lstStyle/>
          <a:p>
            <a:endParaRPr lang="en-US"/>
          </a:p>
        </p:txBody>
      </p:sp>
      <p:sp>
        <p:nvSpPr>
          <p:cNvPr id="20" name="TextBox 20"/>
          <p:cNvSpPr txBox="1"/>
          <p:nvPr/>
        </p:nvSpPr>
        <p:spPr>
          <a:xfrm>
            <a:off x="1182580" y="152400"/>
            <a:ext cx="7243402" cy="539828"/>
          </a:xfrm>
          <a:prstGeom prst="rect">
            <a:avLst/>
          </a:prstGeom>
        </p:spPr>
        <p:txBody>
          <a:bodyPr lIns="0" tIns="0" rIns="0" bIns="0" rtlCol="0" anchor="t">
            <a:spAutoFit/>
          </a:bodyPr>
          <a:lstStyle/>
          <a:p>
            <a:pPr>
              <a:lnSpc>
                <a:spcPts val="4666"/>
              </a:lnSpc>
            </a:pPr>
            <a:r>
              <a:rPr lang="en-US" sz="3333">
                <a:solidFill>
                  <a:srgbClr val="000000"/>
                </a:solidFill>
                <a:latin typeface="Tahoma"/>
                <a:ea typeface="Tahoma"/>
                <a:cs typeface="Tahoma"/>
                <a:sym typeface="Tahoma"/>
              </a:rPr>
              <a:t>REFERENCES</a:t>
            </a:r>
          </a:p>
        </p:txBody>
      </p:sp>
      <p:sp>
        <p:nvSpPr>
          <p:cNvPr id="21" name="TextBox 21"/>
          <p:cNvSpPr txBox="1"/>
          <p:nvPr/>
        </p:nvSpPr>
        <p:spPr>
          <a:xfrm>
            <a:off x="842596" y="883073"/>
            <a:ext cx="10101167" cy="5614166"/>
          </a:xfrm>
          <a:prstGeom prst="rect">
            <a:avLst/>
          </a:prstGeom>
        </p:spPr>
        <p:txBody>
          <a:bodyPr lIns="0" tIns="0" rIns="0" bIns="0" rtlCol="0" anchor="t">
            <a:spAutoFit/>
          </a:bodyPr>
          <a:lstStyle/>
          <a:p>
            <a:pPr marL="345461" lvl="1" indent="-172731">
              <a:lnSpc>
                <a:spcPts val="2240"/>
              </a:lnSpc>
              <a:buFont typeface="Arial"/>
              <a:buChar char="•"/>
            </a:pPr>
            <a:r>
              <a:rPr lang="en-US" sz="1600">
                <a:solidFill>
                  <a:srgbClr val="000000"/>
                </a:solidFill>
                <a:latin typeface="Tahoma"/>
                <a:ea typeface="Tahoma"/>
                <a:cs typeface="Tahoma"/>
                <a:sym typeface="Tahoma"/>
              </a:rPr>
              <a:t>Hayes, S., Delker, E. &amp; Bandoli, G. The prevalence of cannabis use reported among pregnant individuals in the United States is increasing, 2002–2020. J Perinatol 43, 387–389 (2023).</a:t>
            </a:r>
          </a:p>
          <a:p>
            <a:pPr marL="345461" lvl="1" indent="-172731">
              <a:lnSpc>
                <a:spcPts val="2240"/>
              </a:lnSpc>
              <a:buFont typeface="Arial"/>
              <a:buChar char="•"/>
            </a:pPr>
            <a:r>
              <a:rPr lang="en-US" sz="1600">
                <a:solidFill>
                  <a:srgbClr val="000000"/>
                </a:solidFill>
                <a:latin typeface="Tahoma"/>
                <a:ea typeface="Tahoma"/>
                <a:cs typeface="Tahoma"/>
                <a:sym typeface="Tahoma"/>
              </a:rPr>
              <a:t>Lo JO, Ayers CK, Yeddala S, et al. Prenatal Cannabis Use and Neonatal Outcomes: A Systematic Review and Meta-Analysis. JAMA Pediatr. 2025;179(7):738–746. doi:10.1001/jamapediatrics.2025.0689.</a:t>
            </a:r>
          </a:p>
          <a:p>
            <a:pPr marL="345461" lvl="1" indent="-172731">
              <a:lnSpc>
                <a:spcPts val="2240"/>
              </a:lnSpc>
              <a:buFont typeface="Arial"/>
              <a:buChar char="•"/>
            </a:pPr>
            <a:r>
              <a:rPr lang="en-US" sz="1600">
                <a:solidFill>
                  <a:srgbClr val="000000"/>
                </a:solidFill>
                <a:latin typeface="Tahoma"/>
                <a:ea typeface="Tahoma"/>
                <a:cs typeface="Tahoma"/>
                <a:sym typeface="Tahoma"/>
              </a:rPr>
              <a:t>Miller AP, Baranger DAA, Paul SE, et al. Characteristics Associated With Cannabis Use Initiation by Late Childhood and Early Adolescence in the Adolescent Brain Cognitive Development (ABCD) Study. JAMA Pediatr. 2023;177(8):861–863. doi:10.1001/jamapediatrics.2023.1801.</a:t>
            </a:r>
          </a:p>
          <a:p>
            <a:pPr marL="345461" lvl="1" indent="-172731">
              <a:lnSpc>
                <a:spcPts val="2240"/>
              </a:lnSpc>
              <a:buFont typeface="Arial"/>
              <a:buChar char="•"/>
            </a:pPr>
            <a:r>
              <a:rPr lang="en-US" sz="1600">
                <a:solidFill>
                  <a:srgbClr val="000000"/>
                </a:solidFill>
                <a:latin typeface="Tahoma"/>
                <a:ea typeface="Tahoma"/>
                <a:cs typeface="Tahoma"/>
                <a:sym typeface="Tahoma"/>
              </a:rPr>
              <a:t>Schmidt, Kristen MD*; Tseng, Irene BS†; Phan, Amanda BS†; Fong, Timothy MD‡; Tsuang, John MD†. A Systematic Review: Adolescent Cannabis Use and Suicide. Addictive Disorders &amp; Their Treatment 19(3):p 146-151, September 2020. | DOI: 10.1097/ADT.0000000000000196.</a:t>
            </a:r>
          </a:p>
          <a:p>
            <a:pPr marL="345461" lvl="1" indent="-172731">
              <a:lnSpc>
                <a:spcPts val="2240"/>
              </a:lnSpc>
              <a:buFont typeface="Arial"/>
              <a:buChar char="•"/>
            </a:pPr>
            <a:r>
              <a:rPr lang="en-US" sz="1600">
                <a:solidFill>
                  <a:srgbClr val="000000"/>
                </a:solidFill>
                <a:latin typeface="Tahoma"/>
                <a:ea typeface="Tahoma"/>
                <a:cs typeface="Tahoma"/>
                <a:sym typeface="Tahoma"/>
              </a:rPr>
              <a:t>Hurd Y.L., Ferland J.-M.N., Nomura Y., Hulvershorn L.A., Gray K.M., Thurstone C. Cannabis Use and the Developing Brain: Highs and Lows. Front. Young Minds. 2023;11:898445. doi: 10.3389/frym.2023.898445. </a:t>
            </a:r>
          </a:p>
          <a:p>
            <a:pPr marL="345461" lvl="1" indent="-172731">
              <a:lnSpc>
                <a:spcPts val="2240"/>
              </a:lnSpc>
              <a:buFont typeface="Arial"/>
              <a:buChar char="•"/>
            </a:pPr>
            <a:r>
              <a:rPr lang="en-US" sz="1600">
                <a:solidFill>
                  <a:srgbClr val="000000"/>
                </a:solidFill>
                <a:latin typeface="Tahoma"/>
                <a:ea typeface="Tahoma"/>
                <a:cs typeface="Tahoma"/>
                <a:sym typeface="Tahoma"/>
              </a:rPr>
              <a:t>https://doi.org/10.1016/j.childyouth.2019.03.035</a:t>
            </a:r>
          </a:p>
          <a:p>
            <a:pPr marL="345461" lvl="1" indent="-172731">
              <a:lnSpc>
                <a:spcPts val="2240"/>
              </a:lnSpc>
              <a:buFont typeface="Arial"/>
              <a:buChar char="•"/>
            </a:pPr>
            <a:r>
              <a:rPr lang="en-US" sz="1600">
                <a:solidFill>
                  <a:srgbClr val="000000"/>
                </a:solidFill>
                <a:latin typeface="Tahoma"/>
                <a:ea typeface="Tahoma"/>
                <a:cs typeface="Tahoma"/>
                <a:sym typeface="Tahoma"/>
              </a:rPr>
              <a:t>Giedd, J., Raznahan, A., Alexander-Bloch, A. et al. Child Psychiatry Branch of the National Institute of Mental Health Longitudinal Structural Magnetic Resonance Imaging Study of Human Brain Development. Neuropsychopharmacol 40, 43–49 (2015). https://doi.org/10.1038/npp.2014.236</a:t>
            </a:r>
          </a:p>
          <a:p>
            <a:pPr marL="345461" lvl="1" indent="-172731">
              <a:lnSpc>
                <a:spcPts val="2240"/>
              </a:lnSpc>
              <a:buFont typeface="Arial"/>
              <a:buChar char="•"/>
            </a:pPr>
            <a:r>
              <a:rPr lang="en-US" sz="1600">
                <a:solidFill>
                  <a:srgbClr val="000000"/>
                </a:solidFill>
                <a:latin typeface="Tahoma"/>
                <a:ea typeface="Tahoma"/>
                <a:cs typeface="Tahoma"/>
                <a:sym typeface="Tahoma"/>
              </a:rPr>
              <a:t>Winters KC, Lee CY. Likelihood of developing an alcohol and cannabis use disorder during youth: association with recent use and age. Drug Alcohol Depend. 2008 Jan 1;92(1-3):239-47. doi: 10.1016/j.drugalcdep.2007.08.005. Epub 2007 Sep 20. PMID: 17888588; PMCID: PMC2219953.</a:t>
            </a:r>
          </a:p>
          <a:p>
            <a:pPr marL="345461" lvl="1" indent="-172731">
              <a:lnSpc>
                <a:spcPts val="2240"/>
              </a:lnSpc>
              <a:buFont typeface="Arial"/>
              <a:buChar char="•"/>
            </a:pPr>
            <a:r>
              <a:rPr lang="en-US" sz="1600">
                <a:solidFill>
                  <a:srgbClr val="000000"/>
                </a:solidFill>
                <a:latin typeface="Tahoma"/>
                <a:ea typeface="Tahoma"/>
                <a:cs typeface="Tahoma"/>
                <a:sym typeface="Tahoma"/>
              </a:rPr>
              <a:t>ACOG Clinical Consensus. Cannabis Use During Pregnancy and Lactation. October 2025.</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791364">
            <a:off x="6492322" y="3429000"/>
            <a:ext cx="6976580" cy="0"/>
          </a:xfrm>
          <a:prstGeom prst="line">
            <a:avLst/>
          </a:prstGeom>
          <a:ln w="9525" cap="rnd">
            <a:solidFill>
              <a:srgbClr val="FFFFFF"/>
            </a:solidFill>
            <a:prstDash val="solid"/>
            <a:headEnd type="none" w="sm" len="sm"/>
            <a:tailEnd type="none" w="sm" len="sm"/>
          </a:ln>
        </p:spPr>
        <p:txBody>
          <a:bodyPr/>
          <a:lstStyle/>
          <a:p>
            <a:endParaRPr lang="en-US"/>
          </a:p>
        </p:txBody>
      </p:sp>
      <p:sp>
        <p:nvSpPr>
          <p:cNvPr id="3" name="AutoShape 3"/>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4" name="Group 4"/>
          <p:cNvGrpSpPr/>
          <p:nvPr/>
        </p:nvGrpSpPr>
        <p:grpSpPr>
          <a:xfrm>
            <a:off x="10898730" y="-8466"/>
            <a:ext cx="1290094" cy="6866467"/>
            <a:chOff x="0" y="0"/>
            <a:chExt cx="2580188" cy="13732934"/>
          </a:xfrm>
        </p:grpSpPr>
        <p:sp>
          <p:nvSpPr>
            <p:cNvPr id="5" name="Freeform 5"/>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6" name="Group 6"/>
          <p:cNvGrpSpPr/>
          <p:nvPr/>
        </p:nvGrpSpPr>
        <p:grpSpPr>
          <a:xfrm>
            <a:off x="10939000" y="-8466"/>
            <a:ext cx="1249825" cy="6866467"/>
            <a:chOff x="0" y="0"/>
            <a:chExt cx="2499650" cy="13732934"/>
          </a:xfrm>
        </p:grpSpPr>
        <p:sp>
          <p:nvSpPr>
            <p:cNvPr id="7" name="Freeform 7"/>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8" name="Group 8"/>
          <p:cNvGrpSpPr/>
          <p:nvPr/>
        </p:nvGrpSpPr>
        <p:grpSpPr>
          <a:xfrm>
            <a:off x="10371666" y="3589867"/>
            <a:ext cx="1817159" cy="3268133"/>
            <a:chOff x="0" y="0"/>
            <a:chExt cx="3634318" cy="6536266"/>
          </a:xfrm>
        </p:grpSpPr>
        <p:sp>
          <p:nvSpPr>
            <p:cNvPr id="9" name="Freeform 9"/>
            <p:cNvSpPr/>
            <p:nvPr/>
          </p:nvSpPr>
          <p:spPr>
            <a:xfrm>
              <a:off x="0" y="0"/>
              <a:ext cx="3634359" cy="6536309"/>
            </a:xfrm>
            <a:custGeom>
              <a:avLst/>
              <a:gdLst/>
              <a:ahLst/>
              <a:cxnLst/>
              <a:rect l="l" t="t" r="r" b="b"/>
              <a:pathLst>
                <a:path w="3634359" h="6536309">
                  <a:moveTo>
                    <a:pt x="0" y="6536309"/>
                  </a:moveTo>
                  <a:lnTo>
                    <a:pt x="3634359" y="0"/>
                  </a:lnTo>
                  <a:lnTo>
                    <a:pt x="3634359" y="6536309"/>
                  </a:lnTo>
                  <a:close/>
                </a:path>
              </a:pathLst>
            </a:custGeom>
            <a:solidFill>
              <a:srgbClr val="00AEEF">
                <a:alpha val="63922"/>
              </a:srgbClr>
            </a:solidFill>
          </p:spPr>
          <p:txBody>
            <a:bodyPr/>
            <a:lstStyle/>
            <a:p>
              <a:endParaRPr lang="en-US"/>
            </a:p>
          </p:txBody>
        </p:sp>
      </p:grpSp>
      <p:grpSp>
        <p:nvGrpSpPr>
          <p:cNvPr id="10" name="Group 10"/>
          <p:cNvGrpSpPr/>
          <p:nvPr/>
        </p:nvGrpSpPr>
        <p:grpSpPr>
          <a:xfrm rot="-10800000">
            <a:off x="0" y="0"/>
            <a:ext cx="842596" cy="5666154"/>
            <a:chOff x="0" y="0"/>
            <a:chExt cx="1685192" cy="11332308"/>
          </a:xfrm>
        </p:grpSpPr>
        <p:sp>
          <p:nvSpPr>
            <p:cNvPr id="11" name="Freeform 11"/>
            <p:cNvSpPr/>
            <p:nvPr/>
          </p:nvSpPr>
          <p:spPr>
            <a:xfrm>
              <a:off x="0" y="0"/>
              <a:ext cx="1685163" cy="11332337"/>
            </a:xfrm>
            <a:custGeom>
              <a:avLst/>
              <a:gdLst/>
              <a:ahLst/>
              <a:cxnLst/>
              <a:rect l="l" t="t" r="r" b="b"/>
              <a:pathLst>
                <a:path w="1685163" h="11332337">
                  <a:moveTo>
                    <a:pt x="0" y="11332337"/>
                  </a:moveTo>
                  <a:lnTo>
                    <a:pt x="1685163" y="0"/>
                  </a:lnTo>
                  <a:lnTo>
                    <a:pt x="1685163" y="11332337"/>
                  </a:lnTo>
                  <a:close/>
                </a:path>
              </a:pathLst>
            </a:custGeom>
            <a:solidFill>
              <a:srgbClr val="00AEEF">
                <a:alpha val="72157"/>
              </a:srgbClr>
            </a:solidFill>
          </p:spPr>
          <p:txBody>
            <a:bodyPr/>
            <a:lstStyle/>
            <a:p>
              <a:endParaRPr lang="en-US"/>
            </a:p>
          </p:txBody>
        </p:sp>
      </p:grpSp>
      <p:grpSp>
        <p:nvGrpSpPr>
          <p:cNvPr id="12" name="Group 12"/>
          <p:cNvGrpSpPr/>
          <p:nvPr/>
        </p:nvGrpSpPr>
        <p:grpSpPr>
          <a:xfrm>
            <a:off x="0" y="4013200"/>
            <a:ext cx="448733" cy="2844800"/>
            <a:chOff x="0" y="0"/>
            <a:chExt cx="897466" cy="5689600"/>
          </a:xfrm>
        </p:grpSpPr>
        <p:sp>
          <p:nvSpPr>
            <p:cNvPr id="13" name="Freeform 13"/>
            <p:cNvSpPr/>
            <p:nvPr/>
          </p:nvSpPr>
          <p:spPr>
            <a:xfrm>
              <a:off x="0" y="0"/>
              <a:ext cx="897509" cy="5689600"/>
            </a:xfrm>
            <a:custGeom>
              <a:avLst/>
              <a:gdLst/>
              <a:ahLst/>
              <a:cxnLst/>
              <a:rect l="l" t="t" r="r" b="b"/>
              <a:pathLst>
                <a:path w="897509" h="5689600">
                  <a:moveTo>
                    <a:pt x="0" y="5689600"/>
                  </a:moveTo>
                  <a:lnTo>
                    <a:pt x="0" y="0"/>
                  </a:lnTo>
                  <a:lnTo>
                    <a:pt x="897509" y="5689600"/>
                  </a:lnTo>
                  <a:close/>
                </a:path>
              </a:pathLst>
            </a:custGeom>
            <a:solidFill>
              <a:srgbClr val="00AEEF">
                <a:alpha val="72157"/>
              </a:srgbClr>
            </a:solidFill>
          </p:spPr>
          <p:txBody>
            <a:bodyPr/>
            <a:lstStyle/>
            <a:p>
              <a:endParaRPr lang="en-US"/>
            </a:p>
          </p:txBody>
        </p:sp>
      </p:grpSp>
      <p:sp>
        <p:nvSpPr>
          <p:cNvPr id="14" name="AutoShape 14"/>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15" name="Group 15"/>
          <p:cNvGrpSpPr/>
          <p:nvPr/>
        </p:nvGrpSpPr>
        <p:grpSpPr>
          <a:xfrm>
            <a:off x="10898730" y="-8466"/>
            <a:ext cx="1290094" cy="6866467"/>
            <a:chOff x="0" y="0"/>
            <a:chExt cx="2580188" cy="13732934"/>
          </a:xfrm>
        </p:grpSpPr>
        <p:sp>
          <p:nvSpPr>
            <p:cNvPr id="16" name="Freeform 16"/>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17" name="Group 17"/>
          <p:cNvGrpSpPr/>
          <p:nvPr/>
        </p:nvGrpSpPr>
        <p:grpSpPr>
          <a:xfrm>
            <a:off x="10943763" y="-8466"/>
            <a:ext cx="1249825" cy="6866467"/>
            <a:chOff x="0" y="0"/>
            <a:chExt cx="2499650" cy="13732934"/>
          </a:xfrm>
        </p:grpSpPr>
        <p:sp>
          <p:nvSpPr>
            <p:cNvPr id="18" name="Freeform 18"/>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sp>
        <p:nvSpPr>
          <p:cNvPr id="19" name="Freeform 19"/>
          <p:cNvSpPr/>
          <p:nvPr/>
        </p:nvSpPr>
        <p:spPr>
          <a:xfrm>
            <a:off x="421299" y="65893"/>
            <a:ext cx="4316711" cy="793196"/>
          </a:xfrm>
          <a:custGeom>
            <a:avLst/>
            <a:gdLst/>
            <a:ahLst/>
            <a:cxnLst/>
            <a:rect l="l" t="t" r="r" b="b"/>
            <a:pathLst>
              <a:path w="6475067" h="1189794">
                <a:moveTo>
                  <a:pt x="0" y="0"/>
                </a:moveTo>
                <a:lnTo>
                  <a:pt x="6475067" y="0"/>
                </a:lnTo>
                <a:lnTo>
                  <a:pt x="6475067" y="1189793"/>
                </a:lnTo>
                <a:lnTo>
                  <a:pt x="0" y="1189793"/>
                </a:lnTo>
                <a:lnTo>
                  <a:pt x="0" y="0"/>
                </a:lnTo>
                <a:close/>
              </a:path>
            </a:pathLst>
          </a:custGeom>
          <a:blipFill>
            <a:blip r:embed="rId3"/>
            <a:stretch>
              <a:fillRect/>
            </a:stretch>
          </a:blipFill>
        </p:spPr>
        <p:txBody>
          <a:bodyPr/>
          <a:lstStyle/>
          <a:p>
            <a:endParaRPr lang="en-US"/>
          </a:p>
        </p:txBody>
      </p:sp>
      <p:sp>
        <p:nvSpPr>
          <p:cNvPr id="20" name="TextBox 20"/>
          <p:cNvSpPr txBox="1"/>
          <p:nvPr/>
        </p:nvSpPr>
        <p:spPr>
          <a:xfrm>
            <a:off x="1182580" y="152400"/>
            <a:ext cx="7243402" cy="539828"/>
          </a:xfrm>
          <a:prstGeom prst="rect">
            <a:avLst/>
          </a:prstGeom>
        </p:spPr>
        <p:txBody>
          <a:bodyPr lIns="0" tIns="0" rIns="0" bIns="0" rtlCol="0" anchor="t">
            <a:spAutoFit/>
          </a:bodyPr>
          <a:lstStyle/>
          <a:p>
            <a:pPr>
              <a:lnSpc>
                <a:spcPts val="4666"/>
              </a:lnSpc>
            </a:pPr>
            <a:r>
              <a:rPr lang="en-US" sz="3333">
                <a:solidFill>
                  <a:srgbClr val="000000"/>
                </a:solidFill>
                <a:latin typeface="Tahoma"/>
                <a:ea typeface="Tahoma"/>
                <a:cs typeface="Tahoma"/>
                <a:sym typeface="Tahoma"/>
              </a:rPr>
              <a:t>REFERENCES</a:t>
            </a:r>
          </a:p>
        </p:txBody>
      </p:sp>
      <p:sp>
        <p:nvSpPr>
          <p:cNvPr id="21" name="TextBox 21"/>
          <p:cNvSpPr txBox="1"/>
          <p:nvPr/>
        </p:nvSpPr>
        <p:spPr>
          <a:xfrm>
            <a:off x="842596" y="872752"/>
            <a:ext cx="9958103" cy="5614166"/>
          </a:xfrm>
          <a:prstGeom prst="rect">
            <a:avLst/>
          </a:prstGeom>
        </p:spPr>
        <p:txBody>
          <a:bodyPr lIns="0" tIns="0" rIns="0" bIns="0" rtlCol="0" anchor="t">
            <a:spAutoFit/>
          </a:bodyPr>
          <a:lstStyle/>
          <a:p>
            <a:pPr marL="345461" lvl="1" indent="-172731">
              <a:lnSpc>
                <a:spcPts val="2240"/>
              </a:lnSpc>
              <a:buFont typeface="Arial"/>
              <a:buChar char="•"/>
            </a:pPr>
            <a:r>
              <a:rPr lang="en-US" sz="1600">
                <a:solidFill>
                  <a:srgbClr val="000000"/>
                </a:solidFill>
                <a:latin typeface="Tahoma"/>
                <a:ea typeface="Tahoma"/>
                <a:cs typeface="Tahoma"/>
                <a:sym typeface="Tahoma"/>
              </a:rPr>
              <a:t>Schneider M. Puberty as a highly vulnerable developmental period for the consequences of cannabis exposure. Addict Biol. 2008 Jun;13(2):253-63. doi: 10.1111/j.1369-1600.2008.00110.x. PMID: 18482434.</a:t>
            </a:r>
          </a:p>
          <a:p>
            <a:pPr marL="345461" lvl="1" indent="-172731">
              <a:lnSpc>
                <a:spcPts val="2240"/>
              </a:lnSpc>
              <a:buFont typeface="Arial"/>
              <a:buChar char="•"/>
            </a:pPr>
            <a:r>
              <a:rPr lang="en-US" sz="1600">
                <a:solidFill>
                  <a:srgbClr val="000000"/>
                </a:solidFill>
                <a:latin typeface="Tahoma"/>
                <a:ea typeface="Tahoma"/>
                <a:cs typeface="Tahoma"/>
                <a:sym typeface="Tahoma"/>
              </a:rPr>
              <a:t>Kiburi, S. K., Molebatsi, K., Ntlantsana, V., &amp; Lynskey, M. T. (2021). Cannabis use in Adolescence and Risk of Psychosis: Are there Factors that Moderate this Relationship? A Systematic Review and Meta-Analysis. Substance Abuse. https://doi.org/10.1080/08897077.2021.1876200 </a:t>
            </a:r>
          </a:p>
          <a:p>
            <a:pPr marL="345461" lvl="1" indent="-172731">
              <a:lnSpc>
                <a:spcPts val="2240"/>
              </a:lnSpc>
              <a:buFont typeface="Arial"/>
              <a:buChar char="•"/>
            </a:pPr>
            <a:r>
              <a:rPr lang="en-US" sz="1600">
                <a:solidFill>
                  <a:srgbClr val="000000"/>
                </a:solidFill>
                <a:latin typeface="Tahoma"/>
                <a:ea typeface="Tahoma"/>
                <a:cs typeface="Tahoma"/>
                <a:sym typeface="Tahoma"/>
              </a:rPr>
              <a:t>Austin-Zimmerman I, Spinazzola E, Quattrone D, et al. The impact of schizophrenia genetic load and heavy cannabis use on the risk of psychotic disorder in the EU-GEI case-control and UK Biobank studies. Psychological Medicine. 2024;54(15):4160-4172. doi:10.1017/S0033291724002058</a:t>
            </a:r>
          </a:p>
          <a:p>
            <a:pPr marL="345461" lvl="1" indent="-172731">
              <a:lnSpc>
                <a:spcPts val="2240"/>
              </a:lnSpc>
              <a:buFont typeface="Arial"/>
              <a:buChar char="•"/>
            </a:pPr>
            <a:r>
              <a:rPr lang="en-US" sz="1600">
                <a:solidFill>
                  <a:srgbClr val="000000"/>
                </a:solidFill>
                <a:latin typeface="Tahoma"/>
                <a:ea typeface="Tahoma"/>
                <a:cs typeface="Tahoma"/>
                <a:sym typeface="Tahoma"/>
              </a:rPr>
              <a:t>Spinazzola E, Forti MD, Murray RM. Which Cannabis Users Develop Psychosis? In: D’Souza DC, Castle D, Murray SR, eds. Marijuana and Madness. Cambridge University Press; 2023:148-155.</a:t>
            </a:r>
          </a:p>
          <a:p>
            <a:pPr marL="345461" lvl="1" indent="-172731">
              <a:lnSpc>
                <a:spcPts val="2240"/>
              </a:lnSpc>
              <a:buFont typeface="Arial"/>
              <a:buChar char="•"/>
            </a:pPr>
            <a:r>
              <a:rPr lang="en-US" sz="1600">
                <a:solidFill>
                  <a:srgbClr val="000000"/>
                </a:solidFill>
                <a:latin typeface="Tahoma"/>
                <a:ea typeface="Tahoma"/>
                <a:cs typeface="Tahoma"/>
                <a:sym typeface="Tahoma"/>
              </a:rPr>
              <a:t>Ertl, N., Freeman, T.P., Mokrysz, C. et al. Acute effects of different types of cannabis on young adult and adolescent resting-state brain networks. Neuropsychopharmacol. 49, 1640–1651 (2024). https://doi.org/10.1038/s41386-024-01891-6</a:t>
            </a:r>
          </a:p>
          <a:p>
            <a:pPr marL="345461" lvl="1" indent="-172731">
              <a:lnSpc>
                <a:spcPts val="2240"/>
              </a:lnSpc>
              <a:buFont typeface="Arial"/>
              <a:buChar char="•"/>
            </a:pPr>
            <a:r>
              <a:rPr lang="en-US" sz="1600">
                <a:solidFill>
                  <a:srgbClr val="000000"/>
                </a:solidFill>
                <a:latin typeface="Tahoma"/>
                <a:ea typeface="Tahoma"/>
                <a:cs typeface="Tahoma"/>
                <a:sym typeface="Tahoma"/>
              </a:rPr>
              <a:t>Meyer HC, Lee FS, Gee DG. The Role of the Endocannabinoid System and Genetic Variation in Adolescent Brain Development. Neuropsychopharmacology. 2018 Jan;43(1):21-33. doi: 10.1038/npp.2017.143. Epub 2017 Jul 7. PMID: 28685756; PMCID: PMC5719094.</a:t>
            </a:r>
          </a:p>
          <a:p>
            <a:pPr marL="345461" lvl="1" indent="-172731">
              <a:lnSpc>
                <a:spcPts val="2240"/>
              </a:lnSpc>
              <a:buFont typeface="Arial"/>
              <a:buChar char="•"/>
            </a:pPr>
            <a:r>
              <a:rPr lang="en-US" sz="1600">
                <a:solidFill>
                  <a:srgbClr val="000000"/>
                </a:solidFill>
                <a:latin typeface="Tahoma"/>
                <a:ea typeface="Tahoma"/>
                <a:cs typeface="Tahoma"/>
                <a:sym typeface="Tahoma"/>
              </a:rPr>
              <a:t>Hasin DS. US Epidemiology of Cannabis Use and Associated Problems. Neuropsychopharmacology. 2018 Jan;43(1):195-212. doi: 10.1038/npp.2017.198. Epub 2017 Aug 30. PMID: 28853439; PMCID: PMC5719106.</a:t>
            </a:r>
          </a:p>
          <a:p>
            <a:pPr marL="345461" lvl="1" indent="-172731">
              <a:lnSpc>
                <a:spcPts val="2240"/>
              </a:lnSpc>
              <a:buFont typeface="Arial"/>
              <a:buChar char="•"/>
            </a:pPr>
            <a:r>
              <a:rPr lang="en-US" sz="1600">
                <a:solidFill>
                  <a:srgbClr val="000000"/>
                </a:solidFill>
                <a:latin typeface="Tahoma"/>
                <a:ea typeface="Tahoma"/>
                <a:cs typeface="Tahoma"/>
                <a:sym typeface="Tahoma"/>
              </a:rPr>
              <a:t>https://mhanational.org/wp-content/uploads/2025/09/State-of-Mental-Health-2025.pdf</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791364">
            <a:off x="6492322" y="3429000"/>
            <a:ext cx="6976580" cy="0"/>
          </a:xfrm>
          <a:prstGeom prst="line">
            <a:avLst/>
          </a:prstGeom>
          <a:ln w="9525" cap="rnd">
            <a:solidFill>
              <a:srgbClr val="FFFFFF"/>
            </a:solidFill>
            <a:prstDash val="solid"/>
            <a:headEnd type="none" w="sm" len="sm"/>
            <a:tailEnd type="none" w="sm" len="sm"/>
          </a:ln>
        </p:spPr>
        <p:txBody>
          <a:bodyPr/>
          <a:lstStyle/>
          <a:p>
            <a:endParaRPr lang="en-US"/>
          </a:p>
        </p:txBody>
      </p:sp>
      <p:sp>
        <p:nvSpPr>
          <p:cNvPr id="3" name="AutoShape 3"/>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4" name="Group 4"/>
          <p:cNvGrpSpPr/>
          <p:nvPr/>
        </p:nvGrpSpPr>
        <p:grpSpPr>
          <a:xfrm>
            <a:off x="10898730" y="-8466"/>
            <a:ext cx="1290094" cy="6866467"/>
            <a:chOff x="0" y="0"/>
            <a:chExt cx="2580188" cy="13732934"/>
          </a:xfrm>
        </p:grpSpPr>
        <p:sp>
          <p:nvSpPr>
            <p:cNvPr id="5" name="Freeform 5"/>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6" name="Group 6"/>
          <p:cNvGrpSpPr/>
          <p:nvPr/>
        </p:nvGrpSpPr>
        <p:grpSpPr>
          <a:xfrm>
            <a:off x="10939000" y="-8466"/>
            <a:ext cx="1249825" cy="6866467"/>
            <a:chOff x="0" y="0"/>
            <a:chExt cx="2499650" cy="13732934"/>
          </a:xfrm>
        </p:grpSpPr>
        <p:sp>
          <p:nvSpPr>
            <p:cNvPr id="7" name="Freeform 7"/>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8" name="Group 8"/>
          <p:cNvGrpSpPr/>
          <p:nvPr/>
        </p:nvGrpSpPr>
        <p:grpSpPr>
          <a:xfrm>
            <a:off x="10371666" y="3589867"/>
            <a:ext cx="1817159" cy="3268133"/>
            <a:chOff x="0" y="0"/>
            <a:chExt cx="3634318" cy="6536266"/>
          </a:xfrm>
        </p:grpSpPr>
        <p:sp>
          <p:nvSpPr>
            <p:cNvPr id="9" name="Freeform 9"/>
            <p:cNvSpPr/>
            <p:nvPr/>
          </p:nvSpPr>
          <p:spPr>
            <a:xfrm>
              <a:off x="0" y="0"/>
              <a:ext cx="3634359" cy="6536309"/>
            </a:xfrm>
            <a:custGeom>
              <a:avLst/>
              <a:gdLst/>
              <a:ahLst/>
              <a:cxnLst/>
              <a:rect l="l" t="t" r="r" b="b"/>
              <a:pathLst>
                <a:path w="3634359" h="6536309">
                  <a:moveTo>
                    <a:pt x="0" y="6536309"/>
                  </a:moveTo>
                  <a:lnTo>
                    <a:pt x="3634359" y="0"/>
                  </a:lnTo>
                  <a:lnTo>
                    <a:pt x="3634359" y="6536309"/>
                  </a:lnTo>
                  <a:close/>
                </a:path>
              </a:pathLst>
            </a:custGeom>
            <a:solidFill>
              <a:srgbClr val="00AEEF">
                <a:alpha val="63922"/>
              </a:srgbClr>
            </a:solidFill>
          </p:spPr>
          <p:txBody>
            <a:bodyPr/>
            <a:lstStyle/>
            <a:p>
              <a:endParaRPr lang="en-US"/>
            </a:p>
          </p:txBody>
        </p:sp>
      </p:grpSp>
      <p:grpSp>
        <p:nvGrpSpPr>
          <p:cNvPr id="10" name="Group 10"/>
          <p:cNvGrpSpPr/>
          <p:nvPr/>
        </p:nvGrpSpPr>
        <p:grpSpPr>
          <a:xfrm rot="-10800000">
            <a:off x="0" y="0"/>
            <a:ext cx="842596" cy="5666154"/>
            <a:chOff x="0" y="0"/>
            <a:chExt cx="1685192" cy="11332308"/>
          </a:xfrm>
        </p:grpSpPr>
        <p:sp>
          <p:nvSpPr>
            <p:cNvPr id="11" name="Freeform 11"/>
            <p:cNvSpPr/>
            <p:nvPr/>
          </p:nvSpPr>
          <p:spPr>
            <a:xfrm>
              <a:off x="0" y="0"/>
              <a:ext cx="1685163" cy="11332337"/>
            </a:xfrm>
            <a:custGeom>
              <a:avLst/>
              <a:gdLst/>
              <a:ahLst/>
              <a:cxnLst/>
              <a:rect l="l" t="t" r="r" b="b"/>
              <a:pathLst>
                <a:path w="1685163" h="11332337">
                  <a:moveTo>
                    <a:pt x="0" y="11332337"/>
                  </a:moveTo>
                  <a:lnTo>
                    <a:pt x="1685163" y="0"/>
                  </a:lnTo>
                  <a:lnTo>
                    <a:pt x="1685163" y="11332337"/>
                  </a:lnTo>
                  <a:close/>
                </a:path>
              </a:pathLst>
            </a:custGeom>
            <a:solidFill>
              <a:srgbClr val="00AEEF">
                <a:alpha val="72157"/>
              </a:srgbClr>
            </a:solidFill>
          </p:spPr>
          <p:txBody>
            <a:bodyPr/>
            <a:lstStyle/>
            <a:p>
              <a:endParaRPr lang="en-US"/>
            </a:p>
          </p:txBody>
        </p:sp>
      </p:grpSp>
      <p:grpSp>
        <p:nvGrpSpPr>
          <p:cNvPr id="12" name="Group 12"/>
          <p:cNvGrpSpPr/>
          <p:nvPr/>
        </p:nvGrpSpPr>
        <p:grpSpPr>
          <a:xfrm>
            <a:off x="0" y="4013200"/>
            <a:ext cx="448733" cy="2844800"/>
            <a:chOff x="0" y="0"/>
            <a:chExt cx="897466" cy="5689600"/>
          </a:xfrm>
        </p:grpSpPr>
        <p:sp>
          <p:nvSpPr>
            <p:cNvPr id="13" name="Freeform 13"/>
            <p:cNvSpPr/>
            <p:nvPr/>
          </p:nvSpPr>
          <p:spPr>
            <a:xfrm>
              <a:off x="0" y="0"/>
              <a:ext cx="897509" cy="5689600"/>
            </a:xfrm>
            <a:custGeom>
              <a:avLst/>
              <a:gdLst/>
              <a:ahLst/>
              <a:cxnLst/>
              <a:rect l="l" t="t" r="r" b="b"/>
              <a:pathLst>
                <a:path w="897509" h="5689600">
                  <a:moveTo>
                    <a:pt x="0" y="5689600"/>
                  </a:moveTo>
                  <a:lnTo>
                    <a:pt x="0" y="0"/>
                  </a:lnTo>
                  <a:lnTo>
                    <a:pt x="897509" y="5689600"/>
                  </a:lnTo>
                  <a:close/>
                </a:path>
              </a:pathLst>
            </a:custGeom>
            <a:solidFill>
              <a:srgbClr val="00AEEF">
                <a:alpha val="72157"/>
              </a:srgbClr>
            </a:solidFill>
          </p:spPr>
          <p:txBody>
            <a:bodyPr/>
            <a:lstStyle/>
            <a:p>
              <a:endParaRPr lang="en-US"/>
            </a:p>
          </p:txBody>
        </p:sp>
      </p:grpSp>
      <p:sp>
        <p:nvSpPr>
          <p:cNvPr id="14" name="AutoShape 14"/>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15" name="Group 15"/>
          <p:cNvGrpSpPr/>
          <p:nvPr/>
        </p:nvGrpSpPr>
        <p:grpSpPr>
          <a:xfrm>
            <a:off x="10898730" y="-8466"/>
            <a:ext cx="1290094" cy="6866467"/>
            <a:chOff x="0" y="0"/>
            <a:chExt cx="2580188" cy="13732934"/>
          </a:xfrm>
        </p:grpSpPr>
        <p:sp>
          <p:nvSpPr>
            <p:cNvPr id="16" name="Freeform 16"/>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17" name="Group 17"/>
          <p:cNvGrpSpPr/>
          <p:nvPr/>
        </p:nvGrpSpPr>
        <p:grpSpPr>
          <a:xfrm>
            <a:off x="10943763" y="-8466"/>
            <a:ext cx="1249825" cy="6866467"/>
            <a:chOff x="0" y="0"/>
            <a:chExt cx="2499650" cy="13732934"/>
          </a:xfrm>
        </p:grpSpPr>
        <p:sp>
          <p:nvSpPr>
            <p:cNvPr id="18" name="Freeform 18"/>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sp>
        <p:nvSpPr>
          <p:cNvPr id="19" name="Freeform 19"/>
          <p:cNvSpPr/>
          <p:nvPr/>
        </p:nvSpPr>
        <p:spPr>
          <a:xfrm>
            <a:off x="421299" y="65893"/>
            <a:ext cx="4316711" cy="793196"/>
          </a:xfrm>
          <a:custGeom>
            <a:avLst/>
            <a:gdLst/>
            <a:ahLst/>
            <a:cxnLst/>
            <a:rect l="l" t="t" r="r" b="b"/>
            <a:pathLst>
              <a:path w="6475067" h="1189794">
                <a:moveTo>
                  <a:pt x="0" y="0"/>
                </a:moveTo>
                <a:lnTo>
                  <a:pt x="6475067" y="0"/>
                </a:lnTo>
                <a:lnTo>
                  <a:pt x="6475067" y="1189793"/>
                </a:lnTo>
                <a:lnTo>
                  <a:pt x="0" y="1189793"/>
                </a:lnTo>
                <a:lnTo>
                  <a:pt x="0" y="0"/>
                </a:lnTo>
                <a:close/>
              </a:path>
            </a:pathLst>
          </a:custGeom>
          <a:blipFill>
            <a:blip r:embed="rId3"/>
            <a:stretch>
              <a:fillRect/>
            </a:stretch>
          </a:blipFill>
        </p:spPr>
        <p:txBody>
          <a:bodyPr/>
          <a:lstStyle/>
          <a:p>
            <a:endParaRPr lang="en-US"/>
          </a:p>
        </p:txBody>
      </p:sp>
      <p:sp>
        <p:nvSpPr>
          <p:cNvPr id="20" name="TextBox 20"/>
          <p:cNvSpPr txBox="1"/>
          <p:nvPr/>
        </p:nvSpPr>
        <p:spPr>
          <a:xfrm>
            <a:off x="1182580" y="152400"/>
            <a:ext cx="7243402" cy="539828"/>
          </a:xfrm>
          <a:prstGeom prst="rect">
            <a:avLst/>
          </a:prstGeom>
        </p:spPr>
        <p:txBody>
          <a:bodyPr lIns="0" tIns="0" rIns="0" bIns="0" rtlCol="0" anchor="t">
            <a:spAutoFit/>
          </a:bodyPr>
          <a:lstStyle/>
          <a:p>
            <a:pPr>
              <a:lnSpc>
                <a:spcPts val="4666"/>
              </a:lnSpc>
            </a:pPr>
            <a:r>
              <a:rPr lang="en-US" sz="3333">
                <a:solidFill>
                  <a:srgbClr val="000000"/>
                </a:solidFill>
                <a:latin typeface="Tahoma"/>
                <a:ea typeface="Tahoma"/>
                <a:cs typeface="Tahoma"/>
                <a:sym typeface="Tahoma"/>
              </a:rPr>
              <a:t>REFERENCES</a:t>
            </a:r>
          </a:p>
        </p:txBody>
      </p:sp>
      <p:sp>
        <p:nvSpPr>
          <p:cNvPr id="21" name="TextBox 21"/>
          <p:cNvSpPr txBox="1"/>
          <p:nvPr/>
        </p:nvSpPr>
        <p:spPr>
          <a:xfrm>
            <a:off x="842596" y="827339"/>
            <a:ext cx="10020263" cy="5896294"/>
          </a:xfrm>
          <a:prstGeom prst="rect">
            <a:avLst/>
          </a:prstGeom>
        </p:spPr>
        <p:txBody>
          <a:bodyPr lIns="0" tIns="0" rIns="0" bIns="0" rtlCol="0" anchor="t">
            <a:spAutoFit/>
          </a:bodyPr>
          <a:lstStyle/>
          <a:p>
            <a:pPr marL="345457" lvl="1" indent="-172729">
              <a:lnSpc>
                <a:spcPts val="2239"/>
              </a:lnSpc>
              <a:buFont typeface="Arial"/>
              <a:buChar char="•"/>
            </a:pPr>
            <a:r>
              <a:rPr lang="en-US" sz="1600">
                <a:solidFill>
                  <a:srgbClr val="000000"/>
                </a:solidFill>
                <a:latin typeface="Tahoma"/>
                <a:ea typeface="Tahoma"/>
                <a:cs typeface="Tahoma"/>
                <a:sym typeface="Tahoma"/>
              </a:rPr>
              <a:t>Leubitz A, Spiller HA, Jolliff H, Casavant M. Prevalence and Clinical Characteristics of Unintentional Ingestion of Marijuana in Children Younger Than 6 Years in States With and Without Legalized Marijuana Laws. Pediatr Emerg Care. 2021 Dec 1;37(12):e969-e973. doi: 10.1097/PEC.0000000000001841. PMID: 34908380.</a:t>
            </a:r>
          </a:p>
          <a:p>
            <a:pPr marL="345457" lvl="1" indent="-172729">
              <a:lnSpc>
                <a:spcPts val="2239"/>
              </a:lnSpc>
              <a:buFont typeface="Arial"/>
              <a:buChar char="•"/>
            </a:pPr>
            <a:r>
              <a:rPr lang="en-US" sz="1600">
                <a:solidFill>
                  <a:srgbClr val="000000"/>
                </a:solidFill>
                <a:latin typeface="Tahoma"/>
                <a:ea typeface="Tahoma"/>
                <a:cs typeface="Tahoma"/>
                <a:sym typeface="Tahoma"/>
                <a:hlinkClick r:id="rId4" tooltip="https://experience.arcgis.com/experience/42b6078fdad344b987067986193b2d16"/>
              </a:rPr>
              <a:t>Oregon Map of OLCC-licensed retailers and testing labs</a:t>
            </a:r>
          </a:p>
          <a:p>
            <a:pPr marL="345457" lvl="1" indent="-172729">
              <a:lnSpc>
                <a:spcPts val="2239"/>
              </a:lnSpc>
              <a:buFont typeface="Arial"/>
              <a:buChar char="•"/>
            </a:pPr>
            <a:r>
              <a:rPr lang="en-US" sz="1600">
                <a:solidFill>
                  <a:srgbClr val="000000"/>
                </a:solidFill>
                <a:latin typeface="Tahoma"/>
                <a:ea typeface="Tahoma"/>
                <a:cs typeface="Tahoma"/>
                <a:sym typeface="Tahoma"/>
                <a:hlinkClick r:id="rId5" tooltip="https://www.oregon.gov/olcc/marijuana/Pages/PackagingLabelingPreApproval.aspx"/>
              </a:rPr>
              <a:t>Marijuana and Hemp packaging - OLCC</a:t>
            </a:r>
          </a:p>
          <a:p>
            <a:pPr marL="345457" lvl="1" indent="-172729">
              <a:lnSpc>
                <a:spcPts val="2239"/>
              </a:lnSpc>
              <a:buFont typeface="Arial"/>
              <a:buChar char="•"/>
            </a:pPr>
            <a:r>
              <a:rPr lang="en-US" sz="1600">
                <a:solidFill>
                  <a:srgbClr val="000000"/>
                </a:solidFill>
                <a:latin typeface="Tahoma"/>
                <a:ea typeface="Tahoma"/>
                <a:cs typeface="Tahoma"/>
                <a:sym typeface="Tahoma"/>
              </a:rPr>
              <a:t>McDonald AJ, Kurdyak P, Rehm J, Roerecke M, Bondy SJ (2024). Agedependent association of cannabis use with risk of psychotic disorder. Psychological Medicine 54, 2926–2936. https://doi.org/ 10.1017/S0033291724000990</a:t>
            </a:r>
          </a:p>
          <a:p>
            <a:pPr marL="345457" lvl="1" indent="-172729">
              <a:lnSpc>
                <a:spcPts val="2239"/>
              </a:lnSpc>
              <a:buFont typeface="Arial"/>
              <a:buChar char="•"/>
            </a:pPr>
            <a:r>
              <a:rPr lang="en-US" sz="1600">
                <a:solidFill>
                  <a:srgbClr val="000000"/>
                </a:solidFill>
                <a:latin typeface="Tahoma"/>
                <a:ea typeface="Tahoma"/>
                <a:cs typeface="Tahoma"/>
                <a:sym typeface="Tahoma"/>
              </a:rPr>
              <a:t>Hiraoka D, Makita K, Hamatani S, Tomoda A, Mizuno Y. Effects of prenatal cannabis exposure on developmental trajectory of cognitive ability and brain volumes in the adolescent brain cognitive development (ABCD) study. Dev Cogn Neurosci. 2023 Apr;60:101209. doi: 10.1016/j.dcn.2023.101209. Epub 2023 Feb 6. PMID: 36791556; PMCID: PMC9950823.</a:t>
            </a:r>
          </a:p>
          <a:p>
            <a:pPr marL="345457" lvl="1" indent="-172729">
              <a:lnSpc>
                <a:spcPts val="2239"/>
              </a:lnSpc>
              <a:buFont typeface="Arial"/>
              <a:buChar char="•"/>
            </a:pPr>
            <a:r>
              <a:rPr lang="en-US" sz="1600">
                <a:solidFill>
                  <a:srgbClr val="000000"/>
                </a:solidFill>
                <a:latin typeface="Tahoma"/>
                <a:ea typeface="Tahoma"/>
                <a:cs typeface="Tahoma"/>
                <a:sym typeface="Tahoma"/>
              </a:rPr>
              <a:t>Osborne KJ, Barch DM, Jackson JJ, Karcher NR. Psychosis Spectrum Symptoms Before and After Adolescent Cannabis Use Initiation. JAMA Psychiatry. 2025 Feb 1;82(2):181-190. doi: 10.1001/jamapsychiatry.2024.3525. Erratum in: JAMA Psychiatry. 2025 Feb 1;82(2):208. doi: 10.1001/jamapsychiatry.2024.4165. PMID: 39504015; PMCID: PMC11541740.</a:t>
            </a:r>
          </a:p>
          <a:p>
            <a:pPr marL="345457" lvl="1" indent="-172729">
              <a:lnSpc>
                <a:spcPts val="2239"/>
              </a:lnSpc>
              <a:buFont typeface="Arial"/>
              <a:buChar char="•"/>
            </a:pPr>
            <a:r>
              <a:rPr lang="en-US" sz="1600">
                <a:solidFill>
                  <a:srgbClr val="000000"/>
                </a:solidFill>
                <a:latin typeface="Tahoma"/>
                <a:ea typeface="Tahoma"/>
                <a:cs typeface="Tahoma"/>
                <a:sym typeface="Tahoma"/>
              </a:rPr>
              <a:t>Silins E, Horwood LJ, Patton GC, Fergusson DM, Olsson CA, Hutchinson DM, Spry E, Toumbourou JW, Degenhardt L, Swift W, Coffey C, Tait RJ, Letcher P, Copeland J, Mattick RP; Cannabis Cohorts Research Consortium. Young adult sequelae of adolescent cannabis use: an integrative analysis. Lancet Psychiatry. 2014 Sep;1(4):286-93. doi: 10.1016/S2215-0366(14)70307-4. Epub 2014 Sep 10. PMID: 26360862.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791364">
            <a:off x="6492322" y="3429000"/>
            <a:ext cx="6976580" cy="0"/>
          </a:xfrm>
          <a:prstGeom prst="line">
            <a:avLst/>
          </a:prstGeom>
          <a:ln w="9525" cap="rnd">
            <a:solidFill>
              <a:srgbClr val="FFFFFF"/>
            </a:solidFill>
            <a:prstDash val="solid"/>
            <a:headEnd type="none" w="sm" len="sm"/>
            <a:tailEnd type="none" w="sm" len="sm"/>
          </a:ln>
        </p:spPr>
        <p:txBody>
          <a:bodyPr/>
          <a:lstStyle/>
          <a:p>
            <a:endParaRPr lang="en-US"/>
          </a:p>
        </p:txBody>
      </p:sp>
      <p:sp>
        <p:nvSpPr>
          <p:cNvPr id="3" name="AutoShape 3"/>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4" name="Group 4"/>
          <p:cNvGrpSpPr/>
          <p:nvPr/>
        </p:nvGrpSpPr>
        <p:grpSpPr>
          <a:xfrm>
            <a:off x="10898730" y="-8466"/>
            <a:ext cx="1290094" cy="6866467"/>
            <a:chOff x="0" y="0"/>
            <a:chExt cx="2580188" cy="13732934"/>
          </a:xfrm>
        </p:grpSpPr>
        <p:sp>
          <p:nvSpPr>
            <p:cNvPr id="5" name="Freeform 5"/>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6" name="Group 6"/>
          <p:cNvGrpSpPr/>
          <p:nvPr/>
        </p:nvGrpSpPr>
        <p:grpSpPr>
          <a:xfrm>
            <a:off x="10939000" y="-8466"/>
            <a:ext cx="1249825" cy="6866467"/>
            <a:chOff x="0" y="0"/>
            <a:chExt cx="2499650" cy="13732934"/>
          </a:xfrm>
        </p:grpSpPr>
        <p:sp>
          <p:nvSpPr>
            <p:cNvPr id="7" name="Freeform 7"/>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8" name="Group 8"/>
          <p:cNvGrpSpPr/>
          <p:nvPr/>
        </p:nvGrpSpPr>
        <p:grpSpPr>
          <a:xfrm>
            <a:off x="10371666" y="3589867"/>
            <a:ext cx="1817159" cy="3268133"/>
            <a:chOff x="0" y="0"/>
            <a:chExt cx="3634318" cy="6536266"/>
          </a:xfrm>
        </p:grpSpPr>
        <p:sp>
          <p:nvSpPr>
            <p:cNvPr id="9" name="Freeform 9"/>
            <p:cNvSpPr/>
            <p:nvPr/>
          </p:nvSpPr>
          <p:spPr>
            <a:xfrm>
              <a:off x="0" y="0"/>
              <a:ext cx="3634359" cy="6536309"/>
            </a:xfrm>
            <a:custGeom>
              <a:avLst/>
              <a:gdLst/>
              <a:ahLst/>
              <a:cxnLst/>
              <a:rect l="l" t="t" r="r" b="b"/>
              <a:pathLst>
                <a:path w="3634359" h="6536309">
                  <a:moveTo>
                    <a:pt x="0" y="6536309"/>
                  </a:moveTo>
                  <a:lnTo>
                    <a:pt x="3634359" y="0"/>
                  </a:lnTo>
                  <a:lnTo>
                    <a:pt x="3634359" y="6536309"/>
                  </a:lnTo>
                  <a:close/>
                </a:path>
              </a:pathLst>
            </a:custGeom>
            <a:solidFill>
              <a:srgbClr val="00AEEF">
                <a:alpha val="63922"/>
              </a:srgbClr>
            </a:solidFill>
          </p:spPr>
          <p:txBody>
            <a:bodyPr/>
            <a:lstStyle/>
            <a:p>
              <a:endParaRPr lang="en-US"/>
            </a:p>
          </p:txBody>
        </p:sp>
      </p:grpSp>
      <p:grpSp>
        <p:nvGrpSpPr>
          <p:cNvPr id="10" name="Group 10"/>
          <p:cNvGrpSpPr/>
          <p:nvPr/>
        </p:nvGrpSpPr>
        <p:grpSpPr>
          <a:xfrm rot="-10800000">
            <a:off x="0" y="0"/>
            <a:ext cx="842596" cy="5666154"/>
            <a:chOff x="0" y="0"/>
            <a:chExt cx="1685192" cy="11332308"/>
          </a:xfrm>
        </p:grpSpPr>
        <p:sp>
          <p:nvSpPr>
            <p:cNvPr id="11" name="Freeform 11"/>
            <p:cNvSpPr/>
            <p:nvPr/>
          </p:nvSpPr>
          <p:spPr>
            <a:xfrm>
              <a:off x="0" y="0"/>
              <a:ext cx="1685163" cy="11332337"/>
            </a:xfrm>
            <a:custGeom>
              <a:avLst/>
              <a:gdLst/>
              <a:ahLst/>
              <a:cxnLst/>
              <a:rect l="l" t="t" r="r" b="b"/>
              <a:pathLst>
                <a:path w="1685163" h="11332337">
                  <a:moveTo>
                    <a:pt x="0" y="11332337"/>
                  </a:moveTo>
                  <a:lnTo>
                    <a:pt x="1685163" y="0"/>
                  </a:lnTo>
                  <a:lnTo>
                    <a:pt x="1685163" y="11332337"/>
                  </a:lnTo>
                  <a:close/>
                </a:path>
              </a:pathLst>
            </a:custGeom>
            <a:solidFill>
              <a:srgbClr val="00AEEF">
                <a:alpha val="72157"/>
              </a:srgbClr>
            </a:solidFill>
          </p:spPr>
          <p:txBody>
            <a:bodyPr/>
            <a:lstStyle/>
            <a:p>
              <a:endParaRPr lang="en-US"/>
            </a:p>
          </p:txBody>
        </p:sp>
      </p:grpSp>
      <p:grpSp>
        <p:nvGrpSpPr>
          <p:cNvPr id="12" name="Group 12"/>
          <p:cNvGrpSpPr/>
          <p:nvPr/>
        </p:nvGrpSpPr>
        <p:grpSpPr>
          <a:xfrm>
            <a:off x="0" y="4013200"/>
            <a:ext cx="448733" cy="2844800"/>
            <a:chOff x="0" y="0"/>
            <a:chExt cx="897466" cy="5689600"/>
          </a:xfrm>
        </p:grpSpPr>
        <p:sp>
          <p:nvSpPr>
            <p:cNvPr id="13" name="Freeform 13"/>
            <p:cNvSpPr/>
            <p:nvPr/>
          </p:nvSpPr>
          <p:spPr>
            <a:xfrm>
              <a:off x="0" y="0"/>
              <a:ext cx="897509" cy="5689600"/>
            </a:xfrm>
            <a:custGeom>
              <a:avLst/>
              <a:gdLst/>
              <a:ahLst/>
              <a:cxnLst/>
              <a:rect l="l" t="t" r="r" b="b"/>
              <a:pathLst>
                <a:path w="897509" h="5689600">
                  <a:moveTo>
                    <a:pt x="0" y="5689600"/>
                  </a:moveTo>
                  <a:lnTo>
                    <a:pt x="0" y="0"/>
                  </a:lnTo>
                  <a:lnTo>
                    <a:pt x="897509" y="5689600"/>
                  </a:lnTo>
                  <a:close/>
                </a:path>
              </a:pathLst>
            </a:custGeom>
            <a:solidFill>
              <a:srgbClr val="00AEEF">
                <a:alpha val="72157"/>
              </a:srgbClr>
            </a:solidFill>
          </p:spPr>
          <p:txBody>
            <a:bodyPr/>
            <a:lstStyle/>
            <a:p>
              <a:endParaRPr lang="en-US"/>
            </a:p>
          </p:txBody>
        </p:sp>
      </p:grpSp>
      <p:sp>
        <p:nvSpPr>
          <p:cNvPr id="14" name="AutoShape 14"/>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15" name="Group 15"/>
          <p:cNvGrpSpPr/>
          <p:nvPr/>
        </p:nvGrpSpPr>
        <p:grpSpPr>
          <a:xfrm>
            <a:off x="10898730" y="-8466"/>
            <a:ext cx="1290094" cy="6866467"/>
            <a:chOff x="0" y="0"/>
            <a:chExt cx="2580188" cy="13732934"/>
          </a:xfrm>
        </p:grpSpPr>
        <p:sp>
          <p:nvSpPr>
            <p:cNvPr id="16" name="Freeform 16"/>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17" name="Group 17"/>
          <p:cNvGrpSpPr/>
          <p:nvPr/>
        </p:nvGrpSpPr>
        <p:grpSpPr>
          <a:xfrm>
            <a:off x="10943763" y="-8466"/>
            <a:ext cx="1249825" cy="6866467"/>
            <a:chOff x="0" y="0"/>
            <a:chExt cx="2499650" cy="13732934"/>
          </a:xfrm>
        </p:grpSpPr>
        <p:sp>
          <p:nvSpPr>
            <p:cNvPr id="18" name="Freeform 18"/>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sp>
        <p:nvSpPr>
          <p:cNvPr id="19" name="Freeform 19"/>
          <p:cNvSpPr/>
          <p:nvPr/>
        </p:nvSpPr>
        <p:spPr>
          <a:xfrm>
            <a:off x="421299" y="65893"/>
            <a:ext cx="4316711" cy="793196"/>
          </a:xfrm>
          <a:custGeom>
            <a:avLst/>
            <a:gdLst/>
            <a:ahLst/>
            <a:cxnLst/>
            <a:rect l="l" t="t" r="r" b="b"/>
            <a:pathLst>
              <a:path w="6475067" h="1189794">
                <a:moveTo>
                  <a:pt x="0" y="0"/>
                </a:moveTo>
                <a:lnTo>
                  <a:pt x="6475067" y="0"/>
                </a:lnTo>
                <a:lnTo>
                  <a:pt x="6475067" y="1189793"/>
                </a:lnTo>
                <a:lnTo>
                  <a:pt x="0" y="1189793"/>
                </a:lnTo>
                <a:lnTo>
                  <a:pt x="0" y="0"/>
                </a:lnTo>
                <a:close/>
              </a:path>
            </a:pathLst>
          </a:custGeom>
          <a:blipFill>
            <a:blip r:embed="rId3"/>
            <a:stretch>
              <a:fillRect/>
            </a:stretch>
          </a:blipFill>
        </p:spPr>
        <p:txBody>
          <a:bodyPr/>
          <a:lstStyle/>
          <a:p>
            <a:endParaRPr lang="en-US"/>
          </a:p>
        </p:txBody>
      </p:sp>
      <p:sp>
        <p:nvSpPr>
          <p:cNvPr id="20" name="TextBox 20"/>
          <p:cNvSpPr txBox="1"/>
          <p:nvPr/>
        </p:nvSpPr>
        <p:spPr>
          <a:xfrm>
            <a:off x="1182580" y="152400"/>
            <a:ext cx="7243402" cy="539828"/>
          </a:xfrm>
          <a:prstGeom prst="rect">
            <a:avLst/>
          </a:prstGeom>
        </p:spPr>
        <p:txBody>
          <a:bodyPr lIns="0" tIns="0" rIns="0" bIns="0" rtlCol="0" anchor="t">
            <a:spAutoFit/>
          </a:bodyPr>
          <a:lstStyle/>
          <a:p>
            <a:pPr>
              <a:lnSpc>
                <a:spcPts val="4666"/>
              </a:lnSpc>
            </a:pPr>
            <a:r>
              <a:rPr lang="en-US" sz="3333">
                <a:solidFill>
                  <a:srgbClr val="000000"/>
                </a:solidFill>
                <a:latin typeface="Tahoma"/>
                <a:ea typeface="Tahoma"/>
                <a:cs typeface="Tahoma"/>
                <a:sym typeface="Tahoma"/>
              </a:rPr>
              <a:t>REFERENCES</a:t>
            </a:r>
          </a:p>
        </p:txBody>
      </p:sp>
      <p:sp>
        <p:nvSpPr>
          <p:cNvPr id="21" name="Freeform 21"/>
          <p:cNvSpPr/>
          <p:nvPr/>
        </p:nvSpPr>
        <p:spPr>
          <a:xfrm>
            <a:off x="842596" y="715433"/>
            <a:ext cx="9550534" cy="5965787"/>
          </a:xfrm>
          <a:custGeom>
            <a:avLst/>
            <a:gdLst/>
            <a:ahLst/>
            <a:cxnLst/>
            <a:rect l="l" t="t" r="r" b="b"/>
            <a:pathLst>
              <a:path w="14325801" h="8948680">
                <a:moveTo>
                  <a:pt x="0" y="0"/>
                </a:moveTo>
                <a:lnTo>
                  <a:pt x="14325801" y="0"/>
                </a:lnTo>
                <a:lnTo>
                  <a:pt x="14325801" y="8948680"/>
                </a:lnTo>
                <a:lnTo>
                  <a:pt x="0" y="8948680"/>
                </a:lnTo>
                <a:lnTo>
                  <a:pt x="0" y="0"/>
                </a:lnTo>
                <a:close/>
              </a:path>
            </a:pathLst>
          </a:custGeom>
          <a:blipFill>
            <a:blip r:embed="rId4"/>
            <a:stretch>
              <a:fillRect t="-8860"/>
            </a:stretch>
          </a:blipFill>
        </p:spPr>
        <p:txBody>
          <a:bodyPr/>
          <a:lstStyle/>
          <a:p>
            <a:endParaRPr 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791364">
            <a:off x="6492322" y="3429000"/>
            <a:ext cx="6976580" cy="0"/>
          </a:xfrm>
          <a:prstGeom prst="line">
            <a:avLst/>
          </a:prstGeom>
          <a:ln w="9525" cap="rnd">
            <a:solidFill>
              <a:srgbClr val="FFFFFF"/>
            </a:solidFill>
            <a:prstDash val="solid"/>
            <a:headEnd type="none" w="sm" len="sm"/>
            <a:tailEnd type="none" w="sm" len="sm"/>
          </a:ln>
        </p:spPr>
        <p:txBody>
          <a:bodyPr/>
          <a:lstStyle/>
          <a:p>
            <a:endParaRPr lang="en-US"/>
          </a:p>
        </p:txBody>
      </p:sp>
      <p:sp>
        <p:nvSpPr>
          <p:cNvPr id="3" name="AutoShape 3"/>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4" name="Group 4"/>
          <p:cNvGrpSpPr/>
          <p:nvPr/>
        </p:nvGrpSpPr>
        <p:grpSpPr>
          <a:xfrm>
            <a:off x="9181476" y="-8466"/>
            <a:ext cx="3007349" cy="6866467"/>
            <a:chOff x="0" y="0"/>
            <a:chExt cx="6014698" cy="13732934"/>
          </a:xfrm>
        </p:grpSpPr>
        <p:sp>
          <p:nvSpPr>
            <p:cNvPr id="5" name="Freeform 5"/>
            <p:cNvSpPr/>
            <p:nvPr/>
          </p:nvSpPr>
          <p:spPr>
            <a:xfrm>
              <a:off x="0" y="0"/>
              <a:ext cx="6014720" cy="13732890"/>
            </a:xfrm>
            <a:custGeom>
              <a:avLst/>
              <a:gdLst/>
              <a:ahLst/>
              <a:cxnLst/>
              <a:rect l="l" t="t" r="r" b="b"/>
              <a:pathLst>
                <a:path w="6014720" h="13732890">
                  <a:moveTo>
                    <a:pt x="4091051" y="0"/>
                  </a:moveTo>
                  <a:lnTo>
                    <a:pt x="6014720" y="0"/>
                  </a:lnTo>
                  <a:lnTo>
                    <a:pt x="6014720" y="13732890"/>
                  </a:lnTo>
                  <a:lnTo>
                    <a:pt x="0" y="13732890"/>
                  </a:lnTo>
                  <a:lnTo>
                    <a:pt x="4091051" y="0"/>
                  </a:lnTo>
                  <a:close/>
                </a:path>
              </a:pathLst>
            </a:custGeom>
            <a:solidFill>
              <a:srgbClr val="00AEEF">
                <a:alpha val="8627"/>
              </a:srgbClr>
            </a:solidFill>
          </p:spPr>
          <p:txBody>
            <a:bodyPr/>
            <a:lstStyle/>
            <a:p>
              <a:endParaRPr lang="en-US"/>
            </a:p>
          </p:txBody>
        </p:sp>
      </p:grpSp>
      <p:grpSp>
        <p:nvGrpSpPr>
          <p:cNvPr id="6" name="Group 6"/>
          <p:cNvGrpSpPr/>
          <p:nvPr/>
        </p:nvGrpSpPr>
        <p:grpSpPr>
          <a:xfrm>
            <a:off x="9603442" y="-8466"/>
            <a:ext cx="2588558" cy="6866467"/>
            <a:chOff x="0" y="0"/>
            <a:chExt cx="5177116" cy="13732934"/>
          </a:xfrm>
        </p:grpSpPr>
        <p:sp>
          <p:nvSpPr>
            <p:cNvPr id="7" name="Freeform 7"/>
            <p:cNvSpPr/>
            <p:nvPr/>
          </p:nvSpPr>
          <p:spPr>
            <a:xfrm>
              <a:off x="0" y="0"/>
              <a:ext cx="5177155" cy="13732890"/>
            </a:xfrm>
            <a:custGeom>
              <a:avLst/>
              <a:gdLst/>
              <a:ahLst/>
              <a:cxnLst/>
              <a:rect l="l" t="t" r="r" b="b"/>
              <a:pathLst>
                <a:path w="5177155" h="13732890">
                  <a:moveTo>
                    <a:pt x="0" y="0"/>
                  </a:moveTo>
                  <a:lnTo>
                    <a:pt x="5177155" y="0"/>
                  </a:lnTo>
                  <a:lnTo>
                    <a:pt x="5177155" y="13732890"/>
                  </a:lnTo>
                  <a:lnTo>
                    <a:pt x="2418969" y="13732890"/>
                  </a:lnTo>
                  <a:lnTo>
                    <a:pt x="0" y="0"/>
                  </a:lnTo>
                  <a:close/>
                </a:path>
              </a:pathLst>
            </a:custGeom>
            <a:solidFill>
              <a:srgbClr val="00AEEF">
                <a:alpha val="3922"/>
              </a:srgbClr>
            </a:solidFill>
          </p:spPr>
          <p:txBody>
            <a:bodyPr/>
            <a:lstStyle/>
            <a:p>
              <a:endParaRPr lang="en-US"/>
            </a:p>
          </p:txBody>
        </p:sp>
      </p:grpSp>
      <p:grpSp>
        <p:nvGrpSpPr>
          <p:cNvPr id="8" name="Group 8"/>
          <p:cNvGrpSpPr/>
          <p:nvPr/>
        </p:nvGrpSpPr>
        <p:grpSpPr>
          <a:xfrm>
            <a:off x="8932333" y="3048000"/>
            <a:ext cx="3259667" cy="3810000"/>
            <a:chOff x="0" y="0"/>
            <a:chExt cx="6519334" cy="7620000"/>
          </a:xfrm>
        </p:grpSpPr>
        <p:sp>
          <p:nvSpPr>
            <p:cNvPr id="9" name="Freeform 9"/>
            <p:cNvSpPr/>
            <p:nvPr/>
          </p:nvSpPr>
          <p:spPr>
            <a:xfrm>
              <a:off x="0" y="0"/>
              <a:ext cx="6519291" cy="7620000"/>
            </a:xfrm>
            <a:custGeom>
              <a:avLst/>
              <a:gdLst/>
              <a:ahLst/>
              <a:cxnLst/>
              <a:rect l="l" t="t" r="r" b="b"/>
              <a:pathLst>
                <a:path w="6519291" h="7620000">
                  <a:moveTo>
                    <a:pt x="0" y="7620000"/>
                  </a:moveTo>
                  <a:lnTo>
                    <a:pt x="6519291" y="0"/>
                  </a:lnTo>
                  <a:lnTo>
                    <a:pt x="6519291" y="7620000"/>
                  </a:lnTo>
                  <a:close/>
                </a:path>
              </a:pathLst>
            </a:custGeom>
            <a:solidFill>
              <a:srgbClr val="46A941">
                <a:alpha val="51765"/>
              </a:srgbClr>
            </a:solidFill>
          </p:spPr>
          <p:txBody>
            <a:bodyPr/>
            <a:lstStyle/>
            <a:p>
              <a:endParaRPr lang="en-US"/>
            </a:p>
          </p:txBody>
        </p:sp>
      </p:grpSp>
      <p:grpSp>
        <p:nvGrpSpPr>
          <p:cNvPr id="10" name="Group 10"/>
          <p:cNvGrpSpPr/>
          <p:nvPr/>
        </p:nvGrpSpPr>
        <p:grpSpPr>
          <a:xfrm>
            <a:off x="9334500" y="-8466"/>
            <a:ext cx="2854326" cy="6866467"/>
            <a:chOff x="0" y="0"/>
            <a:chExt cx="5708652" cy="13732934"/>
          </a:xfrm>
        </p:grpSpPr>
        <p:sp>
          <p:nvSpPr>
            <p:cNvPr id="11" name="Freeform 11"/>
            <p:cNvSpPr/>
            <p:nvPr/>
          </p:nvSpPr>
          <p:spPr>
            <a:xfrm>
              <a:off x="0" y="0"/>
              <a:ext cx="5708650" cy="13732890"/>
            </a:xfrm>
            <a:custGeom>
              <a:avLst/>
              <a:gdLst/>
              <a:ahLst/>
              <a:cxnLst/>
              <a:rect l="l" t="t" r="r" b="b"/>
              <a:pathLst>
                <a:path w="5708650" h="13732890">
                  <a:moveTo>
                    <a:pt x="0" y="0"/>
                  </a:moveTo>
                  <a:lnTo>
                    <a:pt x="5708650" y="0"/>
                  </a:lnTo>
                  <a:lnTo>
                    <a:pt x="5708650" y="13732890"/>
                  </a:lnTo>
                  <a:lnTo>
                    <a:pt x="4941443" y="13732890"/>
                  </a:lnTo>
                  <a:lnTo>
                    <a:pt x="0" y="0"/>
                  </a:lnTo>
                  <a:close/>
                </a:path>
              </a:pathLst>
            </a:custGeom>
            <a:solidFill>
              <a:srgbClr val="357F31">
                <a:alpha val="48627"/>
              </a:srgbClr>
            </a:solidFill>
          </p:spPr>
          <p:txBody>
            <a:bodyPr/>
            <a:lstStyle/>
            <a:p>
              <a:endParaRPr lang="en-US"/>
            </a:p>
          </p:txBody>
        </p:sp>
      </p:grpSp>
      <p:grpSp>
        <p:nvGrpSpPr>
          <p:cNvPr id="12" name="Group 12"/>
          <p:cNvGrpSpPr/>
          <p:nvPr/>
        </p:nvGrpSpPr>
        <p:grpSpPr>
          <a:xfrm>
            <a:off x="10898730" y="-8466"/>
            <a:ext cx="1290094" cy="6866467"/>
            <a:chOff x="0" y="0"/>
            <a:chExt cx="2580188" cy="13732934"/>
          </a:xfrm>
        </p:grpSpPr>
        <p:sp>
          <p:nvSpPr>
            <p:cNvPr id="13" name="Freeform 13"/>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14" name="Group 14"/>
          <p:cNvGrpSpPr/>
          <p:nvPr/>
        </p:nvGrpSpPr>
        <p:grpSpPr>
          <a:xfrm>
            <a:off x="10939000" y="-8466"/>
            <a:ext cx="1249825" cy="6866467"/>
            <a:chOff x="0" y="0"/>
            <a:chExt cx="2499650" cy="13732934"/>
          </a:xfrm>
        </p:grpSpPr>
        <p:sp>
          <p:nvSpPr>
            <p:cNvPr id="15" name="Freeform 15"/>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16" name="Group 16"/>
          <p:cNvGrpSpPr/>
          <p:nvPr/>
        </p:nvGrpSpPr>
        <p:grpSpPr>
          <a:xfrm>
            <a:off x="10371666" y="3589867"/>
            <a:ext cx="1817159" cy="3268133"/>
            <a:chOff x="0" y="0"/>
            <a:chExt cx="3634318" cy="6536266"/>
          </a:xfrm>
        </p:grpSpPr>
        <p:sp>
          <p:nvSpPr>
            <p:cNvPr id="17" name="Freeform 17"/>
            <p:cNvSpPr/>
            <p:nvPr/>
          </p:nvSpPr>
          <p:spPr>
            <a:xfrm>
              <a:off x="0" y="0"/>
              <a:ext cx="3634359" cy="6536309"/>
            </a:xfrm>
            <a:custGeom>
              <a:avLst/>
              <a:gdLst/>
              <a:ahLst/>
              <a:cxnLst/>
              <a:rect l="l" t="t" r="r" b="b"/>
              <a:pathLst>
                <a:path w="3634359" h="6536309">
                  <a:moveTo>
                    <a:pt x="0" y="6536309"/>
                  </a:moveTo>
                  <a:lnTo>
                    <a:pt x="3634359" y="0"/>
                  </a:lnTo>
                  <a:lnTo>
                    <a:pt x="3634359" y="6536309"/>
                  </a:lnTo>
                  <a:close/>
                </a:path>
              </a:pathLst>
            </a:custGeom>
            <a:solidFill>
              <a:srgbClr val="00AEEF">
                <a:alpha val="63922"/>
              </a:srgbClr>
            </a:solidFill>
          </p:spPr>
          <p:txBody>
            <a:bodyPr/>
            <a:lstStyle/>
            <a:p>
              <a:endParaRPr lang="en-US"/>
            </a:p>
          </p:txBody>
        </p:sp>
      </p:grpSp>
      <p:grpSp>
        <p:nvGrpSpPr>
          <p:cNvPr id="18" name="Group 18"/>
          <p:cNvGrpSpPr/>
          <p:nvPr/>
        </p:nvGrpSpPr>
        <p:grpSpPr>
          <a:xfrm>
            <a:off x="0" y="4013200"/>
            <a:ext cx="448733" cy="2844800"/>
            <a:chOff x="0" y="0"/>
            <a:chExt cx="897466" cy="5689600"/>
          </a:xfrm>
        </p:grpSpPr>
        <p:sp>
          <p:nvSpPr>
            <p:cNvPr id="19" name="Freeform 19"/>
            <p:cNvSpPr/>
            <p:nvPr/>
          </p:nvSpPr>
          <p:spPr>
            <a:xfrm>
              <a:off x="0" y="0"/>
              <a:ext cx="897509" cy="5689600"/>
            </a:xfrm>
            <a:custGeom>
              <a:avLst/>
              <a:gdLst/>
              <a:ahLst/>
              <a:cxnLst/>
              <a:rect l="l" t="t" r="r" b="b"/>
              <a:pathLst>
                <a:path w="897509" h="5689600">
                  <a:moveTo>
                    <a:pt x="0" y="5689600"/>
                  </a:moveTo>
                  <a:lnTo>
                    <a:pt x="0" y="0"/>
                  </a:lnTo>
                  <a:lnTo>
                    <a:pt x="897509" y="5689600"/>
                  </a:lnTo>
                  <a:close/>
                </a:path>
              </a:pathLst>
            </a:custGeom>
            <a:solidFill>
              <a:srgbClr val="00AEEF">
                <a:alpha val="72157"/>
              </a:srgbClr>
            </a:solidFill>
          </p:spPr>
          <p:txBody>
            <a:bodyPr/>
            <a:lstStyle/>
            <a:p>
              <a:endParaRPr lang="en-US"/>
            </a:p>
          </p:txBody>
        </p:sp>
      </p:grpSp>
      <p:sp>
        <p:nvSpPr>
          <p:cNvPr id="20" name="AutoShape 20"/>
          <p:cNvSpPr/>
          <p:nvPr/>
        </p:nvSpPr>
        <p:spPr>
          <a:xfrm rot="4791364">
            <a:off x="6492322" y="3429000"/>
            <a:ext cx="6976580" cy="0"/>
          </a:xfrm>
          <a:prstGeom prst="line">
            <a:avLst/>
          </a:prstGeom>
          <a:ln w="9525" cap="rnd">
            <a:solidFill>
              <a:srgbClr val="FFFFFF"/>
            </a:solidFill>
            <a:prstDash val="solid"/>
            <a:headEnd type="none" w="sm" len="sm"/>
            <a:tailEnd type="none" w="sm" len="sm"/>
          </a:ln>
        </p:spPr>
        <p:txBody>
          <a:bodyPr/>
          <a:lstStyle/>
          <a:p>
            <a:endParaRPr lang="en-US"/>
          </a:p>
        </p:txBody>
      </p:sp>
      <p:sp>
        <p:nvSpPr>
          <p:cNvPr id="21" name="AutoShape 21"/>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22" name="Group 22"/>
          <p:cNvGrpSpPr/>
          <p:nvPr/>
        </p:nvGrpSpPr>
        <p:grpSpPr>
          <a:xfrm>
            <a:off x="9181476" y="-8466"/>
            <a:ext cx="3007349" cy="6866467"/>
            <a:chOff x="0" y="0"/>
            <a:chExt cx="6014698" cy="13732934"/>
          </a:xfrm>
        </p:grpSpPr>
        <p:sp>
          <p:nvSpPr>
            <p:cNvPr id="23" name="Freeform 23"/>
            <p:cNvSpPr/>
            <p:nvPr/>
          </p:nvSpPr>
          <p:spPr>
            <a:xfrm>
              <a:off x="0" y="0"/>
              <a:ext cx="6014720" cy="13732890"/>
            </a:xfrm>
            <a:custGeom>
              <a:avLst/>
              <a:gdLst/>
              <a:ahLst/>
              <a:cxnLst/>
              <a:rect l="l" t="t" r="r" b="b"/>
              <a:pathLst>
                <a:path w="6014720" h="13732890">
                  <a:moveTo>
                    <a:pt x="4091051" y="0"/>
                  </a:moveTo>
                  <a:lnTo>
                    <a:pt x="6014720" y="0"/>
                  </a:lnTo>
                  <a:lnTo>
                    <a:pt x="6014720" y="13732890"/>
                  </a:lnTo>
                  <a:lnTo>
                    <a:pt x="0" y="13732890"/>
                  </a:lnTo>
                  <a:lnTo>
                    <a:pt x="4091051" y="0"/>
                  </a:lnTo>
                  <a:close/>
                </a:path>
              </a:pathLst>
            </a:custGeom>
            <a:solidFill>
              <a:srgbClr val="00AEEF">
                <a:alpha val="8627"/>
              </a:srgbClr>
            </a:solidFill>
          </p:spPr>
          <p:txBody>
            <a:bodyPr/>
            <a:lstStyle/>
            <a:p>
              <a:endParaRPr lang="en-US"/>
            </a:p>
          </p:txBody>
        </p:sp>
      </p:grpSp>
      <p:grpSp>
        <p:nvGrpSpPr>
          <p:cNvPr id="24" name="Group 24"/>
          <p:cNvGrpSpPr/>
          <p:nvPr/>
        </p:nvGrpSpPr>
        <p:grpSpPr>
          <a:xfrm>
            <a:off x="9603442" y="-8466"/>
            <a:ext cx="2588558" cy="6866467"/>
            <a:chOff x="0" y="0"/>
            <a:chExt cx="5177116" cy="13732934"/>
          </a:xfrm>
        </p:grpSpPr>
        <p:sp>
          <p:nvSpPr>
            <p:cNvPr id="25" name="Freeform 25"/>
            <p:cNvSpPr/>
            <p:nvPr/>
          </p:nvSpPr>
          <p:spPr>
            <a:xfrm>
              <a:off x="0" y="0"/>
              <a:ext cx="5177155" cy="13732890"/>
            </a:xfrm>
            <a:custGeom>
              <a:avLst/>
              <a:gdLst/>
              <a:ahLst/>
              <a:cxnLst/>
              <a:rect l="l" t="t" r="r" b="b"/>
              <a:pathLst>
                <a:path w="5177155" h="13732890">
                  <a:moveTo>
                    <a:pt x="0" y="0"/>
                  </a:moveTo>
                  <a:lnTo>
                    <a:pt x="5177155" y="0"/>
                  </a:lnTo>
                  <a:lnTo>
                    <a:pt x="5177155" y="13732890"/>
                  </a:lnTo>
                  <a:lnTo>
                    <a:pt x="2418969" y="13732890"/>
                  </a:lnTo>
                  <a:lnTo>
                    <a:pt x="0" y="0"/>
                  </a:lnTo>
                  <a:close/>
                </a:path>
              </a:pathLst>
            </a:custGeom>
            <a:solidFill>
              <a:srgbClr val="00AEEF">
                <a:alpha val="3922"/>
              </a:srgbClr>
            </a:solidFill>
          </p:spPr>
          <p:txBody>
            <a:bodyPr/>
            <a:lstStyle/>
            <a:p>
              <a:endParaRPr lang="en-US"/>
            </a:p>
          </p:txBody>
        </p:sp>
      </p:grpSp>
      <p:grpSp>
        <p:nvGrpSpPr>
          <p:cNvPr id="26" name="Group 26"/>
          <p:cNvGrpSpPr/>
          <p:nvPr/>
        </p:nvGrpSpPr>
        <p:grpSpPr>
          <a:xfrm>
            <a:off x="8932333" y="3048000"/>
            <a:ext cx="3259667" cy="3810000"/>
            <a:chOff x="0" y="0"/>
            <a:chExt cx="6519334" cy="7620000"/>
          </a:xfrm>
        </p:grpSpPr>
        <p:sp>
          <p:nvSpPr>
            <p:cNvPr id="27" name="Freeform 27"/>
            <p:cNvSpPr/>
            <p:nvPr/>
          </p:nvSpPr>
          <p:spPr>
            <a:xfrm>
              <a:off x="0" y="0"/>
              <a:ext cx="6519291" cy="7620000"/>
            </a:xfrm>
            <a:custGeom>
              <a:avLst/>
              <a:gdLst/>
              <a:ahLst/>
              <a:cxnLst/>
              <a:rect l="l" t="t" r="r" b="b"/>
              <a:pathLst>
                <a:path w="6519291" h="7620000">
                  <a:moveTo>
                    <a:pt x="0" y="7620000"/>
                  </a:moveTo>
                  <a:lnTo>
                    <a:pt x="6519291" y="0"/>
                  </a:lnTo>
                  <a:lnTo>
                    <a:pt x="6519291" y="7620000"/>
                  </a:lnTo>
                  <a:close/>
                </a:path>
              </a:pathLst>
            </a:custGeom>
            <a:solidFill>
              <a:srgbClr val="46A941">
                <a:alpha val="51765"/>
              </a:srgbClr>
            </a:solidFill>
          </p:spPr>
          <p:txBody>
            <a:bodyPr/>
            <a:lstStyle/>
            <a:p>
              <a:endParaRPr lang="en-US"/>
            </a:p>
          </p:txBody>
        </p:sp>
      </p:grpSp>
      <p:grpSp>
        <p:nvGrpSpPr>
          <p:cNvPr id="28" name="Group 28"/>
          <p:cNvGrpSpPr/>
          <p:nvPr/>
        </p:nvGrpSpPr>
        <p:grpSpPr>
          <a:xfrm>
            <a:off x="9339262" y="1"/>
            <a:ext cx="2854326" cy="6866467"/>
            <a:chOff x="0" y="0"/>
            <a:chExt cx="5708652" cy="13732934"/>
          </a:xfrm>
        </p:grpSpPr>
        <p:sp>
          <p:nvSpPr>
            <p:cNvPr id="29" name="Freeform 29"/>
            <p:cNvSpPr/>
            <p:nvPr/>
          </p:nvSpPr>
          <p:spPr>
            <a:xfrm>
              <a:off x="0" y="0"/>
              <a:ext cx="5708650" cy="13732890"/>
            </a:xfrm>
            <a:custGeom>
              <a:avLst/>
              <a:gdLst/>
              <a:ahLst/>
              <a:cxnLst/>
              <a:rect l="l" t="t" r="r" b="b"/>
              <a:pathLst>
                <a:path w="5708650" h="13732890">
                  <a:moveTo>
                    <a:pt x="0" y="0"/>
                  </a:moveTo>
                  <a:lnTo>
                    <a:pt x="5708650" y="0"/>
                  </a:lnTo>
                  <a:lnTo>
                    <a:pt x="5708650" y="13732890"/>
                  </a:lnTo>
                  <a:lnTo>
                    <a:pt x="4941443" y="13732890"/>
                  </a:lnTo>
                  <a:lnTo>
                    <a:pt x="0" y="0"/>
                  </a:lnTo>
                  <a:close/>
                </a:path>
              </a:pathLst>
            </a:custGeom>
            <a:solidFill>
              <a:srgbClr val="357F31">
                <a:alpha val="48627"/>
              </a:srgbClr>
            </a:solidFill>
          </p:spPr>
          <p:txBody>
            <a:bodyPr/>
            <a:lstStyle/>
            <a:p>
              <a:endParaRPr lang="en-US"/>
            </a:p>
          </p:txBody>
        </p:sp>
      </p:grpSp>
      <p:grpSp>
        <p:nvGrpSpPr>
          <p:cNvPr id="30" name="Group 30"/>
          <p:cNvGrpSpPr/>
          <p:nvPr/>
        </p:nvGrpSpPr>
        <p:grpSpPr>
          <a:xfrm>
            <a:off x="10898730" y="-8466"/>
            <a:ext cx="1290094" cy="6866467"/>
            <a:chOff x="0" y="0"/>
            <a:chExt cx="2580188" cy="13732934"/>
          </a:xfrm>
        </p:grpSpPr>
        <p:sp>
          <p:nvSpPr>
            <p:cNvPr id="31" name="Freeform 31"/>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32" name="Group 32"/>
          <p:cNvGrpSpPr/>
          <p:nvPr/>
        </p:nvGrpSpPr>
        <p:grpSpPr>
          <a:xfrm>
            <a:off x="10943763" y="-8466"/>
            <a:ext cx="1249825" cy="6866467"/>
            <a:chOff x="0" y="0"/>
            <a:chExt cx="2499650" cy="13732934"/>
          </a:xfrm>
        </p:grpSpPr>
        <p:sp>
          <p:nvSpPr>
            <p:cNvPr id="33" name="Freeform 33"/>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34" name="Group 34"/>
          <p:cNvGrpSpPr/>
          <p:nvPr/>
        </p:nvGrpSpPr>
        <p:grpSpPr>
          <a:xfrm>
            <a:off x="10371666" y="3589867"/>
            <a:ext cx="1817159" cy="3268133"/>
            <a:chOff x="0" y="0"/>
            <a:chExt cx="3634318" cy="6536266"/>
          </a:xfrm>
        </p:grpSpPr>
        <p:sp>
          <p:nvSpPr>
            <p:cNvPr id="35" name="Freeform 35"/>
            <p:cNvSpPr/>
            <p:nvPr/>
          </p:nvSpPr>
          <p:spPr>
            <a:xfrm>
              <a:off x="0" y="0"/>
              <a:ext cx="3634359" cy="6536309"/>
            </a:xfrm>
            <a:custGeom>
              <a:avLst/>
              <a:gdLst/>
              <a:ahLst/>
              <a:cxnLst/>
              <a:rect l="l" t="t" r="r" b="b"/>
              <a:pathLst>
                <a:path w="3634359" h="6536309">
                  <a:moveTo>
                    <a:pt x="0" y="6536309"/>
                  </a:moveTo>
                  <a:lnTo>
                    <a:pt x="3634359" y="0"/>
                  </a:lnTo>
                  <a:lnTo>
                    <a:pt x="3634359" y="6536309"/>
                  </a:lnTo>
                  <a:close/>
                </a:path>
              </a:pathLst>
            </a:custGeom>
            <a:solidFill>
              <a:srgbClr val="00AEEF">
                <a:alpha val="63922"/>
              </a:srgbClr>
            </a:solidFill>
          </p:spPr>
          <p:txBody>
            <a:bodyPr/>
            <a:lstStyle/>
            <a:p>
              <a:endParaRPr lang="en-US"/>
            </a:p>
          </p:txBody>
        </p:sp>
      </p:grpSp>
      <p:grpSp>
        <p:nvGrpSpPr>
          <p:cNvPr id="36" name="Group 36"/>
          <p:cNvGrpSpPr/>
          <p:nvPr/>
        </p:nvGrpSpPr>
        <p:grpSpPr>
          <a:xfrm rot="-10800000">
            <a:off x="0" y="0"/>
            <a:ext cx="842596" cy="5666154"/>
            <a:chOff x="0" y="0"/>
            <a:chExt cx="1685192" cy="11332308"/>
          </a:xfrm>
        </p:grpSpPr>
        <p:sp>
          <p:nvSpPr>
            <p:cNvPr id="37" name="Freeform 37"/>
            <p:cNvSpPr/>
            <p:nvPr/>
          </p:nvSpPr>
          <p:spPr>
            <a:xfrm>
              <a:off x="0" y="0"/>
              <a:ext cx="1685163" cy="11332337"/>
            </a:xfrm>
            <a:custGeom>
              <a:avLst/>
              <a:gdLst/>
              <a:ahLst/>
              <a:cxnLst/>
              <a:rect l="l" t="t" r="r" b="b"/>
              <a:pathLst>
                <a:path w="1685163" h="11332337">
                  <a:moveTo>
                    <a:pt x="0" y="11332337"/>
                  </a:moveTo>
                  <a:lnTo>
                    <a:pt x="1685163" y="0"/>
                  </a:lnTo>
                  <a:lnTo>
                    <a:pt x="1685163" y="11332337"/>
                  </a:lnTo>
                  <a:close/>
                </a:path>
              </a:pathLst>
            </a:custGeom>
            <a:solidFill>
              <a:srgbClr val="00AEEF">
                <a:alpha val="72157"/>
              </a:srgbClr>
            </a:solidFill>
          </p:spPr>
          <p:txBody>
            <a:bodyPr/>
            <a:lstStyle/>
            <a:p>
              <a:endParaRPr lang="en-US"/>
            </a:p>
          </p:txBody>
        </p:sp>
      </p:grpSp>
      <p:sp>
        <p:nvSpPr>
          <p:cNvPr id="38" name="Freeform 38"/>
          <p:cNvSpPr/>
          <p:nvPr/>
        </p:nvSpPr>
        <p:spPr>
          <a:xfrm>
            <a:off x="1430695" y="325883"/>
            <a:ext cx="2537883" cy="3098884"/>
          </a:xfrm>
          <a:custGeom>
            <a:avLst/>
            <a:gdLst/>
            <a:ahLst/>
            <a:cxnLst/>
            <a:rect l="l" t="t" r="r" b="b"/>
            <a:pathLst>
              <a:path w="3806824" h="4648326">
                <a:moveTo>
                  <a:pt x="0" y="0"/>
                </a:moveTo>
                <a:lnTo>
                  <a:pt x="3806825" y="0"/>
                </a:lnTo>
                <a:lnTo>
                  <a:pt x="3806825" y="4648326"/>
                </a:lnTo>
                <a:lnTo>
                  <a:pt x="0" y="4648326"/>
                </a:lnTo>
                <a:lnTo>
                  <a:pt x="0" y="0"/>
                </a:lnTo>
                <a:close/>
              </a:path>
            </a:pathLst>
          </a:custGeom>
          <a:blipFill>
            <a:blip r:embed="rId3"/>
            <a:stretch>
              <a:fillRect l="-468" t="-3329" r="-468"/>
            </a:stretch>
          </a:blipFill>
        </p:spPr>
        <p:txBody>
          <a:bodyPr/>
          <a:lstStyle/>
          <a:p>
            <a:endParaRPr lang="en-US"/>
          </a:p>
        </p:txBody>
      </p:sp>
      <p:sp>
        <p:nvSpPr>
          <p:cNvPr id="39" name="Freeform 39"/>
          <p:cNvSpPr/>
          <p:nvPr/>
        </p:nvSpPr>
        <p:spPr>
          <a:xfrm>
            <a:off x="6083748" y="4837996"/>
            <a:ext cx="3097728" cy="1195209"/>
          </a:xfrm>
          <a:custGeom>
            <a:avLst/>
            <a:gdLst/>
            <a:ahLst/>
            <a:cxnLst/>
            <a:rect l="l" t="t" r="r" b="b"/>
            <a:pathLst>
              <a:path w="4646592" h="1792814">
                <a:moveTo>
                  <a:pt x="0" y="0"/>
                </a:moveTo>
                <a:lnTo>
                  <a:pt x="4646592" y="0"/>
                </a:lnTo>
                <a:lnTo>
                  <a:pt x="4646592" y="1792814"/>
                </a:lnTo>
                <a:lnTo>
                  <a:pt x="0" y="1792814"/>
                </a:lnTo>
                <a:lnTo>
                  <a:pt x="0" y="0"/>
                </a:lnTo>
                <a:close/>
              </a:path>
            </a:pathLst>
          </a:custGeom>
          <a:blipFill>
            <a:blip r:embed="rId4"/>
            <a:stretch>
              <a:fillRect/>
            </a:stretch>
          </a:blipFill>
        </p:spPr>
        <p:txBody>
          <a:bodyPr/>
          <a:lstStyle/>
          <a:p>
            <a:endParaRPr lang="en-US"/>
          </a:p>
        </p:txBody>
      </p:sp>
      <p:sp>
        <p:nvSpPr>
          <p:cNvPr id="40" name="TextBox 40"/>
          <p:cNvSpPr txBox="1"/>
          <p:nvPr/>
        </p:nvSpPr>
        <p:spPr>
          <a:xfrm>
            <a:off x="6121096" y="2633056"/>
            <a:ext cx="2625116" cy="1142557"/>
          </a:xfrm>
          <a:prstGeom prst="rect">
            <a:avLst/>
          </a:prstGeom>
        </p:spPr>
        <p:txBody>
          <a:bodyPr lIns="0" tIns="0" rIns="0" bIns="0" rtlCol="0" anchor="t">
            <a:spAutoFit/>
          </a:bodyPr>
          <a:lstStyle/>
          <a:p>
            <a:pPr algn="ctr">
              <a:lnSpc>
                <a:spcPts val="4666"/>
              </a:lnSpc>
            </a:pPr>
            <a:r>
              <a:rPr lang="en-US" sz="3333">
                <a:solidFill>
                  <a:srgbClr val="000000"/>
                </a:solidFill>
                <a:latin typeface="Tahoma"/>
                <a:ea typeface="Tahoma"/>
                <a:cs typeface="Tahoma"/>
                <a:sym typeface="Tahoma"/>
              </a:rPr>
              <a:t>Feedback Survey</a:t>
            </a:r>
          </a:p>
        </p:txBody>
      </p:sp>
      <p:sp>
        <p:nvSpPr>
          <p:cNvPr id="41" name="Freeform 41"/>
          <p:cNvSpPr/>
          <p:nvPr/>
        </p:nvSpPr>
        <p:spPr>
          <a:xfrm rot="-5400000">
            <a:off x="5181359" y="2437551"/>
            <a:ext cx="1581340" cy="903209"/>
          </a:xfrm>
          <a:custGeom>
            <a:avLst/>
            <a:gdLst/>
            <a:ahLst/>
            <a:cxnLst/>
            <a:rect l="l" t="t" r="r" b="b"/>
            <a:pathLst>
              <a:path w="2372010" h="1354813">
                <a:moveTo>
                  <a:pt x="0" y="0"/>
                </a:moveTo>
                <a:lnTo>
                  <a:pt x="2372010" y="0"/>
                </a:lnTo>
                <a:lnTo>
                  <a:pt x="2372010" y="1354814"/>
                </a:lnTo>
                <a:lnTo>
                  <a:pt x="0" y="13548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2" name="Freeform 42"/>
          <p:cNvSpPr/>
          <p:nvPr/>
        </p:nvSpPr>
        <p:spPr>
          <a:xfrm>
            <a:off x="448734" y="4567782"/>
            <a:ext cx="4570989" cy="1735637"/>
          </a:xfrm>
          <a:custGeom>
            <a:avLst/>
            <a:gdLst/>
            <a:ahLst/>
            <a:cxnLst/>
            <a:rect l="l" t="t" r="r" b="b"/>
            <a:pathLst>
              <a:path w="6856484" h="2603456">
                <a:moveTo>
                  <a:pt x="0" y="0"/>
                </a:moveTo>
                <a:lnTo>
                  <a:pt x="6856484" y="0"/>
                </a:lnTo>
                <a:lnTo>
                  <a:pt x="6856484" y="2603456"/>
                </a:lnTo>
                <a:lnTo>
                  <a:pt x="0" y="2603456"/>
                </a:lnTo>
                <a:lnTo>
                  <a:pt x="0" y="0"/>
                </a:lnTo>
                <a:close/>
              </a:path>
            </a:pathLst>
          </a:custGeom>
          <a:blipFill>
            <a:blip r:embed="rId7"/>
            <a:stretch>
              <a:fillRect l="-2680" r="-2680" b="-14806"/>
            </a:stretch>
          </a:blipFill>
        </p:spPr>
        <p:txBody>
          <a:bodyPr/>
          <a:lstStyle/>
          <a:p>
            <a:endParaRPr lang="en-US"/>
          </a:p>
        </p:txBody>
      </p:sp>
      <p:sp>
        <p:nvSpPr>
          <p:cNvPr id="43" name="TextBox 43"/>
          <p:cNvSpPr txBox="1"/>
          <p:nvPr/>
        </p:nvSpPr>
        <p:spPr>
          <a:xfrm>
            <a:off x="515912" y="3471772"/>
            <a:ext cx="4367451" cy="849015"/>
          </a:xfrm>
          <a:prstGeom prst="rect">
            <a:avLst/>
          </a:prstGeom>
        </p:spPr>
        <p:txBody>
          <a:bodyPr lIns="0" tIns="0" rIns="0" bIns="0" rtlCol="0" anchor="t">
            <a:spAutoFit/>
          </a:bodyPr>
          <a:lstStyle/>
          <a:p>
            <a:pPr algn="ctr">
              <a:lnSpc>
                <a:spcPts val="3920"/>
              </a:lnSpc>
            </a:pPr>
            <a:r>
              <a:rPr lang="en-US" sz="2800">
                <a:solidFill>
                  <a:srgbClr val="000000"/>
                </a:solidFill>
                <a:latin typeface="The Seasons"/>
                <a:ea typeface="The Seasons"/>
                <a:cs typeface="The Seasons"/>
                <a:sym typeface="The Seasons"/>
              </a:rPr>
              <a:t>Jill Pearson, MD FAAP</a:t>
            </a:r>
          </a:p>
          <a:p>
            <a:pPr algn="ctr">
              <a:lnSpc>
                <a:spcPts val="2893"/>
              </a:lnSpc>
            </a:pPr>
            <a:r>
              <a:rPr lang="en-US" sz="2067">
                <a:solidFill>
                  <a:srgbClr val="000000"/>
                </a:solidFill>
                <a:latin typeface="The Seasons"/>
                <a:ea typeface="The Seasons"/>
                <a:cs typeface="The Seasons"/>
                <a:sym typeface="The Seasons"/>
              </a:rPr>
              <a:t>doc.pwpconsulting@protonmail.com</a:t>
            </a:r>
          </a:p>
        </p:txBody>
      </p:sp>
      <p:sp>
        <p:nvSpPr>
          <p:cNvPr id="44" name="Freeform 44"/>
          <p:cNvSpPr/>
          <p:nvPr/>
        </p:nvSpPr>
        <p:spPr>
          <a:xfrm>
            <a:off x="6299973" y="422843"/>
            <a:ext cx="2267363" cy="2267363"/>
          </a:xfrm>
          <a:custGeom>
            <a:avLst/>
            <a:gdLst/>
            <a:ahLst/>
            <a:cxnLst/>
            <a:rect l="l" t="t" r="r" b="b"/>
            <a:pathLst>
              <a:path w="3401044" h="3401044">
                <a:moveTo>
                  <a:pt x="0" y="0"/>
                </a:moveTo>
                <a:lnTo>
                  <a:pt x="3401044" y="0"/>
                </a:lnTo>
                <a:lnTo>
                  <a:pt x="3401044" y="3401044"/>
                </a:lnTo>
                <a:lnTo>
                  <a:pt x="0" y="3401044"/>
                </a:lnTo>
                <a:lnTo>
                  <a:pt x="0" y="0"/>
                </a:lnTo>
                <a:close/>
              </a:path>
            </a:pathLst>
          </a:custGeom>
          <a:blipFill>
            <a:blip r:embed="rId8"/>
            <a:stretch>
              <a:fillRect/>
            </a:stretch>
          </a:blipFill>
        </p:spPr>
        <p:txBody>
          <a:bodyPr/>
          <a:lstStyle/>
          <a:p>
            <a:endParaRPr lang="en-US"/>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6"/>
          <p:cNvSpPr txBox="1">
            <a:spLocks noGrp="1"/>
          </p:cNvSpPr>
          <p:nvPr>
            <p:ph type="ctrTitle"/>
          </p:nvPr>
        </p:nvSpPr>
        <p:spPr>
          <a:xfrm>
            <a:off x="794919" y="288328"/>
            <a:ext cx="4951944" cy="3046012"/>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0000"/>
              <a:buFont typeface="Helvetica Neue"/>
              <a:buNone/>
            </a:pPr>
            <a:r>
              <a:rPr lang="en-US" sz="5400" dirty="0">
                <a:latin typeface="Helvetica Neue"/>
                <a:ea typeface="Helvetica Neue"/>
                <a:cs typeface="Helvetica Neue"/>
                <a:sym typeface="Helvetica Neue"/>
              </a:rPr>
              <a:t>The </a:t>
            </a:r>
            <a:br>
              <a:rPr lang="en-US" sz="5400" dirty="0">
                <a:latin typeface="Helvetica Neue"/>
                <a:ea typeface="Helvetica Neue"/>
                <a:cs typeface="Helvetica Neue"/>
                <a:sym typeface="Helvetica Neue"/>
              </a:rPr>
            </a:br>
            <a:r>
              <a:rPr lang="en-US" sz="5400" dirty="0">
                <a:latin typeface="Helvetica Neue"/>
                <a:ea typeface="Helvetica Neue"/>
                <a:cs typeface="Helvetica Neue"/>
                <a:sym typeface="Helvetica Neue"/>
              </a:rPr>
              <a:t>Psychology </a:t>
            </a:r>
            <a:br>
              <a:rPr lang="en-US" sz="5400" dirty="0">
                <a:latin typeface="Helvetica Neue"/>
                <a:ea typeface="Helvetica Neue"/>
                <a:cs typeface="Helvetica Neue"/>
                <a:sym typeface="Helvetica Neue"/>
              </a:rPr>
            </a:br>
            <a:r>
              <a:rPr lang="en-US" sz="5400" dirty="0">
                <a:latin typeface="Helvetica Neue"/>
                <a:ea typeface="Helvetica Neue"/>
                <a:cs typeface="Helvetica Neue"/>
                <a:sym typeface="Helvetica Neue"/>
              </a:rPr>
              <a:t>of </a:t>
            </a:r>
            <a:br>
              <a:rPr lang="en-US" sz="5400" dirty="0">
                <a:latin typeface="Helvetica Neue"/>
                <a:ea typeface="Helvetica Neue"/>
                <a:cs typeface="Helvetica Neue"/>
                <a:sym typeface="Helvetica Neue"/>
              </a:rPr>
            </a:br>
            <a:r>
              <a:rPr lang="en-US" sz="5400" dirty="0">
                <a:latin typeface="Helvetica Neue"/>
                <a:ea typeface="Helvetica Neue"/>
                <a:cs typeface="Helvetica Neue"/>
                <a:sym typeface="Helvetica Neue"/>
              </a:rPr>
              <a:t>Pain</a:t>
            </a:r>
            <a:endParaRPr dirty="0"/>
          </a:p>
        </p:txBody>
      </p:sp>
      <p:sp>
        <p:nvSpPr>
          <p:cNvPr id="101" name="Google Shape;101;p16"/>
          <p:cNvSpPr txBox="1">
            <a:spLocks noGrp="1"/>
          </p:cNvSpPr>
          <p:nvPr>
            <p:ph type="subTitle" idx="1"/>
          </p:nvPr>
        </p:nvSpPr>
        <p:spPr>
          <a:xfrm>
            <a:off x="0" y="3816045"/>
            <a:ext cx="6743700" cy="2346429"/>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ct val="100000"/>
              <a:buNone/>
            </a:pPr>
            <a:r>
              <a:rPr lang="en-US" sz="2000" dirty="0">
                <a:latin typeface="Helvetica Neue"/>
                <a:ea typeface="Helvetica Neue"/>
                <a:cs typeface="Helvetica Neue"/>
                <a:sym typeface="Helvetica Neue"/>
              </a:rPr>
              <a:t>Catriona Buist, Psy.D., </a:t>
            </a:r>
          </a:p>
          <a:p>
            <a:pPr marL="0" lvl="0" indent="0" algn="ctr" rtl="0">
              <a:lnSpc>
                <a:spcPct val="90000"/>
              </a:lnSpc>
              <a:spcBef>
                <a:spcPts val="0"/>
              </a:spcBef>
              <a:spcAft>
                <a:spcPts val="0"/>
              </a:spcAft>
              <a:buClr>
                <a:schemeClr val="dk1"/>
              </a:buClr>
              <a:buSzPct val="100000"/>
              <a:buNone/>
            </a:pPr>
            <a:r>
              <a:rPr lang="en-US" sz="2000" dirty="0">
                <a:latin typeface="Helvetica Neue"/>
                <a:ea typeface="Helvetica Neue"/>
                <a:cs typeface="Helvetica Neue"/>
                <a:sym typeface="Helvetica Neue"/>
              </a:rPr>
              <a:t>Associate Professor </a:t>
            </a:r>
          </a:p>
          <a:p>
            <a:pPr marL="0" lvl="0" indent="0" algn="ctr" rtl="0">
              <a:lnSpc>
                <a:spcPct val="90000"/>
              </a:lnSpc>
              <a:spcBef>
                <a:spcPts val="0"/>
              </a:spcBef>
              <a:spcAft>
                <a:spcPts val="0"/>
              </a:spcAft>
              <a:buClr>
                <a:schemeClr val="dk1"/>
              </a:buClr>
              <a:buSzPct val="100000"/>
              <a:buNone/>
            </a:pPr>
            <a:r>
              <a:rPr lang="en-US" sz="2000" dirty="0">
                <a:latin typeface="Helvetica Neue"/>
                <a:ea typeface="Helvetica Neue"/>
                <a:cs typeface="Helvetica Neue"/>
                <a:sym typeface="Helvetica Neue"/>
              </a:rPr>
              <a:t>Department of Anesthesiology &amp; Psychiatry OHSU</a:t>
            </a:r>
            <a:endParaRPr sz="2000" dirty="0">
              <a:latin typeface="Helvetica Neue"/>
              <a:ea typeface="Helvetica Neue"/>
              <a:cs typeface="Helvetica Neue"/>
              <a:sym typeface="Helvetica Neue"/>
            </a:endParaRPr>
          </a:p>
          <a:p>
            <a:pPr lvl="0">
              <a:buClr>
                <a:schemeClr val="dk1"/>
              </a:buClr>
              <a:buSzPct val="100000"/>
            </a:pPr>
            <a:r>
              <a:rPr lang="en-US" sz="1800" dirty="0">
                <a:latin typeface="Helvetica Neue"/>
                <a:ea typeface="Helvetica Neue"/>
                <a:cs typeface="Helvetica Neue"/>
                <a:sym typeface="Helvetica Neue"/>
              </a:rPr>
              <a:t>Yamhill County Opioids, Pain, Addiction &amp; Recovery Summit</a:t>
            </a:r>
            <a:endParaRPr sz="1800" dirty="0">
              <a:latin typeface="Helvetica Neue"/>
              <a:ea typeface="Helvetica Neue"/>
              <a:cs typeface="Helvetica Neue"/>
              <a:sym typeface="Helvetica Neue"/>
            </a:endParaRPr>
          </a:p>
          <a:p>
            <a:pPr marL="0" lvl="0" indent="0" algn="ctr" rtl="0">
              <a:lnSpc>
                <a:spcPct val="90000"/>
              </a:lnSpc>
              <a:spcBef>
                <a:spcPts val="1000"/>
              </a:spcBef>
              <a:spcAft>
                <a:spcPts val="0"/>
              </a:spcAft>
              <a:buClr>
                <a:schemeClr val="dk1"/>
              </a:buClr>
              <a:buSzPct val="100000"/>
              <a:buNone/>
            </a:pPr>
            <a:r>
              <a:rPr lang="en-US" sz="2000" dirty="0">
                <a:latin typeface="Helvetica Neue"/>
                <a:ea typeface="Helvetica Neue"/>
                <a:cs typeface="Helvetica Neue"/>
                <a:sym typeface="Helvetica Neue"/>
              </a:rPr>
              <a:t>McMinnville, OR</a:t>
            </a:r>
            <a:endParaRPr sz="2000" dirty="0">
              <a:latin typeface="Helvetica Neue"/>
              <a:ea typeface="Helvetica Neue"/>
              <a:cs typeface="Helvetica Neue"/>
              <a:sym typeface="Helvetica Neue"/>
            </a:endParaRPr>
          </a:p>
          <a:p>
            <a:pPr marL="0" lvl="0" indent="0" algn="ctr" rtl="0">
              <a:lnSpc>
                <a:spcPct val="90000"/>
              </a:lnSpc>
              <a:spcBef>
                <a:spcPts val="1000"/>
              </a:spcBef>
              <a:spcAft>
                <a:spcPts val="0"/>
              </a:spcAft>
              <a:buClr>
                <a:schemeClr val="dk1"/>
              </a:buClr>
              <a:buSzPct val="100000"/>
              <a:buNone/>
            </a:pPr>
            <a:r>
              <a:rPr lang="en-US" sz="2000" dirty="0">
                <a:latin typeface="Helvetica Neue"/>
                <a:ea typeface="Helvetica Neue"/>
                <a:cs typeface="Helvetica Neue"/>
                <a:sym typeface="Helvetica Neue"/>
              </a:rPr>
              <a:t>October 14, 2025</a:t>
            </a:r>
            <a:endParaRPr sz="2000" dirty="0"/>
          </a:p>
          <a:p>
            <a:pPr marL="0" lvl="0" indent="0" algn="ctr" rtl="0">
              <a:lnSpc>
                <a:spcPct val="90000"/>
              </a:lnSpc>
              <a:spcBef>
                <a:spcPts val="1000"/>
              </a:spcBef>
              <a:spcAft>
                <a:spcPts val="0"/>
              </a:spcAft>
              <a:buClr>
                <a:schemeClr val="dk1"/>
              </a:buClr>
              <a:buSzPct val="100000"/>
              <a:buNone/>
            </a:pPr>
            <a:endParaRPr dirty="0"/>
          </a:p>
        </p:txBody>
      </p:sp>
      <p:pic>
        <p:nvPicPr>
          <p:cNvPr id="102" name="Google Shape;102;p16"/>
          <p:cNvPicPr preferRelativeResize="0"/>
          <p:nvPr/>
        </p:nvPicPr>
        <p:blipFill rotWithShape="1">
          <a:blip r:embed="rId3">
            <a:alphaModFix/>
          </a:blip>
          <a:srcRect/>
          <a:stretch/>
        </p:blipFill>
        <p:spPr>
          <a:xfrm>
            <a:off x="158905" y="5635671"/>
            <a:ext cx="636014" cy="1053607"/>
          </a:xfrm>
          <a:prstGeom prst="rect">
            <a:avLst/>
          </a:prstGeom>
          <a:noFill/>
          <a:ln>
            <a:noFill/>
          </a:ln>
        </p:spPr>
      </p:pic>
      <p:pic>
        <p:nvPicPr>
          <p:cNvPr id="2" name="Picture 2" descr="47,358 Emotional Pain Stock Photos - Free &amp; Royalty-Free ...">
            <a:extLst>
              <a:ext uri="{FF2B5EF4-FFF2-40B4-BE49-F238E27FC236}">
                <a16:creationId xmlns:a16="http://schemas.microsoft.com/office/drawing/2014/main" id="{272F7346-D08E-E278-412A-E41A3E623A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9350" y="153552"/>
            <a:ext cx="5202650" cy="63615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51F62-4478-11AB-BC75-2FCDC943F1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A19385-9CBD-7B7A-E537-DF18285A4CED}"/>
              </a:ext>
            </a:extLst>
          </p:cNvPr>
          <p:cNvSpPr>
            <a:spLocks noGrp="1"/>
          </p:cNvSpPr>
          <p:nvPr>
            <p:ph type="title"/>
          </p:nvPr>
        </p:nvSpPr>
        <p:spPr/>
        <p:txBody>
          <a:bodyPr/>
          <a:lstStyle/>
          <a:p>
            <a:r>
              <a:rPr lang="en-US" dirty="0">
                <a:latin typeface="Franklin Gothic Demi" panose="020B0703020102020204" pitchFamily="34" charset="0"/>
              </a:rPr>
              <a:t>Medical Examiner’s Snapshot</a:t>
            </a:r>
          </a:p>
        </p:txBody>
      </p:sp>
      <p:cxnSp>
        <p:nvCxnSpPr>
          <p:cNvPr id="9" name="Straight Connector 8">
            <a:extLst>
              <a:ext uri="{FF2B5EF4-FFF2-40B4-BE49-F238E27FC236}">
                <a16:creationId xmlns:a16="http://schemas.microsoft.com/office/drawing/2014/main" id="{E8E972A2-159A-2592-1C6D-C1B83E697BF7}"/>
              </a:ext>
            </a:extLst>
          </p:cNvPr>
          <p:cNvCxnSpPr>
            <a:cxnSpLocks/>
          </p:cNvCxnSpPr>
          <p:nvPr/>
        </p:nvCxnSpPr>
        <p:spPr>
          <a:xfrm>
            <a:off x="944275" y="1434714"/>
            <a:ext cx="3860638" cy="0"/>
          </a:xfrm>
          <a:prstGeom prst="line">
            <a:avLst/>
          </a:prstGeom>
          <a:ln w="76200">
            <a:solidFill>
              <a:schemeClr val="accent6"/>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462CE5A2-82D4-72DE-B9D5-E561BFE19D3C}"/>
              </a:ext>
            </a:extLst>
          </p:cNvPr>
          <p:cNvSpPr txBox="1"/>
          <p:nvPr/>
        </p:nvSpPr>
        <p:spPr>
          <a:xfrm>
            <a:off x="165339" y="6200487"/>
            <a:ext cx="5070895" cy="584775"/>
          </a:xfrm>
          <a:prstGeom prst="rect">
            <a:avLst/>
          </a:prstGeom>
          <a:noFill/>
        </p:spPr>
        <p:txBody>
          <a:bodyPr wrap="square" rtlCol="0">
            <a:spAutoFit/>
          </a:bodyPr>
          <a:lstStyle/>
          <a:p>
            <a:r>
              <a:rPr lang="en-US" sz="1600" dirty="0"/>
              <a:t>*Most recent tox result: April 20, 2025</a:t>
            </a:r>
          </a:p>
          <a:p>
            <a:r>
              <a:rPr lang="en-US" sz="1600" dirty="0"/>
              <a:t>20 pending overdoses</a:t>
            </a:r>
          </a:p>
        </p:txBody>
      </p:sp>
      <p:graphicFrame>
        <p:nvGraphicFramePr>
          <p:cNvPr id="3" name="Chart 2">
            <a:extLst>
              <a:ext uri="{FF2B5EF4-FFF2-40B4-BE49-F238E27FC236}">
                <a16:creationId xmlns:a16="http://schemas.microsoft.com/office/drawing/2014/main" id="{C4A41371-C3E0-7C80-6D18-92C48FCE281C}"/>
              </a:ext>
            </a:extLst>
          </p:cNvPr>
          <p:cNvGraphicFramePr>
            <a:graphicFrameLocks/>
          </p:cNvGraphicFramePr>
          <p:nvPr>
            <p:extLst>
              <p:ext uri="{D42A27DB-BD31-4B8C-83A1-F6EECF244321}">
                <p14:modId xmlns:p14="http://schemas.microsoft.com/office/powerpoint/2010/main" val="700392558"/>
              </p:ext>
            </p:extLst>
          </p:nvPr>
        </p:nvGraphicFramePr>
        <p:xfrm>
          <a:off x="586596" y="1777042"/>
          <a:ext cx="10929668" cy="439084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569838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1"/>
          <p:cNvSpPr txBox="1">
            <a:spLocks noGrp="1"/>
          </p:cNvSpPr>
          <p:nvPr>
            <p:ph type="title"/>
          </p:nvPr>
        </p:nvSpPr>
        <p:spPr>
          <a:xfrm>
            <a:off x="-1872500" y="0"/>
            <a:ext cx="8942373"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5800" dirty="0"/>
              <a:t>What is Pain?</a:t>
            </a:r>
            <a:r>
              <a:rPr lang="en-US" dirty="0"/>
              <a:t> </a:t>
            </a:r>
            <a:endParaRPr dirty="0"/>
          </a:p>
        </p:txBody>
      </p:sp>
      <p:sp>
        <p:nvSpPr>
          <p:cNvPr id="139" name="Google Shape;139;p21"/>
          <p:cNvSpPr txBox="1"/>
          <p:nvPr/>
        </p:nvSpPr>
        <p:spPr>
          <a:xfrm>
            <a:off x="0" y="908283"/>
            <a:ext cx="5421314" cy="5825539"/>
          </a:xfrm>
          <a:prstGeom prst="rect">
            <a:avLst/>
          </a:prstGeom>
          <a:solidFill>
            <a:schemeClr val="lt1"/>
          </a:solid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15000"/>
              </a:lnSpc>
              <a:spcBef>
                <a:spcPts val="1000"/>
              </a:spcBef>
              <a:spcAft>
                <a:spcPts val="0"/>
              </a:spcAft>
              <a:buClr>
                <a:srgbClr val="000000"/>
              </a:buClr>
              <a:buSzTx/>
              <a:buFont typeface="Arial"/>
              <a:buNone/>
              <a:tabLst/>
              <a:defRPr/>
            </a:pPr>
            <a:r>
              <a:rPr kumimoji="0" lang="en-US" sz="4450" b="0" i="0" u="none" strike="noStrike" kern="0" cap="none" spc="0" normalizeH="0" baseline="0" noProof="0" dirty="0">
                <a:ln>
                  <a:noFill/>
                </a:ln>
                <a:solidFill>
                  <a:srgbClr val="4D6876"/>
                </a:solidFill>
                <a:effectLst/>
                <a:highlight>
                  <a:srgbClr val="FFFFFF"/>
                </a:highlight>
                <a:uLnTx/>
                <a:uFillTx/>
                <a:latin typeface="Arial"/>
                <a:cs typeface="Arial"/>
                <a:sym typeface="Arial"/>
              </a:rPr>
              <a:t>An unpleasant sensory </a:t>
            </a:r>
            <a:r>
              <a:rPr kumimoji="0" lang="en-US" sz="4450" b="0" i="0" u="none" strike="noStrike" kern="0" cap="none" spc="0" normalizeH="0" baseline="0" noProof="0" dirty="0">
                <a:ln>
                  <a:noFill/>
                </a:ln>
                <a:solidFill>
                  <a:srgbClr val="002060"/>
                </a:solidFill>
                <a:effectLst/>
                <a:highlight>
                  <a:srgbClr val="FFFFFF"/>
                </a:highlight>
                <a:uLnTx/>
                <a:uFillTx/>
                <a:latin typeface="Arial"/>
                <a:cs typeface="Arial"/>
                <a:sym typeface="Arial"/>
              </a:rPr>
              <a:t>and</a:t>
            </a:r>
            <a:r>
              <a:rPr kumimoji="0" lang="en-US" sz="4450" b="0" i="0" u="none" strike="noStrike" kern="0" cap="none" spc="0" normalizeH="0" baseline="0" noProof="0" dirty="0">
                <a:ln>
                  <a:noFill/>
                </a:ln>
                <a:solidFill>
                  <a:srgbClr val="FF0000"/>
                </a:solidFill>
                <a:effectLst/>
                <a:highlight>
                  <a:srgbClr val="FFFFFF"/>
                </a:highlight>
                <a:uLnTx/>
                <a:uFillTx/>
                <a:latin typeface="Arial"/>
                <a:cs typeface="Arial"/>
                <a:sym typeface="Arial"/>
              </a:rPr>
              <a:t> emotional experience </a:t>
            </a:r>
            <a:r>
              <a:rPr kumimoji="0" lang="en-US" sz="4450" b="0" i="0" u="none" strike="noStrike" kern="0" cap="none" spc="0" normalizeH="0" baseline="0" noProof="0" dirty="0">
                <a:ln>
                  <a:noFill/>
                </a:ln>
                <a:solidFill>
                  <a:srgbClr val="4D6876"/>
                </a:solidFill>
                <a:effectLst/>
                <a:highlight>
                  <a:srgbClr val="FFFFFF"/>
                </a:highlight>
                <a:uLnTx/>
                <a:uFillTx/>
                <a:latin typeface="Arial"/>
                <a:cs typeface="Arial"/>
                <a:sym typeface="Arial"/>
              </a:rPr>
              <a:t>associated with actual or potential tissue damage </a:t>
            </a:r>
            <a:r>
              <a:rPr kumimoji="0" lang="en-US" sz="2150" b="0" i="0" u="none" strike="noStrike" kern="0" cap="none" spc="0" normalizeH="0" baseline="0" noProof="0" dirty="0">
                <a:ln>
                  <a:noFill/>
                </a:ln>
                <a:solidFill>
                  <a:srgbClr val="4D6876"/>
                </a:solidFill>
                <a:effectLst/>
                <a:highlight>
                  <a:srgbClr val="FFFFFF"/>
                </a:highlight>
                <a:uLnTx/>
                <a:uFillTx/>
                <a:latin typeface="Arial"/>
                <a:cs typeface="Arial"/>
                <a:sym typeface="Arial"/>
              </a:rPr>
              <a:t>(IASP)</a:t>
            </a:r>
            <a:endParaRPr kumimoji="0" sz="43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140" name="Google Shape;140;p21"/>
          <p:cNvPicPr preferRelativeResize="0"/>
          <p:nvPr/>
        </p:nvPicPr>
        <p:blipFill>
          <a:blip r:embed="rId3">
            <a:alphaModFix/>
          </a:blip>
          <a:stretch>
            <a:fillRect/>
          </a:stretch>
        </p:blipFill>
        <p:spPr>
          <a:xfrm>
            <a:off x="5910147" y="702526"/>
            <a:ext cx="6281854" cy="5452947"/>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1"/>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sp>
        <p:nvSpPr>
          <p:cNvPr id="215" name="Google Shape;215;p31"/>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216" name="Google Shape;216;p31"/>
          <p:cNvPicPr preferRelativeResize="0"/>
          <p:nvPr/>
        </p:nvPicPr>
        <p:blipFill>
          <a:blip r:embed="rId3">
            <a:alphaModFix/>
          </a:blip>
          <a:stretch>
            <a:fillRect/>
          </a:stretch>
        </p:blipFill>
        <p:spPr>
          <a:xfrm>
            <a:off x="0" y="-100013"/>
            <a:ext cx="12192000" cy="6858000"/>
          </a:xfrm>
          <a:prstGeom prst="rect">
            <a:avLst/>
          </a:prstGeom>
          <a:noFill/>
          <a:ln>
            <a:noFill/>
          </a:ln>
        </p:spPr>
      </p:pic>
    </p:spTree>
    <p:extLst>
      <p:ext uri="{BB962C8B-B14F-4D97-AF65-F5344CB8AC3E}">
        <p14:creationId xmlns:p14="http://schemas.microsoft.com/office/powerpoint/2010/main" val="1228321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207;p30" descr="M:\Private\Pain research\Knee stuff\Flash test\jpeg test\Knee0025.jpg">
            <a:extLst>
              <a:ext uri="{FF2B5EF4-FFF2-40B4-BE49-F238E27FC236}">
                <a16:creationId xmlns:a16="http://schemas.microsoft.com/office/drawing/2014/main" id="{8DA3C14D-F886-A042-0500-AB1C02D24960}"/>
              </a:ext>
            </a:extLst>
          </p:cNvPr>
          <p:cNvPicPr preferRelativeResize="0"/>
          <p:nvPr/>
        </p:nvPicPr>
        <p:blipFill rotWithShape="1">
          <a:blip r:embed="rId2">
            <a:alphaModFix/>
          </a:blip>
          <a:srcRect/>
          <a:stretch/>
        </p:blipFill>
        <p:spPr>
          <a:xfrm>
            <a:off x="2655995" y="-1038272"/>
            <a:ext cx="11782214" cy="8568696"/>
          </a:xfrm>
          <a:prstGeom prst="rect">
            <a:avLst/>
          </a:prstGeom>
          <a:noFill/>
          <a:ln>
            <a:noFill/>
          </a:ln>
        </p:spPr>
      </p:pic>
      <p:sp>
        <p:nvSpPr>
          <p:cNvPr id="5" name="Rectangle 4">
            <a:extLst>
              <a:ext uri="{FF2B5EF4-FFF2-40B4-BE49-F238E27FC236}">
                <a16:creationId xmlns:a16="http://schemas.microsoft.com/office/drawing/2014/main" id="{DD2AEC1E-258B-2C0D-9526-9CA73F089C6F}"/>
              </a:ext>
            </a:extLst>
          </p:cNvPr>
          <p:cNvSpPr/>
          <p:nvPr/>
        </p:nvSpPr>
        <p:spPr>
          <a:xfrm>
            <a:off x="629920" y="876196"/>
            <a:ext cx="3688080" cy="418576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err="1">
                <a:ln>
                  <a:noFill/>
                </a:ln>
                <a:solidFill>
                  <a:srgbClr val="FF0000"/>
                </a:solidFill>
                <a:effectLst/>
                <a:uLnTx/>
                <a:uFillTx/>
                <a:latin typeface="Arial"/>
                <a:cs typeface="Arial"/>
                <a:sym typeface="Arial"/>
              </a:rPr>
              <a:t>Nociplastic</a:t>
            </a:r>
            <a:r>
              <a:rPr kumimoji="0" lang="en-US" sz="3600" b="0" i="0" u="none" strike="noStrike" kern="0" cap="none" spc="0" normalizeH="0" baseline="0" noProof="0" dirty="0">
                <a:ln>
                  <a:noFill/>
                </a:ln>
                <a:solidFill>
                  <a:srgbClr val="FF0000"/>
                </a:solidFill>
                <a:effectLst/>
                <a:uLnTx/>
                <a:uFillTx/>
                <a:latin typeface="Arial"/>
                <a:cs typeface="Arial"/>
                <a:sym typeface="Arial"/>
              </a:rPr>
              <a:t> pain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
                <a:cs typeface="Arial"/>
                <a:sym typeface="Arial"/>
              </a:rPr>
              <a:t>nervous system is hyperexcitable and amplifies pain signals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a:ln>
                <a:noFill/>
              </a:ln>
              <a:solidFill>
                <a:srgbClr val="FF0000"/>
              </a:solidFill>
              <a:effectLst/>
              <a:uLnTx/>
              <a:uFillTx/>
              <a:latin typeface="Arial"/>
              <a:cs typeface="Arial"/>
              <a:sym typeface="Arial"/>
            </a:endParaRPr>
          </a:p>
        </p:txBody>
      </p:sp>
    </p:spTree>
    <p:extLst>
      <p:ext uri="{BB962C8B-B14F-4D97-AF65-F5344CB8AC3E}">
        <p14:creationId xmlns:p14="http://schemas.microsoft.com/office/powerpoint/2010/main" val="3427345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100"/>
                                  </p:stCondLst>
                                  <p:childTnLst>
                                    <p:set>
                                      <p:cBhvr>
                                        <p:cTn id="6" dur="1" fill="hold">
                                          <p:stCondLst>
                                            <p:cond delay="1"/>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ttps://conf-cdn.com/storage/files/19/41/951941/rebranding/email/15534612122148.7904031.png"/>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026092" cy="6858000"/>
          </a:xfrm>
          <a:prstGeom prst="rect">
            <a:avLst/>
          </a:prstGeom>
          <a:noFill/>
          <a:ln>
            <a:noFill/>
          </a:ln>
        </p:spPr>
      </p:pic>
      <p:sp>
        <p:nvSpPr>
          <p:cNvPr id="7" name="TextBox 6"/>
          <p:cNvSpPr txBox="1"/>
          <p:nvPr/>
        </p:nvSpPr>
        <p:spPr>
          <a:xfrm>
            <a:off x="10416204" y="6266971"/>
            <a:ext cx="168026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err="1">
                <a:ln>
                  <a:noFill/>
                </a:ln>
                <a:solidFill>
                  <a:srgbClr val="000000"/>
                </a:solidFill>
                <a:effectLst/>
                <a:uLnTx/>
                <a:uFillTx/>
                <a:latin typeface="Arial"/>
                <a:cs typeface="Arial"/>
                <a:sym typeface="Arial"/>
              </a:rPr>
              <a:t>Neuroplastic</a:t>
            </a:r>
            <a:r>
              <a:rPr kumimoji="0" lang="en-US" sz="1000" b="0" i="0" u="none" strike="noStrike" kern="0" cap="none" spc="0" normalizeH="0" baseline="0" noProof="0" dirty="0">
                <a:ln>
                  <a:noFill/>
                </a:ln>
                <a:solidFill>
                  <a:srgbClr val="000000"/>
                </a:solidFill>
                <a:effectLst/>
                <a:uLnTx/>
                <a:uFillTx/>
                <a:latin typeface="Arial"/>
                <a:cs typeface="Arial"/>
                <a:sym typeface="Arial"/>
              </a:rPr>
              <a:t> Transformation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Moskowitz, M &amp; Golden, M</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Neuroplastix.com</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a:t>
            </a:r>
          </a:p>
        </p:txBody>
      </p:sp>
      <p:pic>
        <p:nvPicPr>
          <p:cNvPr id="2050" name="Picture 2" descr="Neuroplastic Transformation Workbook Thumbnail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18000" y="4366726"/>
            <a:ext cx="1476675" cy="176319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6F970AE-FBB7-A547-A80C-CFB07993F464}"/>
              </a:ext>
            </a:extLst>
          </p:cNvPr>
          <p:cNvSpPr/>
          <p:nvPr/>
        </p:nvSpPr>
        <p:spPr>
          <a:xfrm>
            <a:off x="9418320" y="256299"/>
            <a:ext cx="2403566" cy="34163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FF0000"/>
                </a:solidFill>
                <a:effectLst/>
                <a:uLnTx/>
                <a:uFillTx/>
                <a:latin typeface="Arial"/>
                <a:cs typeface="Arial"/>
                <a:sym typeface="Arial"/>
              </a:rPr>
              <a:t>Neuroplasticity </a:t>
            </a:r>
            <a:r>
              <a:rPr kumimoji="0" lang="en-US" sz="2000" b="0" i="0" u="none" strike="noStrike" kern="0" cap="none" spc="0" normalizeH="0" baseline="0" noProof="0" dirty="0">
                <a:ln>
                  <a:noFill/>
                </a:ln>
                <a:solidFill>
                  <a:srgbClr val="000000"/>
                </a:solidFill>
                <a:effectLst/>
                <a:uLnTx/>
                <a:uFillTx/>
                <a:latin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The ability of the brain to form and reorganize synaptic connections.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FF0000"/>
                </a:solidFill>
                <a:effectLst/>
                <a:uLnTx/>
                <a:uFillTx/>
                <a:latin typeface="Arial"/>
                <a:cs typeface="Arial"/>
                <a:sym typeface="Arial"/>
              </a:rPr>
              <a:t>The brain learns pain and therefore can unlearn pain</a:t>
            </a:r>
            <a:r>
              <a:rPr kumimoji="0" lang="en-US" sz="1800" b="0" i="0" u="none" strike="noStrike" kern="0" cap="none" spc="0" normalizeH="0" baseline="0" noProof="0" dirty="0">
                <a:ln>
                  <a:noFill/>
                </a:ln>
                <a:solidFill>
                  <a:srgbClr val="FF0000"/>
                </a:solidFill>
                <a:effectLst/>
                <a:uLnTx/>
                <a:uFillTx/>
                <a:latin typeface="Arial"/>
                <a:cs typeface="Arial"/>
                <a:sym typeface="Arial"/>
              </a:rPr>
              <a:t>!</a:t>
            </a: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a:ln>
                <a:noFill/>
              </a:ln>
              <a:solidFill>
                <a:srgbClr val="FF0000"/>
              </a:solidFill>
              <a:effectLst/>
              <a:uLnTx/>
              <a:uFillTx/>
              <a:latin typeface="Arial"/>
              <a:cs typeface="Arial"/>
              <a:sym typeface="Arial"/>
            </a:endParaRPr>
          </a:p>
        </p:txBody>
      </p:sp>
    </p:spTree>
    <p:extLst>
      <p:ext uri="{BB962C8B-B14F-4D97-AF65-F5344CB8AC3E}">
        <p14:creationId xmlns:p14="http://schemas.microsoft.com/office/powerpoint/2010/main" val="32660703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12" y="-75499"/>
            <a:ext cx="12192000" cy="836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4"/>
          <p:cNvSpPr txBox="1">
            <a:spLocks noChangeArrowheads="1"/>
          </p:cNvSpPr>
          <p:nvPr/>
        </p:nvSpPr>
        <p:spPr bwMode="auto">
          <a:xfrm>
            <a:off x="109050" y="5389008"/>
            <a:ext cx="4228058"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600" b="0" i="0" u="none" strike="noStrike" kern="0" cap="none" spc="0" normalizeH="0" baseline="0" noProof="0" dirty="0">
                <a:ln>
                  <a:noFill/>
                </a:ln>
                <a:solidFill>
                  <a:srgbClr val="FFFFFF"/>
                </a:solidFill>
                <a:effectLst/>
                <a:uLnTx/>
                <a:uFillTx/>
                <a:latin typeface="Arial"/>
                <a:cs typeface="Arial"/>
                <a:sym typeface="Arial"/>
              </a:rPr>
              <a:t>2 predictors of who will developed CLBP:</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600" b="0" i="0" u="none" strike="noStrike" kern="0" cap="none" spc="0" normalizeH="0" baseline="0" noProof="0" dirty="0" err="1">
                <a:ln>
                  <a:noFill/>
                </a:ln>
                <a:solidFill>
                  <a:srgbClr val="FFFFFF"/>
                </a:solidFill>
                <a:effectLst/>
                <a:uLnTx/>
                <a:uFillTx/>
                <a:latin typeface="Arial"/>
                <a:cs typeface="Arial"/>
                <a:sym typeface="Arial"/>
              </a:rPr>
              <a:t>kinesiophobia</a:t>
            </a:r>
            <a:r>
              <a:rPr kumimoji="0" lang="en-US" altLang="en-US" sz="1600" b="0" i="0" u="none" strike="noStrike" kern="0" cap="none" spc="0" normalizeH="0" baseline="0" noProof="0" dirty="0">
                <a:ln>
                  <a:noFill/>
                </a:ln>
                <a:solidFill>
                  <a:srgbClr val="FFFFFF"/>
                </a:solidFill>
                <a:effectLst/>
                <a:uLnTx/>
                <a:uFillTx/>
                <a:latin typeface="Arial"/>
                <a:cs typeface="Arial"/>
                <a:sym typeface="Arial"/>
              </a:rPr>
              <a:t> &amp; catastrophizing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600" b="0" i="0" u="none" strike="noStrike" kern="0" cap="none" spc="0" normalizeH="0" baseline="0" noProof="0" dirty="0">
                <a:ln>
                  <a:noFill/>
                </a:ln>
                <a:solidFill>
                  <a:srgbClr val="FFFFFF"/>
                </a:solidFill>
                <a:effectLst/>
                <a:uLnTx/>
                <a:uFillTx/>
                <a:latin typeface="Arial"/>
                <a:cs typeface="Arial"/>
                <a:sym typeface="Arial"/>
              </a:rPr>
              <a:t>(Chou, R., &amp; </a:t>
            </a:r>
            <a:r>
              <a:rPr kumimoji="0" lang="en-US" altLang="en-US" sz="1600" b="0" i="0" u="none" strike="noStrike" kern="0" cap="none" spc="0" normalizeH="0" baseline="0" noProof="0" dirty="0" err="1">
                <a:ln>
                  <a:noFill/>
                </a:ln>
                <a:solidFill>
                  <a:srgbClr val="FFFFFF"/>
                </a:solidFill>
                <a:effectLst/>
                <a:uLnTx/>
                <a:uFillTx/>
                <a:latin typeface="Arial"/>
                <a:cs typeface="Arial"/>
                <a:sym typeface="Arial"/>
              </a:rPr>
              <a:t>Shekelle</a:t>
            </a:r>
            <a:r>
              <a:rPr kumimoji="0" lang="en-US" altLang="en-US" sz="1600" b="0" i="0" u="none" strike="noStrike" kern="0" cap="none" spc="0" normalizeH="0" baseline="0" noProof="0" dirty="0">
                <a:ln>
                  <a:noFill/>
                </a:ln>
                <a:solidFill>
                  <a:srgbClr val="FFFFFF"/>
                </a:solidFill>
                <a:effectLst/>
                <a:uLnTx/>
                <a:uFillTx/>
                <a:latin typeface="Arial"/>
                <a:cs typeface="Arial"/>
                <a:sym typeface="Arial"/>
              </a:rPr>
              <a:t>, P.  Will This Patient Develop Persistent Disabling Low Back Pain?  JAMA. April 7, 2010; Vol 303, No. 13, 1295-1302)</a:t>
            </a:r>
          </a:p>
        </p:txBody>
      </p:sp>
    </p:spTree>
    <p:extLst>
      <p:ext uri="{BB962C8B-B14F-4D97-AF65-F5344CB8AC3E}">
        <p14:creationId xmlns:p14="http://schemas.microsoft.com/office/powerpoint/2010/main" val="18130800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087" y="939800"/>
            <a:ext cx="11321513" cy="1143000"/>
          </a:xfrm>
        </p:spPr>
        <p:txBody>
          <a:bodyPr>
            <a:normAutofit fontScale="90000"/>
          </a:bodyPr>
          <a:lstStyle/>
          <a:p>
            <a:r>
              <a:rPr lang="en-US" sz="2700" dirty="0">
                <a:solidFill>
                  <a:srgbClr val="FF0000"/>
                </a:solidFill>
                <a:latin typeface="Helvetica" panose="020B0604020202020204" pitchFamily="34" charset="0"/>
                <a:cs typeface="Helvetica" panose="020B0604020202020204" pitchFamily="34" charset="0"/>
              </a:rPr>
              <a:t>YOUR WORDS MATTER AND CAN CREATE A SENSE OF FEAR OR SAFETY</a:t>
            </a:r>
            <a:br>
              <a:rPr lang="en-US" sz="3600" dirty="0">
                <a:solidFill>
                  <a:srgbClr val="FF0000"/>
                </a:solidFill>
                <a:latin typeface="Helvetica" panose="020B0604020202020204" pitchFamily="34" charset="0"/>
                <a:cs typeface="Helvetica" panose="020B0604020202020204" pitchFamily="34" charset="0"/>
              </a:rPr>
            </a:br>
            <a:br>
              <a:rPr lang="en-US" sz="3600" dirty="0">
                <a:solidFill>
                  <a:srgbClr val="FF0000"/>
                </a:solidFill>
                <a:latin typeface="Helvetica" panose="020B0604020202020204" pitchFamily="34" charset="0"/>
                <a:cs typeface="Helvetica" panose="020B0604020202020204" pitchFamily="34" charset="0"/>
              </a:rPr>
            </a:br>
            <a:r>
              <a:rPr lang="en-US" sz="3600" dirty="0">
                <a:latin typeface="Helvetica" panose="020B0604020202020204" pitchFamily="34" charset="0"/>
                <a:cs typeface="Helvetica" panose="020B0604020202020204" pitchFamily="34" charset="0"/>
              </a:rPr>
              <a:t>Negative thoughts about pain can lead to maladaptive coping and increased suffering and disability </a:t>
            </a:r>
            <a:br>
              <a:rPr lang="en-US" dirty="0">
                <a:latin typeface="Helvetica" panose="020B0604020202020204" pitchFamily="34" charset="0"/>
                <a:cs typeface="Helvetica" panose="020B0604020202020204" pitchFamily="34" charset="0"/>
              </a:rPr>
            </a:br>
            <a:endParaRPr lang="en-US" b="1" dirty="0">
              <a:latin typeface="Helvetica" panose="020B0604020202020204" pitchFamily="34" charset="0"/>
              <a:cs typeface="Helvetica" panose="020B0604020202020204" pitchFamily="34" charset="0"/>
            </a:endParaRPr>
          </a:p>
        </p:txBody>
      </p:sp>
      <p:sp>
        <p:nvSpPr>
          <p:cNvPr id="3" name="Content Placeholder 2"/>
          <p:cNvSpPr>
            <a:spLocks noGrp="1"/>
          </p:cNvSpPr>
          <p:nvPr>
            <p:ph idx="1"/>
          </p:nvPr>
        </p:nvSpPr>
        <p:spPr>
          <a:xfrm>
            <a:off x="97116" y="2286000"/>
            <a:ext cx="6923626" cy="4806529"/>
          </a:xfrm>
        </p:spPr>
        <p:txBody>
          <a:bodyPr>
            <a:normAutofit fontScale="92500" lnSpcReduction="20000"/>
          </a:bodyPr>
          <a:lstStyle/>
          <a:p>
            <a:pPr marL="0" indent="0">
              <a:buNone/>
            </a:pPr>
            <a:endParaRPr lang="en-US" dirty="0"/>
          </a:p>
          <a:p>
            <a:pPr marL="457200" lvl="1" indent="0">
              <a:buNone/>
            </a:pPr>
            <a:r>
              <a:rPr lang="en-US" sz="3600" dirty="0">
                <a:solidFill>
                  <a:srgbClr val="FF0000"/>
                </a:solidFill>
                <a:latin typeface="Helvetica" panose="020B0604020202020204" pitchFamily="34" charset="0"/>
                <a:cs typeface="Helvetica" panose="020B0604020202020204" pitchFamily="34" charset="0"/>
              </a:rPr>
              <a:t>Thought</a:t>
            </a:r>
            <a:r>
              <a:rPr lang="en-US" sz="3600" dirty="0">
                <a:latin typeface="Helvetica" panose="020B0604020202020204" pitchFamily="34" charset="0"/>
                <a:cs typeface="Helvetica" panose="020B0604020202020204" pitchFamily="34" charset="0"/>
              </a:rPr>
              <a:t>:  “I have DDD.” “My back is crumbling”</a:t>
            </a:r>
          </a:p>
          <a:p>
            <a:pPr marL="457200" lvl="1" indent="0">
              <a:buNone/>
            </a:pPr>
            <a:endParaRPr lang="en-US" sz="3600" dirty="0">
              <a:latin typeface="Helvetica" panose="020B0604020202020204" pitchFamily="34" charset="0"/>
              <a:cs typeface="Helvetica" panose="020B0604020202020204" pitchFamily="34" charset="0"/>
            </a:endParaRPr>
          </a:p>
          <a:p>
            <a:pPr marL="457200" lvl="1" indent="0">
              <a:buNone/>
            </a:pPr>
            <a:r>
              <a:rPr lang="en-US" sz="3600" dirty="0">
                <a:solidFill>
                  <a:srgbClr val="FF0000"/>
                </a:solidFill>
                <a:latin typeface="Helvetica" panose="020B0604020202020204" pitchFamily="34" charset="0"/>
                <a:cs typeface="Helvetica" panose="020B0604020202020204" pitchFamily="34" charset="0"/>
              </a:rPr>
              <a:t>Emotion</a:t>
            </a:r>
            <a:r>
              <a:rPr lang="en-US" sz="3600" dirty="0">
                <a:latin typeface="Helvetica" panose="020B0604020202020204" pitchFamily="34" charset="0"/>
                <a:cs typeface="Helvetica" panose="020B0604020202020204" pitchFamily="34" charset="0"/>
              </a:rPr>
              <a:t>: FEAR!!!</a:t>
            </a:r>
          </a:p>
          <a:p>
            <a:pPr marL="457200" lvl="1" indent="0">
              <a:buNone/>
            </a:pPr>
            <a:endParaRPr lang="en-US" sz="3600" dirty="0">
              <a:latin typeface="Helvetica" panose="020B0604020202020204" pitchFamily="34" charset="0"/>
              <a:cs typeface="Helvetica" panose="020B0604020202020204" pitchFamily="34" charset="0"/>
            </a:endParaRPr>
          </a:p>
          <a:p>
            <a:pPr marL="457200" lvl="1" indent="0">
              <a:buNone/>
            </a:pPr>
            <a:r>
              <a:rPr lang="en-US" sz="3600" dirty="0">
                <a:solidFill>
                  <a:srgbClr val="FF0000"/>
                </a:solidFill>
                <a:latin typeface="Helvetica" panose="020B0604020202020204" pitchFamily="34" charset="0"/>
                <a:cs typeface="Helvetica" panose="020B0604020202020204" pitchFamily="34" charset="0"/>
              </a:rPr>
              <a:t>Behavior</a:t>
            </a:r>
            <a:r>
              <a:rPr lang="en-US" sz="3600" dirty="0">
                <a:latin typeface="Helvetica" panose="020B0604020202020204" pitchFamily="34" charset="0"/>
                <a:cs typeface="Helvetica" panose="020B0604020202020204" pitchFamily="34" charset="0"/>
              </a:rPr>
              <a:t>: seek additional medical treatment</a:t>
            </a:r>
          </a:p>
          <a:p>
            <a:pPr marL="457200" lvl="1" indent="0">
              <a:buNone/>
            </a:pPr>
            <a:endParaRPr lang="en-US" sz="3600" dirty="0">
              <a:latin typeface="Helvetica" panose="020B0604020202020204" pitchFamily="34" charset="0"/>
              <a:cs typeface="Helvetica" panose="020B0604020202020204" pitchFamily="34" charset="0"/>
            </a:endParaRPr>
          </a:p>
          <a:p>
            <a:pPr marL="457200" lvl="1" indent="0">
              <a:buNone/>
            </a:pPr>
            <a:r>
              <a:rPr lang="en-US" sz="3600" dirty="0">
                <a:solidFill>
                  <a:srgbClr val="FF0000"/>
                </a:solidFill>
                <a:latin typeface="Helvetica" panose="020B0604020202020204" pitchFamily="34" charset="0"/>
                <a:cs typeface="Helvetica" panose="020B0604020202020204" pitchFamily="34" charset="0"/>
              </a:rPr>
              <a:t>Idea</a:t>
            </a:r>
            <a:r>
              <a:rPr lang="en-US" sz="3600" dirty="0">
                <a:latin typeface="Helvetica" panose="020B0604020202020204" pitchFamily="34" charset="0"/>
                <a:cs typeface="Helvetica" panose="020B0604020202020204" pitchFamily="34" charset="0"/>
              </a:rPr>
              <a:t>: change wording from “DDD” to “normal age-related changes.”</a:t>
            </a:r>
          </a:p>
          <a:p>
            <a:pPr marL="457200" lvl="1" indent="0">
              <a:buNone/>
            </a:pPr>
            <a:endParaRPr lang="en-US" sz="3600" dirty="0"/>
          </a:p>
          <a:p>
            <a:endParaRPr lang="en-US" dirty="0"/>
          </a:p>
        </p:txBody>
      </p:sp>
      <p:pic>
        <p:nvPicPr>
          <p:cNvPr id="5" name="Picture 4"/>
          <p:cNvPicPr>
            <a:picLocks noChangeAspect="1"/>
          </p:cNvPicPr>
          <p:nvPr/>
        </p:nvPicPr>
        <p:blipFill>
          <a:blip r:embed="rId3"/>
          <a:stretch>
            <a:fillRect/>
          </a:stretch>
        </p:blipFill>
        <p:spPr>
          <a:xfrm>
            <a:off x="7568604" y="2286000"/>
            <a:ext cx="4526280" cy="4572000"/>
          </a:xfrm>
          <a:prstGeom prst="rect">
            <a:avLst/>
          </a:prstGeom>
        </p:spPr>
      </p:pic>
    </p:spTree>
    <p:extLst>
      <p:ext uri="{BB962C8B-B14F-4D97-AF65-F5344CB8AC3E}">
        <p14:creationId xmlns:p14="http://schemas.microsoft.com/office/powerpoint/2010/main" val="2889587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73881" y="74141"/>
            <a:ext cx="7520909" cy="6783859"/>
          </a:xfrm>
          <a:prstGeom prst="rect">
            <a:avLst/>
          </a:prstGeom>
        </p:spPr>
      </p:pic>
    </p:spTree>
    <p:extLst>
      <p:ext uri="{BB962C8B-B14F-4D97-AF65-F5344CB8AC3E}">
        <p14:creationId xmlns:p14="http://schemas.microsoft.com/office/powerpoint/2010/main" val="271240358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8"/>
          <p:cNvSpPr txBox="1">
            <a:spLocks noGrp="1"/>
          </p:cNvSpPr>
          <p:nvPr>
            <p:ph type="body" idx="1"/>
          </p:nvPr>
        </p:nvSpPr>
        <p:spPr>
          <a:xfrm>
            <a:off x="334942" y="1771942"/>
            <a:ext cx="6016500" cy="4898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chemeClr val="dk1"/>
              </a:buClr>
              <a:buSzPts val="2800"/>
              <a:buNone/>
            </a:pPr>
            <a:endParaRPr dirty="0">
              <a:latin typeface="Helvetica Neue"/>
              <a:ea typeface="Helvetica Neue"/>
              <a:cs typeface="Helvetica Neue"/>
              <a:sym typeface="Helvetica Neue"/>
            </a:endParaRPr>
          </a:p>
          <a:p>
            <a:pPr marL="0" lvl="0" indent="0" algn="l" rtl="0">
              <a:lnSpc>
                <a:spcPct val="90000"/>
              </a:lnSpc>
              <a:spcBef>
                <a:spcPts val="1000"/>
              </a:spcBef>
              <a:spcAft>
                <a:spcPts val="0"/>
              </a:spcAft>
              <a:buClr>
                <a:schemeClr val="dk1"/>
              </a:buClr>
              <a:buSzPts val="2800"/>
              <a:buNone/>
            </a:pPr>
            <a:r>
              <a:rPr lang="en-US" i="1" dirty="0">
                <a:highlight>
                  <a:schemeClr val="lt1"/>
                </a:highlight>
              </a:rPr>
              <a:t>A 2025 systematic review and meta-analysis found </a:t>
            </a:r>
            <a:r>
              <a:rPr lang="en-US" i="1" dirty="0" err="1">
                <a:highlight>
                  <a:schemeClr val="lt1"/>
                </a:highlight>
              </a:rPr>
              <a:t>approx</a:t>
            </a:r>
            <a:r>
              <a:rPr lang="en-US" i="1" dirty="0">
                <a:highlight>
                  <a:schemeClr val="lt1"/>
                </a:highlight>
              </a:rPr>
              <a:t> rates for depression and anxiety 40% for pts with CP, highest among those with fibromyalgia. </a:t>
            </a:r>
            <a:endParaRPr i="1" dirty="0">
              <a:highlight>
                <a:schemeClr val="lt1"/>
              </a:highlight>
            </a:endParaRPr>
          </a:p>
          <a:p>
            <a:pPr marL="0" lvl="0" indent="0" algn="l" rtl="0">
              <a:lnSpc>
                <a:spcPct val="90000"/>
              </a:lnSpc>
              <a:spcBef>
                <a:spcPts val="1000"/>
              </a:spcBef>
              <a:spcAft>
                <a:spcPts val="0"/>
              </a:spcAft>
              <a:buClr>
                <a:schemeClr val="dk1"/>
              </a:buClr>
              <a:buSzPts val="2800"/>
              <a:buNone/>
            </a:pPr>
            <a:r>
              <a:rPr lang="en-US" i="1" dirty="0">
                <a:highlight>
                  <a:schemeClr val="lt1"/>
                </a:highlight>
              </a:rPr>
              <a:t>(Prevalence of Depression and Anxiety Among Adults with Chronic Pain A Systematic Review and Meta-Analysis. JAMA Network Open, March 7, 2025)</a:t>
            </a:r>
            <a:endParaRPr i="1" dirty="0">
              <a:highlight>
                <a:schemeClr val="lt1"/>
              </a:highlight>
            </a:endParaRPr>
          </a:p>
          <a:p>
            <a:pPr marL="0" lvl="0" indent="0" algn="l" rtl="0">
              <a:lnSpc>
                <a:spcPct val="90000"/>
              </a:lnSpc>
              <a:spcBef>
                <a:spcPts val="1000"/>
              </a:spcBef>
              <a:spcAft>
                <a:spcPts val="0"/>
              </a:spcAft>
              <a:buClr>
                <a:schemeClr val="dk1"/>
              </a:buClr>
              <a:buSzPts val="2800"/>
              <a:buNone/>
            </a:pPr>
            <a:endParaRPr i="1" dirty="0">
              <a:highlight>
                <a:schemeClr val="lt1"/>
              </a:highlight>
            </a:endParaRPr>
          </a:p>
        </p:txBody>
      </p:sp>
      <p:pic>
        <p:nvPicPr>
          <p:cNvPr id="194" name="Google Shape;194;p28"/>
          <p:cNvPicPr preferRelativeResize="0"/>
          <p:nvPr/>
        </p:nvPicPr>
        <p:blipFill rotWithShape="1">
          <a:blip r:embed="rId3">
            <a:alphaModFix/>
          </a:blip>
          <a:srcRect/>
          <a:stretch/>
        </p:blipFill>
        <p:spPr>
          <a:xfrm>
            <a:off x="6962503" y="0"/>
            <a:ext cx="5345113" cy="6858000"/>
          </a:xfrm>
          <a:prstGeom prst="rect">
            <a:avLst/>
          </a:prstGeom>
          <a:noFill/>
          <a:ln>
            <a:noFill/>
          </a:ln>
        </p:spPr>
      </p:pic>
      <p:pic>
        <p:nvPicPr>
          <p:cNvPr id="195" name="Google Shape;195;p28"/>
          <p:cNvPicPr preferRelativeResize="0"/>
          <p:nvPr/>
        </p:nvPicPr>
        <p:blipFill rotWithShape="1">
          <a:blip r:embed="rId4">
            <a:alphaModFix/>
          </a:blip>
          <a:srcRect/>
          <a:stretch/>
        </p:blipFill>
        <p:spPr>
          <a:xfrm>
            <a:off x="335019" y="213471"/>
            <a:ext cx="6016423" cy="1558471"/>
          </a:xfrm>
          <a:prstGeom prst="rect">
            <a:avLst/>
          </a:prstGeom>
          <a:noFill/>
          <a:ln>
            <a:noFill/>
          </a:ln>
        </p:spPr>
      </p:pic>
    </p:spTree>
    <p:extLst>
      <p:ext uri="{BB962C8B-B14F-4D97-AF65-F5344CB8AC3E}">
        <p14:creationId xmlns:p14="http://schemas.microsoft.com/office/powerpoint/2010/main" val="36939227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484" y="255660"/>
            <a:ext cx="2814485" cy="5853738"/>
          </a:xfrm>
        </p:spPr>
        <p:txBody>
          <a:bodyPr>
            <a:noAutofit/>
          </a:bodyPr>
          <a:lstStyle/>
          <a:p>
            <a:r>
              <a:rPr lang="en-US" sz="4000" dirty="0">
                <a:latin typeface="Helvetica" panose="020B0604020202020204" pitchFamily="34" charset="0"/>
                <a:cs typeface="Helvetica" panose="020B0604020202020204" pitchFamily="34" charset="0"/>
              </a:rPr>
              <a:t>What Are We Often Really Medicating With Opiates???</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4969" y="-1"/>
            <a:ext cx="9277031" cy="6922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520866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05"/>
        <p:cNvGrpSpPr/>
        <p:nvPr/>
      </p:nvGrpSpPr>
      <p:grpSpPr>
        <a:xfrm>
          <a:off x="0" y="0"/>
          <a:ext cx="0" cy="0"/>
          <a:chOff x="0" y="0"/>
          <a:chExt cx="0" cy="0"/>
        </a:xfrm>
      </p:grpSpPr>
      <p:sp useBgFill="1">
        <p:nvSpPr>
          <p:cNvPr id="213" name="Rectangle 212">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6" name="Google Shape;206;p30"/>
          <p:cNvSpPr txBox="1">
            <a:spLocks noGrp="1"/>
          </p:cNvSpPr>
          <p:nvPr>
            <p:ph type="title"/>
          </p:nvPr>
        </p:nvSpPr>
        <p:spPr>
          <a:xfrm>
            <a:off x="446511" y="427342"/>
            <a:ext cx="4379489" cy="998106"/>
          </a:xfrm>
          <a:prstGeom prst="rect">
            <a:avLst/>
          </a:prstGeom>
        </p:spPr>
        <p:txBody>
          <a:bodyPr spcFirstLastPara="1" lIns="91425" tIns="45700" rIns="91425" bIns="45700" anchor="b" anchorCtr="0">
            <a:normAutofit/>
          </a:bodyPr>
          <a:lstStyle/>
          <a:p>
            <a:pPr marL="0" lvl="0" indent="0" rtl="0">
              <a:spcBef>
                <a:spcPts val="0"/>
              </a:spcBef>
              <a:spcAft>
                <a:spcPts val="0"/>
              </a:spcAft>
              <a:buClr>
                <a:schemeClr val="dk1"/>
              </a:buClr>
              <a:buSzPct val="100000"/>
              <a:buFont typeface="Helvetica Neue"/>
              <a:buNone/>
            </a:pPr>
            <a:r>
              <a:rPr lang="en-US" sz="5400" dirty="0">
                <a:latin typeface="Helvetica Neue"/>
                <a:ea typeface="Helvetica Neue"/>
                <a:cs typeface="Helvetica Neue"/>
                <a:sym typeface="Helvetica Neue"/>
              </a:rPr>
              <a:t>Assessment</a:t>
            </a:r>
            <a:endParaRPr lang="en-US" sz="5400" dirty="0"/>
          </a:p>
        </p:txBody>
      </p:sp>
      <p:sp>
        <p:nvSpPr>
          <p:cNvPr id="215"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8" name="Google Shape;208;p30"/>
          <p:cNvSpPr txBox="1">
            <a:spLocks noGrp="1"/>
          </p:cNvSpPr>
          <p:nvPr>
            <p:ph type="body" idx="1"/>
          </p:nvPr>
        </p:nvSpPr>
        <p:spPr>
          <a:xfrm>
            <a:off x="630936" y="2807208"/>
            <a:ext cx="3429000" cy="3410712"/>
          </a:xfrm>
          <a:prstGeom prst="rect">
            <a:avLst/>
          </a:prstGeom>
        </p:spPr>
        <p:txBody>
          <a:bodyPr spcFirstLastPara="1" lIns="91425" tIns="45700" rIns="91425" bIns="45700" anchor="t" anchorCtr="0">
            <a:normAutofit lnSpcReduction="10000"/>
          </a:bodyPr>
          <a:lstStyle/>
          <a:p>
            <a:pPr marL="0" lvl="0" indent="0" rtl="0">
              <a:spcBef>
                <a:spcPts val="1000"/>
              </a:spcBef>
              <a:spcAft>
                <a:spcPts val="0"/>
              </a:spcAft>
              <a:buClr>
                <a:schemeClr val="dk1"/>
              </a:buClr>
              <a:buSzPct val="100000"/>
              <a:buNone/>
            </a:pPr>
            <a:endParaRPr lang="en-US" sz="1500" b="1" dirty="0">
              <a:latin typeface="Helvetica Neue"/>
              <a:ea typeface="Helvetica Neue"/>
              <a:cs typeface="Helvetica Neue"/>
              <a:sym typeface="Helvetica Neue"/>
            </a:endParaRPr>
          </a:p>
          <a:p>
            <a:pPr marL="0" lvl="0" indent="0" rtl="0">
              <a:spcBef>
                <a:spcPts val="1000"/>
              </a:spcBef>
              <a:spcAft>
                <a:spcPts val="0"/>
              </a:spcAft>
              <a:buClr>
                <a:schemeClr val="dk1"/>
              </a:buClr>
              <a:buSzPct val="100000"/>
              <a:buNone/>
            </a:pPr>
            <a:r>
              <a:rPr lang="en-US" sz="1800" b="1" dirty="0">
                <a:latin typeface="Helvetica Neue"/>
                <a:ea typeface="Helvetica Neue"/>
                <a:cs typeface="Helvetica Neue"/>
                <a:sym typeface="Helvetica Neue"/>
              </a:rPr>
              <a:t>PHQ-9 (depression)</a:t>
            </a:r>
            <a:endParaRPr lang="en-US" sz="1800" dirty="0">
              <a:latin typeface="Helvetica Neue"/>
              <a:ea typeface="Helvetica Neue"/>
              <a:cs typeface="Helvetica Neue"/>
              <a:sym typeface="Helvetica Neue"/>
            </a:endParaRPr>
          </a:p>
          <a:p>
            <a:pPr marL="228600" lvl="0" indent="-50800" rtl="0">
              <a:spcBef>
                <a:spcPts val="1000"/>
              </a:spcBef>
              <a:spcAft>
                <a:spcPts val="0"/>
              </a:spcAft>
              <a:buClr>
                <a:schemeClr val="dk1"/>
              </a:buClr>
              <a:buSzPct val="100000"/>
              <a:buNone/>
            </a:pPr>
            <a:endParaRPr lang="en-US" sz="1800" b="1" dirty="0">
              <a:latin typeface="Helvetica Neue"/>
              <a:ea typeface="Helvetica Neue"/>
              <a:cs typeface="Helvetica Neue"/>
              <a:sym typeface="Helvetica Neue"/>
            </a:endParaRPr>
          </a:p>
          <a:p>
            <a:pPr marL="0" lvl="0" indent="0" rtl="0">
              <a:spcBef>
                <a:spcPts val="1000"/>
              </a:spcBef>
              <a:spcAft>
                <a:spcPts val="0"/>
              </a:spcAft>
              <a:buClr>
                <a:schemeClr val="dk1"/>
              </a:buClr>
              <a:buSzPct val="100000"/>
              <a:buNone/>
            </a:pPr>
            <a:r>
              <a:rPr lang="en-US" sz="1800" b="1" dirty="0">
                <a:latin typeface="Helvetica Neue"/>
                <a:ea typeface="Helvetica Neue"/>
                <a:cs typeface="Helvetica Neue"/>
                <a:sym typeface="Helvetica Neue"/>
              </a:rPr>
              <a:t>GAD-7 (anxiety) </a:t>
            </a:r>
            <a:endParaRPr lang="en-US" sz="1800" dirty="0"/>
          </a:p>
          <a:p>
            <a:pPr marL="228600" lvl="0" indent="-50800" rtl="0">
              <a:spcBef>
                <a:spcPts val="1000"/>
              </a:spcBef>
              <a:spcAft>
                <a:spcPts val="0"/>
              </a:spcAft>
              <a:buClr>
                <a:schemeClr val="dk1"/>
              </a:buClr>
              <a:buSzPct val="100000"/>
              <a:buNone/>
            </a:pPr>
            <a:endParaRPr lang="en-US" sz="1800" b="1" dirty="0">
              <a:latin typeface="Helvetica Neue"/>
              <a:ea typeface="Helvetica Neue"/>
              <a:cs typeface="Helvetica Neue"/>
              <a:sym typeface="Helvetica Neue"/>
            </a:endParaRPr>
          </a:p>
          <a:p>
            <a:pPr marL="0" lvl="0" indent="0" rtl="0">
              <a:spcBef>
                <a:spcPts val="1000"/>
              </a:spcBef>
              <a:spcAft>
                <a:spcPts val="0"/>
              </a:spcAft>
              <a:buClr>
                <a:schemeClr val="dk1"/>
              </a:buClr>
              <a:buSzPct val="100000"/>
              <a:buNone/>
            </a:pPr>
            <a:r>
              <a:rPr lang="en-US" sz="1800" b="1" dirty="0">
                <a:latin typeface="Helvetica Neue"/>
                <a:ea typeface="Helvetica Neue"/>
                <a:cs typeface="Helvetica Neue"/>
                <a:sym typeface="Helvetica Neue"/>
              </a:rPr>
              <a:t>Pain Catastrophizing Scale (PCS)</a:t>
            </a:r>
          </a:p>
          <a:p>
            <a:pPr marL="0" lvl="0" indent="0" rtl="0">
              <a:spcBef>
                <a:spcPts val="1000"/>
              </a:spcBef>
              <a:spcAft>
                <a:spcPts val="0"/>
              </a:spcAft>
              <a:buClr>
                <a:schemeClr val="dk1"/>
              </a:buClr>
              <a:buSzPct val="100000"/>
              <a:buNone/>
            </a:pPr>
            <a:endParaRPr lang="en-US" sz="1800" b="1" dirty="0">
              <a:latin typeface="Helvetica Neue"/>
              <a:ea typeface="Helvetica Neue"/>
              <a:cs typeface="Helvetica Neue"/>
              <a:sym typeface="Helvetica Neue"/>
            </a:endParaRPr>
          </a:p>
          <a:p>
            <a:pPr marL="0" lvl="0" indent="0" rtl="0">
              <a:spcBef>
                <a:spcPts val="1000"/>
              </a:spcBef>
              <a:spcAft>
                <a:spcPts val="0"/>
              </a:spcAft>
              <a:buClr>
                <a:schemeClr val="dk1"/>
              </a:buClr>
              <a:buSzPct val="100000"/>
              <a:buNone/>
            </a:pPr>
            <a:r>
              <a:rPr lang="en-US" sz="1800" b="1" dirty="0">
                <a:latin typeface="Helvetica Neue"/>
                <a:ea typeface="Helvetica Neue"/>
                <a:cs typeface="Helvetica Neue"/>
                <a:sym typeface="Helvetica Neue"/>
              </a:rPr>
              <a:t>Widespread Pain Index (WPI) (central sensitization)</a:t>
            </a:r>
          </a:p>
          <a:p>
            <a:pPr marL="0" lvl="0" indent="0" rtl="0">
              <a:spcBef>
                <a:spcPts val="1000"/>
              </a:spcBef>
              <a:spcAft>
                <a:spcPts val="0"/>
              </a:spcAft>
              <a:buClr>
                <a:schemeClr val="dk1"/>
              </a:buClr>
              <a:buSzPct val="100000"/>
              <a:buNone/>
            </a:pPr>
            <a:endParaRPr lang="en-US" sz="1800" b="1" dirty="0">
              <a:latin typeface="Helvetica Neue"/>
              <a:ea typeface="Helvetica Neue"/>
              <a:cs typeface="Helvetica Neue"/>
              <a:sym typeface="Helvetica Neue"/>
            </a:endParaRPr>
          </a:p>
          <a:p>
            <a:pPr marL="228600" lvl="0" indent="-50800" rtl="0">
              <a:spcBef>
                <a:spcPts val="1000"/>
              </a:spcBef>
              <a:spcAft>
                <a:spcPts val="0"/>
              </a:spcAft>
              <a:buClr>
                <a:schemeClr val="dk1"/>
              </a:buClr>
              <a:buSzPct val="100000"/>
              <a:buNone/>
            </a:pPr>
            <a:endParaRPr lang="en-US" sz="1500" dirty="0"/>
          </a:p>
          <a:p>
            <a:pPr marL="0" lvl="0" indent="0" rtl="0">
              <a:spcBef>
                <a:spcPts val="1000"/>
              </a:spcBef>
              <a:spcAft>
                <a:spcPts val="0"/>
              </a:spcAft>
              <a:buClr>
                <a:schemeClr val="dk1"/>
              </a:buClr>
              <a:buSzPct val="100000"/>
              <a:buNone/>
            </a:pPr>
            <a:endParaRPr lang="en-US" sz="1500" dirty="0"/>
          </a:p>
        </p:txBody>
      </p:sp>
      <p:pic>
        <p:nvPicPr>
          <p:cNvPr id="2" name="Google Shape;408;p54">
            <a:extLst>
              <a:ext uri="{FF2B5EF4-FFF2-40B4-BE49-F238E27FC236}">
                <a16:creationId xmlns:a16="http://schemas.microsoft.com/office/drawing/2014/main" id="{0FEFDD8D-EDD6-7834-8C7B-A28D37F70465}"/>
              </a:ext>
            </a:extLst>
          </p:cNvPr>
          <p:cNvPicPr preferRelativeResize="0"/>
          <p:nvPr/>
        </p:nvPicPr>
        <p:blipFill rotWithShape="1">
          <a:blip r:embed="rId3"/>
          <a:srcRect l="1225" t="1565" r="2286" b="567"/>
          <a:stretch/>
        </p:blipFill>
        <p:spPr>
          <a:xfrm>
            <a:off x="5298369" y="2102608"/>
            <a:ext cx="6447120" cy="3475231"/>
          </a:xfrm>
          <a:prstGeom prst="rect">
            <a:avLst/>
          </a:prstGeom>
          <a:noFill/>
        </p:spPr>
      </p:pic>
      <p:sp>
        <p:nvSpPr>
          <p:cNvPr id="3" name="TextBox 2">
            <a:extLst>
              <a:ext uri="{FF2B5EF4-FFF2-40B4-BE49-F238E27FC236}">
                <a16:creationId xmlns:a16="http://schemas.microsoft.com/office/drawing/2014/main" id="{0CED32CD-4868-6E14-321D-CB920B3FCD71}"/>
              </a:ext>
            </a:extLst>
          </p:cNvPr>
          <p:cNvSpPr txBox="1"/>
          <p:nvPr/>
        </p:nvSpPr>
        <p:spPr>
          <a:xfrm>
            <a:off x="6366933" y="6064031"/>
            <a:ext cx="491993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a:cs typeface="Arial"/>
                <a:sym typeface="Arial"/>
              </a:rPr>
              <a:t>Pain, Enjoyment of Life, &amp; General Activity  (PEG) Scale</a:t>
            </a:r>
          </a:p>
        </p:txBody>
      </p:sp>
    </p:spTree>
    <p:extLst>
      <p:ext uri="{BB962C8B-B14F-4D97-AF65-F5344CB8AC3E}">
        <p14:creationId xmlns:p14="http://schemas.microsoft.com/office/powerpoint/2010/main" val="29362157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A3227C-C39A-CD30-D7BF-E23E145D9D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07D5F4-DA33-2F8E-61C9-B65A2EC6782B}"/>
              </a:ext>
            </a:extLst>
          </p:cNvPr>
          <p:cNvSpPr>
            <a:spLocks noGrp="1"/>
          </p:cNvSpPr>
          <p:nvPr>
            <p:ph type="title"/>
          </p:nvPr>
        </p:nvSpPr>
        <p:spPr>
          <a:xfrm>
            <a:off x="2384886" y="2283271"/>
            <a:ext cx="7217437" cy="1865944"/>
          </a:xfrm>
        </p:spPr>
        <p:txBody>
          <a:bodyPr>
            <a:normAutofit fontScale="90000"/>
          </a:bodyPr>
          <a:lstStyle/>
          <a:p>
            <a:r>
              <a:rPr lang="en-US" dirty="0">
                <a:latin typeface="Franklin Gothic Demi" panose="020B0703020102020204" pitchFamily="34" charset="0"/>
              </a:rPr>
              <a:t>Marijuana: Impacts on Pregnancy, Youth, and Communities – </a:t>
            </a:r>
            <a:br>
              <a:rPr lang="en-US" dirty="0">
                <a:latin typeface="Franklin Gothic Demi" panose="020B0703020102020204" pitchFamily="34" charset="0"/>
              </a:rPr>
            </a:br>
            <a:r>
              <a:rPr lang="en-US" dirty="0">
                <a:latin typeface="Franklin Gothic Demi" panose="020B0703020102020204" pitchFamily="34" charset="0"/>
              </a:rPr>
              <a:t>Jill Pearson, MD</a:t>
            </a:r>
          </a:p>
        </p:txBody>
      </p:sp>
      <p:cxnSp>
        <p:nvCxnSpPr>
          <p:cNvPr id="9" name="Straight Connector 8">
            <a:extLst>
              <a:ext uri="{FF2B5EF4-FFF2-40B4-BE49-F238E27FC236}">
                <a16:creationId xmlns:a16="http://schemas.microsoft.com/office/drawing/2014/main" id="{6CBC23C8-BAEF-A242-C81D-ABF9E9924C02}"/>
              </a:ext>
            </a:extLst>
          </p:cNvPr>
          <p:cNvCxnSpPr>
            <a:cxnSpLocks/>
          </p:cNvCxnSpPr>
          <p:nvPr/>
        </p:nvCxnSpPr>
        <p:spPr>
          <a:xfrm>
            <a:off x="2384886" y="4462585"/>
            <a:ext cx="3860638" cy="0"/>
          </a:xfrm>
          <a:prstGeom prst="line">
            <a:avLst/>
          </a:prstGeom>
          <a:ln w="76200">
            <a:solidFill>
              <a:schemeClr val="accent6"/>
            </a:solidFill>
          </a:ln>
        </p:spPr>
        <p:style>
          <a:lnRef idx="2">
            <a:schemeClr val="accent1"/>
          </a:lnRef>
          <a:fillRef idx="0">
            <a:schemeClr val="accent1"/>
          </a:fillRef>
          <a:effectRef idx="1">
            <a:schemeClr val="accent1"/>
          </a:effectRef>
          <a:fontRef idx="minor">
            <a:schemeClr val="tx1"/>
          </a:fontRef>
        </p:style>
      </p:cxnSp>
      <p:grpSp>
        <p:nvGrpSpPr>
          <p:cNvPr id="4" name="Group 3">
            <a:extLst>
              <a:ext uri="{FF2B5EF4-FFF2-40B4-BE49-F238E27FC236}">
                <a16:creationId xmlns:a16="http://schemas.microsoft.com/office/drawing/2014/main" id="{6E50C84E-5C2E-E9B2-C303-2C0BC9C18E2B}"/>
              </a:ext>
            </a:extLst>
          </p:cNvPr>
          <p:cNvGrpSpPr/>
          <p:nvPr/>
        </p:nvGrpSpPr>
        <p:grpSpPr>
          <a:xfrm rot="10800000">
            <a:off x="8434065" y="0"/>
            <a:ext cx="4506102" cy="2917823"/>
            <a:chOff x="-1170176" y="2447170"/>
            <a:chExt cx="7148283" cy="4410830"/>
          </a:xfrm>
        </p:grpSpPr>
        <p:sp>
          <p:nvSpPr>
            <p:cNvPr id="10" name="Rectangle 9">
              <a:extLst>
                <a:ext uri="{FF2B5EF4-FFF2-40B4-BE49-F238E27FC236}">
                  <a16:creationId xmlns:a16="http://schemas.microsoft.com/office/drawing/2014/main" id="{38B2018E-4914-FA6D-D3A6-1D913E465B4D}"/>
                </a:ext>
              </a:extLst>
            </p:cNvPr>
            <p:cNvSpPr/>
            <p:nvPr/>
          </p:nvSpPr>
          <p:spPr>
            <a:xfrm rot="2672795">
              <a:off x="-1170176" y="2447170"/>
              <a:ext cx="4764373" cy="1224951"/>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2" name="Isosceles Triangle 11">
              <a:extLst>
                <a:ext uri="{FF2B5EF4-FFF2-40B4-BE49-F238E27FC236}">
                  <a16:creationId xmlns:a16="http://schemas.microsoft.com/office/drawing/2014/main" id="{34D9492B-D215-61C4-7AE4-4CB323609E2A}"/>
                </a:ext>
              </a:extLst>
            </p:cNvPr>
            <p:cNvSpPr/>
            <p:nvPr/>
          </p:nvSpPr>
          <p:spPr>
            <a:xfrm>
              <a:off x="2613805" y="5167223"/>
              <a:ext cx="3364302" cy="1690777"/>
            </a:xfrm>
            <a:prstGeom prst="triangle">
              <a:avLst>
                <a:gd name="adj" fmla="val 4617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4" name="Isosceles Triangle 13">
              <a:extLst>
                <a:ext uri="{FF2B5EF4-FFF2-40B4-BE49-F238E27FC236}">
                  <a16:creationId xmlns:a16="http://schemas.microsoft.com/office/drawing/2014/main" id="{E5284B4D-9266-8503-03CE-8C402D118528}"/>
                </a:ext>
              </a:extLst>
            </p:cNvPr>
            <p:cNvSpPr/>
            <p:nvPr/>
          </p:nvSpPr>
          <p:spPr>
            <a:xfrm>
              <a:off x="0" y="4416725"/>
              <a:ext cx="2424023" cy="2441275"/>
            </a:xfrm>
            <a:prstGeom prst="triangle">
              <a:avLst>
                <a:gd name="adj" fmla="val 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202603926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827" y="105142"/>
            <a:ext cx="5139847" cy="1143000"/>
          </a:xfrm>
        </p:spPr>
        <p:txBody>
          <a:bodyPr>
            <a:normAutofit fontScale="90000"/>
          </a:bodyPr>
          <a:lstStyle/>
          <a:p>
            <a:r>
              <a:rPr lang="en-US" dirty="0">
                <a:latin typeface="Helvetica" panose="020B0604020202020204" pitchFamily="34" charset="0"/>
                <a:cs typeface="Helvetica" panose="020B0604020202020204" pitchFamily="34" charset="0"/>
              </a:rPr>
              <a:t>CBT for Chronic Pain</a:t>
            </a:r>
          </a:p>
        </p:txBody>
      </p:sp>
      <p:sp>
        <p:nvSpPr>
          <p:cNvPr id="3" name="Content Placeholder 2"/>
          <p:cNvSpPr>
            <a:spLocks noGrp="1"/>
          </p:cNvSpPr>
          <p:nvPr>
            <p:ph idx="1"/>
          </p:nvPr>
        </p:nvSpPr>
        <p:spPr>
          <a:xfrm>
            <a:off x="155575" y="1501790"/>
            <a:ext cx="5026025" cy="5153010"/>
          </a:xfrm>
        </p:spPr>
        <p:txBody>
          <a:bodyPr>
            <a:normAutofit fontScale="92500" lnSpcReduction="20000"/>
          </a:bodyPr>
          <a:lstStyle/>
          <a:p>
            <a:pPr marL="0" indent="0">
              <a:buNone/>
            </a:pPr>
            <a:r>
              <a:rPr lang="en-US" sz="3000" dirty="0">
                <a:latin typeface="Helvetica" panose="020B0604020202020204" pitchFamily="34" charset="0"/>
                <a:cs typeface="Helvetica" panose="020B0604020202020204" pitchFamily="34" charset="0"/>
              </a:rPr>
              <a:t>Evidence Based</a:t>
            </a:r>
          </a:p>
          <a:p>
            <a:pPr marL="0" indent="0">
              <a:buNone/>
            </a:pPr>
            <a:endParaRPr lang="en-US" sz="3000" dirty="0">
              <a:latin typeface="Helvetica" panose="020B0604020202020204" pitchFamily="34" charset="0"/>
              <a:cs typeface="Helvetica" panose="020B0604020202020204" pitchFamily="34" charset="0"/>
            </a:endParaRPr>
          </a:p>
          <a:p>
            <a:pPr marL="0" indent="0">
              <a:buNone/>
            </a:pPr>
            <a:r>
              <a:rPr lang="en-US" sz="3000" dirty="0">
                <a:latin typeface="Helvetica" panose="020B0604020202020204" pitchFamily="34" charset="0"/>
                <a:cs typeface="Helvetica" panose="020B0604020202020204" pitchFamily="34" charset="0"/>
              </a:rPr>
              <a:t>Time-limited</a:t>
            </a:r>
          </a:p>
          <a:p>
            <a:pPr marL="0" indent="0">
              <a:buNone/>
            </a:pPr>
            <a:endParaRPr lang="en-US" sz="3000" dirty="0">
              <a:latin typeface="Helvetica" panose="020B0604020202020204" pitchFamily="34" charset="0"/>
              <a:cs typeface="Helvetica" panose="020B0604020202020204" pitchFamily="34" charset="0"/>
            </a:endParaRPr>
          </a:p>
          <a:p>
            <a:pPr marL="0" indent="0">
              <a:buNone/>
            </a:pPr>
            <a:r>
              <a:rPr lang="en-US" sz="3000" dirty="0">
                <a:latin typeface="Helvetica" panose="020B0604020202020204" pitchFamily="34" charset="0"/>
                <a:cs typeface="Helvetica" panose="020B0604020202020204" pitchFamily="34" charset="0"/>
              </a:rPr>
              <a:t>Encourages</a:t>
            </a:r>
          </a:p>
          <a:p>
            <a:pPr marL="457200" lvl="1" indent="0">
              <a:buNone/>
            </a:pPr>
            <a:r>
              <a:rPr lang="en-US" sz="3000" dirty="0">
                <a:latin typeface="Helvetica" panose="020B0604020202020204" pitchFamily="34" charset="0"/>
                <a:cs typeface="Helvetica" panose="020B0604020202020204" pitchFamily="34" charset="0"/>
              </a:rPr>
              <a:t>Problem solving </a:t>
            </a:r>
          </a:p>
          <a:p>
            <a:pPr marL="457200" lvl="1" indent="0">
              <a:buNone/>
            </a:pPr>
            <a:r>
              <a:rPr lang="en-US" sz="3000" dirty="0">
                <a:latin typeface="Helvetica" panose="020B0604020202020204" pitchFamily="34" charset="0"/>
                <a:cs typeface="Helvetica" panose="020B0604020202020204" pitchFamily="34" charset="0"/>
              </a:rPr>
              <a:t>Self-management</a:t>
            </a:r>
          </a:p>
          <a:p>
            <a:pPr marL="0" indent="0">
              <a:buNone/>
            </a:pPr>
            <a:endParaRPr lang="en-US" sz="3000" dirty="0">
              <a:latin typeface="Helvetica" panose="020B0604020202020204" pitchFamily="34" charset="0"/>
              <a:cs typeface="Helvetica" panose="020B0604020202020204" pitchFamily="34" charset="0"/>
            </a:endParaRPr>
          </a:p>
          <a:p>
            <a:pPr marL="0" indent="0">
              <a:buNone/>
            </a:pPr>
            <a:r>
              <a:rPr lang="en-US" sz="3000" dirty="0">
                <a:latin typeface="Helvetica" panose="020B0604020202020204" pitchFamily="34" charset="0"/>
                <a:cs typeface="Helvetica" panose="020B0604020202020204" pitchFamily="34" charset="0"/>
              </a:rPr>
              <a:t>Focuses on relationship</a:t>
            </a:r>
          </a:p>
          <a:p>
            <a:pPr marL="457200" lvl="1" indent="0">
              <a:buNone/>
            </a:pPr>
            <a:r>
              <a:rPr lang="en-US" sz="3000" dirty="0">
                <a:latin typeface="Helvetica" panose="020B0604020202020204" pitchFamily="34" charset="0"/>
                <a:cs typeface="Helvetica" panose="020B0604020202020204" pitchFamily="34" charset="0"/>
              </a:rPr>
              <a:t>cognitions (thoughts)</a:t>
            </a:r>
          </a:p>
          <a:p>
            <a:pPr marL="457200" lvl="1" indent="0">
              <a:buNone/>
            </a:pPr>
            <a:r>
              <a:rPr lang="en-US" sz="3000" dirty="0">
                <a:latin typeface="Helvetica" panose="020B0604020202020204" pitchFamily="34" charset="0"/>
                <a:cs typeface="Helvetica" panose="020B0604020202020204" pitchFamily="34" charset="0"/>
              </a:rPr>
              <a:t>emotions (feelings)</a:t>
            </a:r>
          </a:p>
          <a:p>
            <a:pPr marL="457200" lvl="1" indent="0">
              <a:buNone/>
            </a:pPr>
            <a:r>
              <a:rPr lang="en-US" sz="3000" dirty="0">
                <a:latin typeface="Helvetica" panose="020B0604020202020204" pitchFamily="34" charset="0"/>
                <a:cs typeface="Helvetica" panose="020B0604020202020204" pitchFamily="34" charset="0"/>
              </a:rPr>
              <a:t>behaviors</a:t>
            </a:r>
          </a:p>
          <a:p>
            <a:pPr marL="0" indent="0">
              <a:buNone/>
            </a:pPr>
            <a:endParaRPr lang="en-US" dirty="0"/>
          </a:p>
          <a:p>
            <a:endParaRPr lang="en-US" dirty="0"/>
          </a:p>
        </p:txBody>
      </p:sp>
      <p:sp>
        <p:nvSpPr>
          <p:cNvPr id="4" name="TextBox 3"/>
          <p:cNvSpPr txBox="1"/>
          <p:nvPr/>
        </p:nvSpPr>
        <p:spPr>
          <a:xfrm>
            <a:off x="6997026" y="6434666"/>
            <a:ext cx="45890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CBT for Chronic Pain Therapist Manual from VA</a:t>
            </a:r>
          </a:p>
        </p:txBody>
      </p:sp>
      <p:sp>
        <p:nvSpPr>
          <p:cNvPr id="5" name="AutoShape 2" descr="Image result for cbt for chronic p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7" name="Picture 6"/>
          <p:cNvPicPr>
            <a:picLocks noChangeAspect="1"/>
          </p:cNvPicPr>
          <p:nvPr/>
        </p:nvPicPr>
        <p:blipFill>
          <a:blip r:embed="rId3"/>
          <a:stretch>
            <a:fillRect/>
          </a:stretch>
        </p:blipFill>
        <p:spPr>
          <a:xfrm>
            <a:off x="4182176" y="1289622"/>
            <a:ext cx="8009824" cy="4714155"/>
          </a:xfrm>
          <a:prstGeom prst="rect">
            <a:avLst/>
          </a:prstGeom>
        </p:spPr>
      </p:pic>
    </p:spTree>
    <p:extLst>
      <p:ext uri="{BB962C8B-B14F-4D97-AF65-F5344CB8AC3E}">
        <p14:creationId xmlns:p14="http://schemas.microsoft.com/office/powerpoint/2010/main" val="28270930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8"/>
          <p:cNvSpPr txBox="1">
            <a:spLocks noGrp="1"/>
          </p:cNvSpPr>
          <p:nvPr>
            <p:ph type="title"/>
          </p:nvPr>
        </p:nvSpPr>
        <p:spPr>
          <a:xfrm>
            <a:off x="135478" y="13609"/>
            <a:ext cx="9047100" cy="923289"/>
          </a:xfrm>
          <a:prstGeom prst="rect">
            <a:avLst/>
          </a:prstGeom>
          <a:noFill/>
          <a:ln>
            <a:noFill/>
          </a:ln>
        </p:spPr>
        <p:txBody>
          <a:bodyPr spcFirstLastPara="1" wrap="square" lIns="91425" tIns="45700" rIns="91425" bIns="45700" anchor="ctr" anchorCtr="0">
            <a:spAutoFit/>
          </a:bodyPr>
          <a:lstStyle/>
          <a:p>
            <a:pPr marL="0" marR="0" lvl="0" indent="0" algn="l" rtl="0">
              <a:lnSpc>
                <a:spcPct val="90000"/>
              </a:lnSpc>
              <a:spcBef>
                <a:spcPts val="0"/>
              </a:spcBef>
              <a:spcAft>
                <a:spcPts val="0"/>
              </a:spcAft>
              <a:buClr>
                <a:srgbClr val="FF0000"/>
              </a:buClr>
              <a:buSzPts val="2800"/>
              <a:buFont typeface="Arial"/>
              <a:buNone/>
            </a:pPr>
            <a:r>
              <a:rPr lang="en-US" sz="2300" b="0" i="0" u="none" strike="noStrike" cap="none" dirty="0">
                <a:solidFill>
                  <a:srgbClr val="FF0000"/>
                </a:solidFill>
                <a:latin typeface="Arial"/>
                <a:ea typeface="Arial"/>
                <a:cs typeface="Arial"/>
                <a:sym typeface="Arial"/>
              </a:rPr>
              <a:t>Acceptance &amp; Commitment Therapy </a:t>
            </a:r>
            <a:br>
              <a:rPr lang="en-US" sz="2300" b="0" i="0" u="none" strike="noStrike" cap="none" dirty="0">
                <a:solidFill>
                  <a:srgbClr val="FF0000"/>
                </a:solidFill>
                <a:latin typeface="Arial"/>
                <a:ea typeface="Arial"/>
                <a:cs typeface="Arial"/>
                <a:sym typeface="Arial"/>
              </a:rPr>
            </a:br>
            <a:r>
              <a:rPr lang="en-US" sz="2300" b="0" i="0" u="none" strike="noStrike" cap="none" dirty="0">
                <a:solidFill>
                  <a:srgbClr val="FF0000"/>
                </a:solidFill>
                <a:latin typeface="Arial"/>
                <a:ea typeface="Arial"/>
                <a:cs typeface="Arial"/>
                <a:sym typeface="Arial"/>
              </a:rPr>
              <a:t>(ACT) </a:t>
            </a:r>
            <a:endParaRPr sz="2300" b="0" i="0" u="none" strike="noStrike" cap="none" dirty="0">
              <a:solidFill>
                <a:srgbClr val="FF0000"/>
              </a:solidFill>
              <a:latin typeface="Arial"/>
              <a:ea typeface="Arial"/>
              <a:cs typeface="Arial"/>
              <a:sym typeface="Arial"/>
            </a:endParaRPr>
          </a:p>
          <a:p>
            <a:pPr marL="0" marR="0" lvl="0" indent="0" algn="l" rtl="0">
              <a:lnSpc>
                <a:spcPct val="90000"/>
              </a:lnSpc>
              <a:spcBef>
                <a:spcPts val="0"/>
              </a:spcBef>
              <a:spcAft>
                <a:spcPts val="0"/>
              </a:spcAft>
              <a:buClr>
                <a:srgbClr val="FF0000"/>
              </a:buClr>
              <a:buSzPts val="2800"/>
              <a:buFont typeface="Arial"/>
              <a:buNone/>
            </a:pPr>
            <a:r>
              <a:rPr lang="en-US" sz="1400" b="0" i="0" u="none" strike="noStrike" cap="none" dirty="0">
                <a:solidFill>
                  <a:srgbClr val="FF0000"/>
                </a:solidFill>
                <a:latin typeface="Arial"/>
                <a:ea typeface="Arial"/>
                <a:cs typeface="Arial"/>
                <a:sym typeface="Arial"/>
              </a:rPr>
              <a:t>Steven Hayes, 1994</a:t>
            </a:r>
            <a:endParaRPr dirty="0"/>
          </a:p>
        </p:txBody>
      </p:sp>
      <p:sp>
        <p:nvSpPr>
          <p:cNvPr id="273" name="Google Shape;273;p38"/>
          <p:cNvSpPr txBox="1">
            <a:spLocks noGrp="1"/>
          </p:cNvSpPr>
          <p:nvPr>
            <p:ph type="body" idx="1"/>
          </p:nvPr>
        </p:nvSpPr>
        <p:spPr>
          <a:xfrm>
            <a:off x="135474" y="1258475"/>
            <a:ext cx="4360325" cy="5358225"/>
          </a:xfrm>
          <a:prstGeom prst="rect">
            <a:avLst/>
          </a:prstGeom>
          <a:noFill/>
          <a:ln>
            <a:noFill/>
          </a:ln>
        </p:spPr>
        <p:txBody>
          <a:bodyPr spcFirstLastPara="1" wrap="square" lIns="54850" tIns="91425" rIns="91425" bIns="45700" anchor="t" anchorCtr="0">
            <a:noAutofit/>
          </a:bodyPr>
          <a:lstStyle/>
          <a:p>
            <a:pPr marL="119062" lvl="0" indent="0" algn="l" rtl="0">
              <a:lnSpc>
                <a:spcPct val="80000"/>
              </a:lnSpc>
              <a:spcBef>
                <a:spcPts val="0"/>
              </a:spcBef>
              <a:spcAft>
                <a:spcPts val="0"/>
              </a:spcAft>
              <a:buClr>
                <a:schemeClr val="dk1"/>
              </a:buClr>
              <a:buSzPts val="1925"/>
              <a:buNone/>
            </a:pPr>
            <a:r>
              <a:rPr lang="en-US" sz="2589" b="1" dirty="0"/>
              <a:t>ACT</a:t>
            </a:r>
            <a:r>
              <a:rPr lang="en-US" sz="2589" dirty="0"/>
              <a:t> is an empirically based psychological intervention that uses acceptance, mindfulness strategies, commitment and behavior-change strategies, to increase psychological flexibility. </a:t>
            </a:r>
            <a:endParaRPr sz="2204" dirty="0"/>
          </a:p>
          <a:p>
            <a:pPr marL="119062" lvl="0" indent="0" algn="l" rtl="0">
              <a:lnSpc>
                <a:spcPct val="80000"/>
              </a:lnSpc>
              <a:spcBef>
                <a:spcPts val="600"/>
              </a:spcBef>
              <a:spcAft>
                <a:spcPts val="0"/>
              </a:spcAft>
              <a:buClr>
                <a:schemeClr val="dk1"/>
              </a:buClr>
              <a:buSzPts val="1925"/>
              <a:buNone/>
            </a:pPr>
            <a:endParaRPr sz="2589" dirty="0"/>
          </a:p>
          <a:p>
            <a:pPr marL="119062" lvl="0" indent="0" algn="l" rtl="0">
              <a:lnSpc>
                <a:spcPct val="80000"/>
              </a:lnSpc>
              <a:spcBef>
                <a:spcPts val="600"/>
              </a:spcBef>
              <a:spcAft>
                <a:spcPts val="0"/>
              </a:spcAft>
              <a:buClr>
                <a:schemeClr val="dk1"/>
              </a:buClr>
              <a:buSzPts val="1925"/>
              <a:buNone/>
            </a:pPr>
            <a:r>
              <a:rPr lang="en-US" sz="2589" dirty="0"/>
              <a:t>Goal of ACT is to help you live a rich, full, and meaningful life while effectively handling the pain that inevitably comes your way.</a:t>
            </a:r>
            <a:endParaRPr sz="2204" dirty="0"/>
          </a:p>
          <a:p>
            <a:pPr marL="119062" lvl="0" indent="0" algn="l" rtl="0">
              <a:lnSpc>
                <a:spcPct val="80000"/>
              </a:lnSpc>
              <a:spcBef>
                <a:spcPts val="600"/>
              </a:spcBef>
              <a:spcAft>
                <a:spcPts val="0"/>
              </a:spcAft>
              <a:buClr>
                <a:schemeClr val="dk1"/>
              </a:buClr>
              <a:buSzPts val="1980"/>
              <a:buNone/>
            </a:pPr>
            <a:endParaRPr sz="2280" dirty="0"/>
          </a:p>
          <a:p>
            <a:pPr marL="119062" lvl="0" indent="0" algn="l" rtl="0">
              <a:lnSpc>
                <a:spcPct val="80000"/>
              </a:lnSpc>
              <a:spcBef>
                <a:spcPts val="600"/>
              </a:spcBef>
              <a:spcAft>
                <a:spcPts val="0"/>
              </a:spcAft>
              <a:buClr>
                <a:schemeClr val="dk1"/>
              </a:buClr>
              <a:buSzPts val="1980"/>
              <a:buNone/>
            </a:pPr>
            <a:endParaRPr sz="2280" dirty="0"/>
          </a:p>
          <a:p>
            <a:pPr marL="119062" lvl="0" indent="0" algn="l" rtl="0">
              <a:lnSpc>
                <a:spcPct val="80000"/>
              </a:lnSpc>
              <a:spcBef>
                <a:spcPts val="600"/>
              </a:spcBef>
              <a:spcAft>
                <a:spcPts val="0"/>
              </a:spcAft>
              <a:buClr>
                <a:schemeClr val="dk1"/>
              </a:buClr>
              <a:buSzPts val="1980"/>
              <a:buNone/>
            </a:pPr>
            <a:endParaRPr sz="1979" dirty="0"/>
          </a:p>
        </p:txBody>
      </p:sp>
      <p:pic>
        <p:nvPicPr>
          <p:cNvPr id="274" name="Google Shape;274;p38"/>
          <p:cNvPicPr preferRelativeResize="0"/>
          <p:nvPr/>
        </p:nvPicPr>
        <p:blipFill rotWithShape="1">
          <a:blip r:embed="rId3">
            <a:alphaModFix/>
          </a:blip>
          <a:srcRect/>
          <a:stretch/>
        </p:blipFill>
        <p:spPr>
          <a:xfrm>
            <a:off x="5422900" y="106962"/>
            <a:ext cx="7260474" cy="6644075"/>
          </a:xfrm>
          <a:prstGeom prst="rect">
            <a:avLst/>
          </a:prstGeom>
          <a:noFill/>
          <a:ln>
            <a:noFill/>
          </a:ln>
        </p:spPr>
      </p:pic>
    </p:spTree>
    <p:extLst>
      <p:ext uri="{BB962C8B-B14F-4D97-AF65-F5344CB8AC3E}">
        <p14:creationId xmlns:p14="http://schemas.microsoft.com/office/powerpoint/2010/main" val="6580583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graphicFrame>
        <p:nvGraphicFramePr>
          <p:cNvPr id="200" name="Google Shape;200;p29"/>
          <p:cNvGraphicFramePr/>
          <p:nvPr/>
        </p:nvGraphicFramePr>
        <p:xfrm>
          <a:off x="0" y="0"/>
          <a:ext cx="12192000" cy="6806660"/>
        </p:xfrm>
        <a:graphic>
          <a:graphicData uri="http://schemas.openxmlformats.org/drawingml/2006/table">
            <a:tbl>
              <a:tblPr firstRow="1" bandRow="1">
                <a:noFill/>
              </a:tblPr>
              <a:tblGrid>
                <a:gridCol w="1785525">
                  <a:extLst>
                    <a:ext uri="{9D8B030D-6E8A-4147-A177-3AD203B41FA5}">
                      <a16:colId xmlns:a16="http://schemas.microsoft.com/office/drawing/2014/main" val="20000"/>
                    </a:ext>
                  </a:extLst>
                </a:gridCol>
                <a:gridCol w="6444075">
                  <a:extLst>
                    <a:ext uri="{9D8B030D-6E8A-4147-A177-3AD203B41FA5}">
                      <a16:colId xmlns:a16="http://schemas.microsoft.com/office/drawing/2014/main" val="20001"/>
                    </a:ext>
                  </a:extLst>
                </a:gridCol>
                <a:gridCol w="1094500">
                  <a:extLst>
                    <a:ext uri="{9D8B030D-6E8A-4147-A177-3AD203B41FA5}">
                      <a16:colId xmlns:a16="http://schemas.microsoft.com/office/drawing/2014/main" val="20002"/>
                    </a:ext>
                  </a:extLst>
                </a:gridCol>
                <a:gridCol w="2867900">
                  <a:extLst>
                    <a:ext uri="{9D8B030D-6E8A-4147-A177-3AD203B41FA5}">
                      <a16:colId xmlns:a16="http://schemas.microsoft.com/office/drawing/2014/main" val="20003"/>
                    </a:ext>
                  </a:extLst>
                </a:gridCol>
              </a:tblGrid>
              <a:tr h="1136075">
                <a:tc gridSpan="4">
                  <a:txBody>
                    <a:bodyPr/>
                    <a:lstStyle/>
                    <a:p>
                      <a:pPr marL="0" marR="0" lvl="0" indent="0" algn="ctr" rtl="0">
                        <a:spcBef>
                          <a:spcPts val="0"/>
                        </a:spcBef>
                        <a:spcAft>
                          <a:spcPts val="0"/>
                        </a:spcAft>
                        <a:buNone/>
                      </a:pPr>
                      <a:endParaRPr sz="2800" u="none" strike="noStrike" cap="none"/>
                    </a:p>
                    <a:p>
                      <a:pPr marL="0" marR="0" lvl="0" indent="0" algn="ctr" rtl="0">
                        <a:spcBef>
                          <a:spcPts val="0"/>
                        </a:spcBef>
                        <a:spcAft>
                          <a:spcPts val="0"/>
                        </a:spcAft>
                        <a:buNone/>
                      </a:pPr>
                      <a:r>
                        <a:rPr lang="en-US" sz="2800" u="none" strike="noStrike" cap="none">
                          <a:solidFill>
                            <a:schemeClr val="lt1"/>
                          </a:solidFill>
                        </a:rPr>
                        <a:t>Common Co-morbid Psychological Conditions With Chronic Pain</a:t>
                      </a:r>
                      <a:endParaRPr/>
                    </a:p>
                    <a:p>
                      <a:pPr marL="0" marR="0" lvl="0" indent="0" algn="ctr" rtl="0">
                        <a:spcBef>
                          <a:spcPts val="0"/>
                        </a:spcBef>
                        <a:spcAft>
                          <a:spcPts val="0"/>
                        </a:spcAft>
                        <a:buNone/>
                      </a:pPr>
                      <a:endParaRPr sz="2800" u="none" strike="noStrike" cap="none">
                        <a:solidFill>
                          <a:srgbClr val="FF0000"/>
                        </a:solidFill>
                      </a:endParaRPr>
                    </a:p>
                  </a:txBody>
                  <a:tcPr marL="91450" marR="91450" marT="45725" marB="45725"/>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45875">
                <a:tc>
                  <a:txBody>
                    <a:bodyPr/>
                    <a:lstStyle/>
                    <a:p>
                      <a:pPr marL="0" marR="0" lvl="0" indent="0" algn="l" rtl="0">
                        <a:spcBef>
                          <a:spcPts val="0"/>
                        </a:spcBef>
                        <a:spcAft>
                          <a:spcPts val="0"/>
                        </a:spcAft>
                        <a:buNone/>
                      </a:pPr>
                      <a:endParaRPr sz="2000">
                        <a:solidFill>
                          <a:srgbClr val="FF0000"/>
                        </a:solidFill>
                      </a:endParaRPr>
                    </a:p>
                  </a:txBody>
                  <a:tcPr marL="91450" marR="91450" marT="45725" marB="45725"/>
                </a:tc>
                <a:tc>
                  <a:txBody>
                    <a:bodyPr/>
                    <a:lstStyle/>
                    <a:p>
                      <a:pPr marL="0" marR="0" lvl="0" indent="0" algn="l" rtl="0">
                        <a:lnSpc>
                          <a:spcPct val="100000"/>
                        </a:lnSpc>
                        <a:spcBef>
                          <a:spcPts val="0"/>
                        </a:spcBef>
                        <a:spcAft>
                          <a:spcPts val="0"/>
                        </a:spcAft>
                        <a:buClr>
                          <a:srgbClr val="FF0000"/>
                        </a:buClr>
                        <a:buSzPts val="2000"/>
                        <a:buFont typeface="Calibri"/>
                        <a:buNone/>
                      </a:pPr>
                      <a:r>
                        <a:rPr lang="en-US" sz="2000">
                          <a:solidFill>
                            <a:srgbClr val="FF0000"/>
                          </a:solidFill>
                        </a:rPr>
                        <a:t>Thought</a:t>
                      </a:r>
                      <a:endParaRPr/>
                    </a:p>
                    <a:p>
                      <a:pPr marL="0" marR="0" lvl="0" indent="0" algn="l" rtl="0">
                        <a:spcBef>
                          <a:spcPts val="0"/>
                        </a:spcBef>
                        <a:spcAft>
                          <a:spcPts val="0"/>
                        </a:spcAft>
                        <a:buNone/>
                      </a:pPr>
                      <a:endParaRPr sz="2000">
                        <a:solidFill>
                          <a:srgbClr val="FF0000"/>
                        </a:solidFill>
                      </a:endParaRPr>
                    </a:p>
                  </a:txBody>
                  <a:tcPr marL="91450" marR="91450" marT="45725" marB="45725"/>
                </a:tc>
                <a:tc>
                  <a:txBody>
                    <a:bodyPr/>
                    <a:lstStyle/>
                    <a:p>
                      <a:pPr marL="0" marR="0" lvl="0" indent="0" algn="l" rtl="0">
                        <a:lnSpc>
                          <a:spcPct val="100000"/>
                        </a:lnSpc>
                        <a:spcBef>
                          <a:spcPts val="0"/>
                        </a:spcBef>
                        <a:spcAft>
                          <a:spcPts val="0"/>
                        </a:spcAft>
                        <a:buClr>
                          <a:srgbClr val="FF0000"/>
                        </a:buClr>
                        <a:buSzPts val="2000"/>
                        <a:buFont typeface="Calibri"/>
                        <a:buNone/>
                      </a:pPr>
                      <a:r>
                        <a:rPr lang="en-US" sz="2000">
                          <a:solidFill>
                            <a:srgbClr val="FF0000"/>
                          </a:solidFill>
                        </a:rPr>
                        <a:t>Emotion</a:t>
                      </a:r>
                      <a:endParaRPr/>
                    </a:p>
                    <a:p>
                      <a:pPr marL="0" marR="0" lvl="0" indent="0" algn="l" rtl="0">
                        <a:spcBef>
                          <a:spcPts val="0"/>
                        </a:spcBef>
                        <a:spcAft>
                          <a:spcPts val="0"/>
                        </a:spcAft>
                        <a:buNone/>
                      </a:pPr>
                      <a:endParaRPr sz="2000">
                        <a:solidFill>
                          <a:srgbClr val="FF0000"/>
                        </a:solidFill>
                      </a:endParaRPr>
                    </a:p>
                  </a:txBody>
                  <a:tcPr marL="91450" marR="91450" marT="45725" marB="45725"/>
                </a:tc>
                <a:tc>
                  <a:txBody>
                    <a:bodyPr/>
                    <a:lstStyle/>
                    <a:p>
                      <a:pPr marL="0" marR="0" lvl="0" indent="0" algn="l" rtl="0">
                        <a:lnSpc>
                          <a:spcPct val="100000"/>
                        </a:lnSpc>
                        <a:spcBef>
                          <a:spcPts val="0"/>
                        </a:spcBef>
                        <a:spcAft>
                          <a:spcPts val="0"/>
                        </a:spcAft>
                        <a:buClr>
                          <a:srgbClr val="FF0000"/>
                        </a:buClr>
                        <a:buSzPts val="2000"/>
                        <a:buFont typeface="Calibri"/>
                        <a:buNone/>
                      </a:pPr>
                      <a:r>
                        <a:rPr lang="en-US" sz="2000">
                          <a:solidFill>
                            <a:srgbClr val="FF0000"/>
                          </a:solidFill>
                        </a:rPr>
                        <a:t>Behavior</a:t>
                      </a:r>
                      <a:endParaRPr/>
                    </a:p>
                    <a:p>
                      <a:pPr marL="0" marR="0" lvl="0" indent="0" algn="l" rtl="0">
                        <a:spcBef>
                          <a:spcPts val="0"/>
                        </a:spcBef>
                        <a:spcAft>
                          <a:spcPts val="0"/>
                        </a:spcAft>
                        <a:buNone/>
                      </a:pPr>
                      <a:endParaRPr sz="2000">
                        <a:solidFill>
                          <a:srgbClr val="FF0000"/>
                        </a:solidFill>
                      </a:endParaRPr>
                    </a:p>
                  </a:txBody>
                  <a:tcPr marL="91450" marR="91450" marT="45725" marB="45725"/>
                </a:tc>
                <a:extLst>
                  <a:ext uri="{0D108BD9-81ED-4DB2-BD59-A6C34878D82A}">
                    <a16:rowId xmlns:a16="http://schemas.microsoft.com/office/drawing/2014/main" val="10001"/>
                  </a:ext>
                </a:extLst>
              </a:tr>
              <a:tr h="1396550">
                <a:tc>
                  <a:txBody>
                    <a:bodyPr/>
                    <a:lstStyle/>
                    <a:p>
                      <a:pPr marL="0" marR="0" lvl="0" indent="0" algn="l" rtl="0">
                        <a:spcBef>
                          <a:spcPts val="0"/>
                        </a:spcBef>
                        <a:spcAft>
                          <a:spcPts val="0"/>
                        </a:spcAft>
                        <a:buNone/>
                      </a:pPr>
                      <a:r>
                        <a:rPr lang="en-US" sz="2000">
                          <a:solidFill>
                            <a:srgbClr val="FF0000"/>
                          </a:solidFill>
                        </a:rPr>
                        <a:t>Anxiety </a:t>
                      </a:r>
                      <a:endParaRPr/>
                    </a:p>
                    <a:p>
                      <a:pPr marL="0" marR="0" lvl="0" indent="0" algn="l" rtl="0">
                        <a:spcBef>
                          <a:spcPts val="0"/>
                        </a:spcBef>
                        <a:spcAft>
                          <a:spcPts val="0"/>
                        </a:spcAft>
                        <a:buNone/>
                      </a:pPr>
                      <a:r>
                        <a:rPr lang="en-US" sz="2000">
                          <a:solidFill>
                            <a:srgbClr val="FF0000"/>
                          </a:solidFill>
                        </a:rPr>
                        <a:t>&amp; </a:t>
                      </a:r>
                      <a:endParaRPr/>
                    </a:p>
                    <a:p>
                      <a:pPr marL="0" marR="0" lvl="0" indent="0" algn="l" rtl="0">
                        <a:spcBef>
                          <a:spcPts val="0"/>
                        </a:spcBef>
                        <a:spcAft>
                          <a:spcPts val="0"/>
                        </a:spcAft>
                        <a:buNone/>
                      </a:pPr>
                      <a:r>
                        <a:rPr lang="en-US" sz="2000">
                          <a:solidFill>
                            <a:srgbClr val="FF0000"/>
                          </a:solidFill>
                        </a:rPr>
                        <a:t>PTSD</a:t>
                      </a:r>
                      <a:endParaRPr/>
                    </a:p>
                  </a:txBody>
                  <a:tcPr marL="91450" marR="91450" marT="45725" marB="45725"/>
                </a:tc>
                <a:tc>
                  <a:txBody>
                    <a:bodyPr/>
                    <a:lstStyle/>
                    <a:p>
                      <a:pPr marL="0" marR="0" lvl="0" indent="0" algn="l" rtl="0">
                        <a:spcBef>
                          <a:spcPts val="0"/>
                        </a:spcBef>
                        <a:spcAft>
                          <a:spcPts val="0"/>
                        </a:spcAft>
                        <a:buNone/>
                      </a:pPr>
                      <a:r>
                        <a:rPr lang="en-US" sz="2000"/>
                        <a:t>“I feel overwhelmed”</a:t>
                      </a:r>
                      <a:endParaRPr/>
                    </a:p>
                    <a:p>
                      <a:pPr marL="0" marR="0" lvl="0" indent="0" algn="l" rtl="0">
                        <a:spcBef>
                          <a:spcPts val="0"/>
                        </a:spcBef>
                        <a:spcAft>
                          <a:spcPts val="0"/>
                        </a:spcAft>
                        <a:buNone/>
                      </a:pPr>
                      <a:r>
                        <a:rPr lang="en-US" sz="2000"/>
                        <a:t>“I feel out of control”</a:t>
                      </a:r>
                      <a:endParaRPr/>
                    </a:p>
                    <a:p>
                      <a:pPr marL="0" marR="0" lvl="0" indent="0" algn="l" rtl="0">
                        <a:spcBef>
                          <a:spcPts val="0"/>
                        </a:spcBef>
                        <a:spcAft>
                          <a:spcPts val="0"/>
                        </a:spcAft>
                        <a:buNone/>
                      </a:pPr>
                      <a:r>
                        <a:rPr lang="en-US" sz="2000"/>
                        <a:t>“Nobody understands me”</a:t>
                      </a:r>
                      <a:endParaRPr/>
                    </a:p>
                    <a:p>
                      <a:pPr marL="0" marR="0" lvl="0" indent="0" algn="l" rtl="0">
                        <a:spcBef>
                          <a:spcPts val="0"/>
                        </a:spcBef>
                        <a:spcAft>
                          <a:spcPts val="0"/>
                        </a:spcAft>
                        <a:buNone/>
                      </a:pPr>
                      <a:r>
                        <a:rPr lang="en-US" sz="2000"/>
                        <a:t>“Nobody believes me”</a:t>
                      </a:r>
                      <a:endParaRPr sz="2000"/>
                    </a:p>
                  </a:txBody>
                  <a:tcPr marL="91450" marR="91450" marT="45725" marB="45725"/>
                </a:tc>
                <a:tc>
                  <a:txBody>
                    <a:bodyPr/>
                    <a:lstStyle/>
                    <a:p>
                      <a:pPr marL="0" marR="0" lvl="0" indent="0" algn="l" rtl="0">
                        <a:spcBef>
                          <a:spcPts val="0"/>
                        </a:spcBef>
                        <a:spcAft>
                          <a:spcPts val="0"/>
                        </a:spcAft>
                        <a:buNone/>
                      </a:pPr>
                      <a:r>
                        <a:rPr lang="en-US" sz="2000"/>
                        <a:t>Fear</a:t>
                      </a:r>
                      <a:endParaRPr/>
                    </a:p>
                  </a:txBody>
                  <a:tcPr marL="91450" marR="91450" marT="45725" marB="45725"/>
                </a:tc>
                <a:tc>
                  <a:txBody>
                    <a:bodyPr/>
                    <a:lstStyle/>
                    <a:p>
                      <a:pPr marL="0" marR="0" lvl="0" indent="0" algn="l" rtl="0">
                        <a:spcBef>
                          <a:spcPts val="0"/>
                        </a:spcBef>
                        <a:spcAft>
                          <a:spcPts val="0"/>
                        </a:spcAft>
                        <a:buNone/>
                      </a:pPr>
                      <a:r>
                        <a:rPr lang="en-US" sz="2000">
                          <a:solidFill>
                            <a:srgbClr val="FF0000"/>
                          </a:solidFill>
                        </a:rPr>
                        <a:t>Withdraw from activity</a:t>
                      </a:r>
                      <a:endParaRPr sz="2000">
                        <a:solidFill>
                          <a:srgbClr val="FF0000"/>
                        </a:solidFill>
                      </a:endParaRPr>
                    </a:p>
                  </a:txBody>
                  <a:tcPr marL="91450" marR="91450" marT="45725" marB="45725"/>
                </a:tc>
                <a:extLst>
                  <a:ext uri="{0D108BD9-81ED-4DB2-BD59-A6C34878D82A}">
                    <a16:rowId xmlns:a16="http://schemas.microsoft.com/office/drawing/2014/main" val="10002"/>
                  </a:ext>
                </a:extLst>
              </a:tr>
              <a:tr h="1417200">
                <a:tc>
                  <a:txBody>
                    <a:bodyPr/>
                    <a:lstStyle/>
                    <a:p>
                      <a:pPr marL="0" marR="0" lvl="0" indent="0" algn="l" rtl="0">
                        <a:spcBef>
                          <a:spcPts val="0"/>
                        </a:spcBef>
                        <a:spcAft>
                          <a:spcPts val="0"/>
                        </a:spcAft>
                        <a:buNone/>
                      </a:pPr>
                      <a:r>
                        <a:rPr lang="en-US" sz="2000">
                          <a:solidFill>
                            <a:srgbClr val="FF0000"/>
                          </a:solidFill>
                        </a:rPr>
                        <a:t>Depression</a:t>
                      </a:r>
                      <a:endParaRPr/>
                    </a:p>
                  </a:txBody>
                  <a:tcPr marL="91450" marR="91450" marT="45725" marB="45725"/>
                </a:tc>
                <a:tc>
                  <a:txBody>
                    <a:bodyPr/>
                    <a:lstStyle/>
                    <a:p>
                      <a:pPr marL="0" marR="0" lvl="0" indent="0" algn="l" rtl="0">
                        <a:spcBef>
                          <a:spcPts val="0"/>
                        </a:spcBef>
                        <a:spcAft>
                          <a:spcPts val="0"/>
                        </a:spcAft>
                        <a:buNone/>
                      </a:pPr>
                      <a:r>
                        <a:rPr lang="en-US" sz="2000"/>
                        <a:t>“Last time I went to the ___ I had a flare up, I can’t do anything I enjoy”</a:t>
                      </a:r>
                      <a:endParaRPr sz="2000"/>
                    </a:p>
                    <a:p>
                      <a:pPr marL="0" marR="0" lvl="0" indent="0" algn="l" rtl="0">
                        <a:spcBef>
                          <a:spcPts val="0"/>
                        </a:spcBef>
                        <a:spcAft>
                          <a:spcPts val="0"/>
                        </a:spcAft>
                        <a:buNone/>
                      </a:pPr>
                      <a:r>
                        <a:rPr lang="en-US" sz="2000"/>
                        <a:t>“I feel guilty I can’t contribute to my family”</a:t>
                      </a:r>
                      <a:endParaRPr/>
                    </a:p>
                    <a:p>
                      <a:pPr marL="0" marR="0" lvl="0" indent="0" algn="l" rtl="0">
                        <a:spcBef>
                          <a:spcPts val="0"/>
                        </a:spcBef>
                        <a:spcAft>
                          <a:spcPts val="0"/>
                        </a:spcAft>
                        <a:buNone/>
                      </a:pPr>
                      <a:r>
                        <a:rPr lang="en-US" sz="2000"/>
                        <a:t>“I feel worthless or hopeless”</a:t>
                      </a:r>
                      <a:endParaRPr sz="2000"/>
                    </a:p>
                  </a:txBody>
                  <a:tcPr marL="91450" marR="91450" marT="45725" marB="45725"/>
                </a:tc>
                <a:tc>
                  <a:txBody>
                    <a:bodyPr/>
                    <a:lstStyle/>
                    <a:p>
                      <a:pPr marL="0" marR="0" lvl="0" indent="0" algn="l" rtl="0">
                        <a:spcBef>
                          <a:spcPts val="0"/>
                        </a:spcBef>
                        <a:spcAft>
                          <a:spcPts val="0"/>
                        </a:spcAft>
                        <a:buNone/>
                      </a:pPr>
                      <a:r>
                        <a:rPr lang="en-US" sz="2000"/>
                        <a:t>Grief </a:t>
                      </a:r>
                      <a:endParaRPr/>
                    </a:p>
                    <a:p>
                      <a:pPr marL="0" marR="0" lvl="0" indent="0" algn="l" rtl="0">
                        <a:spcBef>
                          <a:spcPts val="0"/>
                        </a:spcBef>
                        <a:spcAft>
                          <a:spcPts val="0"/>
                        </a:spcAft>
                        <a:buNone/>
                      </a:pPr>
                      <a:r>
                        <a:rPr lang="en-US" sz="2000"/>
                        <a:t>Guilt</a:t>
                      </a:r>
                      <a:endParaRPr/>
                    </a:p>
                  </a:txBody>
                  <a:tcPr marL="91450" marR="91450" marT="45725" marB="45725"/>
                </a:tc>
                <a:tc>
                  <a:txBody>
                    <a:bodyPr/>
                    <a:lstStyle/>
                    <a:p>
                      <a:pPr marL="0" marR="0" lvl="0" indent="0" algn="l" rtl="0">
                        <a:spcBef>
                          <a:spcPts val="0"/>
                        </a:spcBef>
                        <a:spcAft>
                          <a:spcPts val="0"/>
                        </a:spcAft>
                        <a:buNone/>
                      </a:pPr>
                      <a:r>
                        <a:rPr lang="en-US" sz="2000">
                          <a:solidFill>
                            <a:srgbClr val="FF0000"/>
                          </a:solidFill>
                        </a:rPr>
                        <a:t>Withdraw from activity</a:t>
                      </a:r>
                      <a:endParaRPr/>
                    </a:p>
                  </a:txBody>
                  <a:tcPr marL="91450" marR="91450" marT="45725" marB="45725"/>
                </a:tc>
                <a:extLst>
                  <a:ext uri="{0D108BD9-81ED-4DB2-BD59-A6C34878D82A}">
                    <a16:rowId xmlns:a16="http://schemas.microsoft.com/office/drawing/2014/main" val="10003"/>
                  </a:ext>
                </a:extLst>
              </a:tr>
              <a:tr h="1833000">
                <a:tc>
                  <a:txBody>
                    <a:bodyPr/>
                    <a:lstStyle/>
                    <a:p>
                      <a:pPr marL="0" marR="0" lvl="0" indent="0" algn="l" rtl="0">
                        <a:spcBef>
                          <a:spcPts val="0"/>
                        </a:spcBef>
                        <a:spcAft>
                          <a:spcPts val="0"/>
                        </a:spcAft>
                        <a:buNone/>
                      </a:pPr>
                      <a:r>
                        <a:rPr lang="en-US" sz="2000">
                          <a:solidFill>
                            <a:srgbClr val="FF0000"/>
                          </a:solidFill>
                        </a:rPr>
                        <a:t>Grief </a:t>
                      </a:r>
                      <a:endParaRPr/>
                    </a:p>
                    <a:p>
                      <a:pPr marL="0" marR="0" lvl="0" indent="0" algn="l" rtl="0">
                        <a:spcBef>
                          <a:spcPts val="0"/>
                        </a:spcBef>
                        <a:spcAft>
                          <a:spcPts val="0"/>
                        </a:spcAft>
                        <a:buNone/>
                      </a:pPr>
                      <a:r>
                        <a:rPr lang="en-US" sz="2000">
                          <a:solidFill>
                            <a:srgbClr val="FF0000"/>
                          </a:solidFill>
                        </a:rPr>
                        <a:t>&amp; </a:t>
                      </a:r>
                      <a:endParaRPr/>
                    </a:p>
                    <a:p>
                      <a:pPr marL="0" marR="0" lvl="0" indent="0" algn="l" rtl="0">
                        <a:spcBef>
                          <a:spcPts val="0"/>
                        </a:spcBef>
                        <a:spcAft>
                          <a:spcPts val="0"/>
                        </a:spcAft>
                        <a:buNone/>
                      </a:pPr>
                      <a:r>
                        <a:rPr lang="en-US" sz="2000">
                          <a:solidFill>
                            <a:srgbClr val="FF0000"/>
                          </a:solidFill>
                        </a:rPr>
                        <a:t>Loss of Identity</a:t>
                      </a:r>
                      <a:endParaRPr/>
                    </a:p>
                  </a:txBody>
                  <a:tcPr marL="91450" marR="91450" marT="45725" marB="45725"/>
                </a:tc>
                <a:tc>
                  <a:txBody>
                    <a:bodyPr/>
                    <a:lstStyle/>
                    <a:p>
                      <a:pPr marL="0" marR="0" lvl="0" indent="0" algn="l" rtl="0">
                        <a:spcBef>
                          <a:spcPts val="0"/>
                        </a:spcBef>
                        <a:spcAft>
                          <a:spcPts val="0"/>
                        </a:spcAft>
                        <a:buNone/>
                      </a:pPr>
                      <a:r>
                        <a:rPr lang="en-US" sz="2000" dirty="0"/>
                        <a:t>“I’ve always worked hard to be the best ___”</a:t>
                      </a:r>
                      <a:endParaRPr dirty="0"/>
                    </a:p>
                    <a:p>
                      <a:pPr marL="0" marR="0" lvl="0" indent="0" algn="l" rtl="0">
                        <a:lnSpc>
                          <a:spcPct val="100000"/>
                        </a:lnSpc>
                        <a:spcBef>
                          <a:spcPts val="0"/>
                        </a:spcBef>
                        <a:spcAft>
                          <a:spcPts val="0"/>
                        </a:spcAft>
                        <a:buClr>
                          <a:schemeClr val="dk1"/>
                        </a:buClr>
                        <a:buSzPts val="2000"/>
                        <a:buFont typeface="Calibri"/>
                        <a:buNone/>
                      </a:pPr>
                      <a:r>
                        <a:rPr lang="en-US" sz="2000" dirty="0"/>
                        <a:t>“Who am I now?”</a:t>
                      </a:r>
                      <a:endParaRPr dirty="0"/>
                    </a:p>
                    <a:p>
                      <a:pPr marL="0" marR="0" lvl="0" indent="0" algn="l" rtl="0">
                        <a:lnSpc>
                          <a:spcPct val="100000"/>
                        </a:lnSpc>
                        <a:spcBef>
                          <a:spcPts val="0"/>
                        </a:spcBef>
                        <a:spcAft>
                          <a:spcPts val="0"/>
                        </a:spcAft>
                        <a:buClr>
                          <a:schemeClr val="dk1"/>
                        </a:buClr>
                        <a:buSzPts val="2000"/>
                        <a:buFont typeface="Calibri"/>
                        <a:buNone/>
                      </a:pPr>
                      <a:r>
                        <a:rPr lang="en-US" sz="2000" dirty="0"/>
                        <a:t>“I used to be the provider for the family”</a:t>
                      </a:r>
                      <a:endParaRPr sz="2000" dirty="0"/>
                    </a:p>
                    <a:p>
                      <a:pPr marL="0" marR="0" lvl="0" indent="0" algn="l" rtl="0">
                        <a:spcBef>
                          <a:spcPts val="0"/>
                        </a:spcBef>
                        <a:spcAft>
                          <a:spcPts val="0"/>
                        </a:spcAft>
                        <a:buNone/>
                      </a:pPr>
                      <a:r>
                        <a:rPr lang="en-US" sz="2000" dirty="0"/>
                        <a:t>“My daughter has to help me wash my hair &amp; shave my legs”</a:t>
                      </a:r>
                      <a:endParaRPr dirty="0"/>
                    </a:p>
                    <a:p>
                      <a:pPr marL="0" marR="0" lvl="0" indent="0" algn="l" rtl="0">
                        <a:spcBef>
                          <a:spcPts val="0"/>
                        </a:spcBef>
                        <a:spcAft>
                          <a:spcPts val="0"/>
                        </a:spcAft>
                        <a:buNone/>
                      </a:pPr>
                      <a:r>
                        <a:rPr lang="en-US" sz="2000" dirty="0"/>
                        <a:t>“I’ve lost my sense of independence”</a:t>
                      </a:r>
                      <a:endParaRPr sz="2000" dirty="0"/>
                    </a:p>
                  </a:txBody>
                  <a:tcPr marL="91450" marR="91450" marT="45725" marB="45725"/>
                </a:tc>
                <a:tc>
                  <a:txBody>
                    <a:bodyPr/>
                    <a:lstStyle/>
                    <a:p>
                      <a:pPr marL="0" marR="0" lvl="0" indent="0" algn="l" rtl="0">
                        <a:spcBef>
                          <a:spcPts val="0"/>
                        </a:spcBef>
                        <a:spcAft>
                          <a:spcPts val="0"/>
                        </a:spcAft>
                        <a:buNone/>
                      </a:pPr>
                      <a:r>
                        <a:rPr lang="en-US" sz="2000"/>
                        <a:t>Shame</a:t>
                      </a:r>
                      <a:endParaRPr/>
                    </a:p>
                    <a:p>
                      <a:pPr marL="0" marR="0" lvl="0" indent="0" algn="l" rtl="0">
                        <a:spcBef>
                          <a:spcPts val="0"/>
                        </a:spcBef>
                        <a:spcAft>
                          <a:spcPts val="0"/>
                        </a:spcAft>
                        <a:buNone/>
                      </a:pPr>
                      <a:r>
                        <a:rPr lang="en-US" sz="2000"/>
                        <a:t>Grief</a:t>
                      </a:r>
                      <a:endParaRPr/>
                    </a:p>
                  </a:txBody>
                  <a:tcPr marL="91450" marR="91450" marT="45725" marB="45725"/>
                </a:tc>
                <a:tc>
                  <a:txBody>
                    <a:bodyPr/>
                    <a:lstStyle/>
                    <a:p>
                      <a:pPr marL="0" marR="0" lvl="0" indent="0" algn="l" rtl="0">
                        <a:spcBef>
                          <a:spcPts val="0"/>
                        </a:spcBef>
                        <a:spcAft>
                          <a:spcPts val="0"/>
                        </a:spcAft>
                        <a:buNone/>
                      </a:pPr>
                      <a:r>
                        <a:rPr lang="en-US" sz="2000" dirty="0">
                          <a:solidFill>
                            <a:srgbClr val="FF0000"/>
                          </a:solidFill>
                        </a:rPr>
                        <a:t>Withdraw from activity</a:t>
                      </a:r>
                      <a:endParaRPr dirty="0"/>
                    </a:p>
                  </a:txBody>
                  <a:tcPr marL="91450" marR="91450" marT="45725" marB="45725"/>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25057484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4"/>
          <p:cNvSpPr txBox="1">
            <a:spLocks noGrp="1"/>
          </p:cNvSpPr>
          <p:nvPr>
            <p:ph type="title"/>
          </p:nvPr>
        </p:nvSpPr>
        <p:spPr>
          <a:xfrm>
            <a:off x="1905000" y="228600"/>
            <a:ext cx="8534400" cy="75895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400"/>
              <a:buFont typeface="Calibri"/>
              <a:buNone/>
            </a:pPr>
            <a:br>
              <a:rPr lang="en-US" sz="2400"/>
            </a:br>
            <a:endParaRPr sz="2400"/>
          </a:p>
        </p:txBody>
      </p:sp>
      <p:graphicFrame>
        <p:nvGraphicFramePr>
          <p:cNvPr id="241" name="Google Shape;241;p34"/>
          <p:cNvGraphicFramePr/>
          <p:nvPr/>
        </p:nvGraphicFramePr>
        <p:xfrm>
          <a:off x="0" y="-331949"/>
          <a:ext cx="12019725" cy="7189925"/>
        </p:xfrm>
        <a:graphic>
          <a:graphicData uri="http://schemas.openxmlformats.org/drawingml/2006/table">
            <a:tbl>
              <a:tblPr firstRow="1" bandRow="1">
                <a:noFill/>
              </a:tblPr>
              <a:tblGrid>
                <a:gridCol w="1967750">
                  <a:extLst>
                    <a:ext uri="{9D8B030D-6E8A-4147-A177-3AD203B41FA5}">
                      <a16:colId xmlns:a16="http://schemas.microsoft.com/office/drawing/2014/main" val="20000"/>
                    </a:ext>
                  </a:extLst>
                </a:gridCol>
                <a:gridCol w="6921025">
                  <a:extLst>
                    <a:ext uri="{9D8B030D-6E8A-4147-A177-3AD203B41FA5}">
                      <a16:colId xmlns:a16="http://schemas.microsoft.com/office/drawing/2014/main" val="20001"/>
                    </a:ext>
                  </a:extLst>
                </a:gridCol>
                <a:gridCol w="1645625">
                  <a:extLst>
                    <a:ext uri="{9D8B030D-6E8A-4147-A177-3AD203B41FA5}">
                      <a16:colId xmlns:a16="http://schemas.microsoft.com/office/drawing/2014/main" val="20002"/>
                    </a:ext>
                  </a:extLst>
                </a:gridCol>
                <a:gridCol w="1485325">
                  <a:extLst>
                    <a:ext uri="{9D8B030D-6E8A-4147-A177-3AD203B41FA5}">
                      <a16:colId xmlns:a16="http://schemas.microsoft.com/office/drawing/2014/main" val="20003"/>
                    </a:ext>
                  </a:extLst>
                </a:gridCol>
              </a:tblGrid>
              <a:tr h="1229050">
                <a:tc gridSpan="4">
                  <a:txBody>
                    <a:bodyPr/>
                    <a:lstStyle/>
                    <a:p>
                      <a:pPr marL="0" marR="0" lvl="0" indent="0" algn="ctr" rtl="0">
                        <a:lnSpc>
                          <a:spcPct val="100000"/>
                        </a:lnSpc>
                        <a:spcBef>
                          <a:spcPts val="0"/>
                        </a:spcBef>
                        <a:spcAft>
                          <a:spcPts val="0"/>
                        </a:spcAft>
                        <a:buClr>
                          <a:schemeClr val="dk1"/>
                        </a:buClr>
                        <a:buSzPts val="2800"/>
                        <a:buFont typeface="Calibri"/>
                        <a:buNone/>
                      </a:pPr>
                      <a:endParaRPr sz="2800">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dk1"/>
                        </a:buClr>
                        <a:buSzPts val="2800"/>
                        <a:buFont typeface="Helvetica Neue"/>
                        <a:buNone/>
                      </a:pPr>
                      <a:r>
                        <a:rPr lang="en-US" sz="2800">
                          <a:latin typeface="Helvetica Neue"/>
                          <a:ea typeface="Helvetica Neue"/>
                          <a:cs typeface="Helvetica Neue"/>
                          <a:sym typeface="Helvetica Neue"/>
                        </a:rPr>
                        <a:t>4 Common </a:t>
                      </a:r>
                      <a:r>
                        <a:rPr lang="en-US" sz="2800">
                          <a:solidFill>
                            <a:srgbClr val="FF0000"/>
                          </a:solidFill>
                          <a:latin typeface="Helvetica Neue"/>
                          <a:ea typeface="Helvetica Neue"/>
                          <a:cs typeface="Helvetica Neue"/>
                          <a:sym typeface="Helvetica Neue"/>
                        </a:rPr>
                        <a:t>Cognitive Distortions </a:t>
                      </a:r>
                      <a:r>
                        <a:rPr lang="en-US" sz="2800">
                          <a:solidFill>
                            <a:schemeClr val="lt1"/>
                          </a:solidFill>
                          <a:latin typeface="Helvetica Neue"/>
                          <a:ea typeface="Helvetica Neue"/>
                          <a:cs typeface="Helvetica Neue"/>
                          <a:sym typeface="Helvetica Neue"/>
                        </a:rPr>
                        <a:t>to address in CBT for Chronic Pain</a:t>
                      </a:r>
                      <a:endParaRPr/>
                    </a:p>
                    <a:p>
                      <a:pPr marL="0" marR="0" lvl="0" indent="0" algn="l" rtl="0">
                        <a:spcBef>
                          <a:spcPts val="0"/>
                        </a:spcBef>
                        <a:spcAft>
                          <a:spcPts val="0"/>
                        </a:spcAft>
                        <a:buNone/>
                      </a:pPr>
                      <a:endParaRPr sz="1400">
                        <a:latin typeface="Helvetica Neue"/>
                        <a:ea typeface="Helvetica Neue"/>
                        <a:cs typeface="Helvetica Neue"/>
                        <a:sym typeface="Helvetica Neue"/>
                      </a:endParaRPr>
                    </a:p>
                  </a:txBody>
                  <a:tcPr marL="91450" marR="91450" marT="45725" marB="45725"/>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24050">
                <a:tc>
                  <a:txBody>
                    <a:bodyPr/>
                    <a:lstStyle/>
                    <a:p>
                      <a:pPr marL="0" marR="0" lvl="0" indent="0" algn="ctr" rtl="0">
                        <a:spcBef>
                          <a:spcPts val="0"/>
                        </a:spcBef>
                        <a:spcAft>
                          <a:spcPts val="0"/>
                        </a:spcAft>
                        <a:buNone/>
                      </a:pPr>
                      <a:endParaRPr sz="2000">
                        <a:solidFill>
                          <a:srgbClr val="FF0000"/>
                        </a:solidFill>
                        <a:latin typeface="Helvetica Neue"/>
                        <a:ea typeface="Helvetica Neue"/>
                        <a:cs typeface="Helvetica Neue"/>
                        <a:sym typeface="Helvetica Neue"/>
                      </a:endParaRPr>
                    </a:p>
                  </a:txBody>
                  <a:tcPr marL="91450" marR="91450" marT="45725" marB="45725"/>
                </a:tc>
                <a:tc>
                  <a:txBody>
                    <a:bodyPr/>
                    <a:lstStyle/>
                    <a:p>
                      <a:pPr marL="0" marR="0" lvl="0" indent="0" algn="l" rtl="0">
                        <a:lnSpc>
                          <a:spcPct val="100000"/>
                        </a:lnSpc>
                        <a:spcBef>
                          <a:spcPts val="0"/>
                        </a:spcBef>
                        <a:spcAft>
                          <a:spcPts val="0"/>
                        </a:spcAft>
                        <a:buClr>
                          <a:srgbClr val="FF0000"/>
                        </a:buClr>
                        <a:buSzPts val="2000"/>
                        <a:buFont typeface="Helvetica Neue"/>
                        <a:buNone/>
                      </a:pPr>
                      <a:r>
                        <a:rPr lang="en-US" sz="2000">
                          <a:solidFill>
                            <a:srgbClr val="FF0000"/>
                          </a:solidFill>
                          <a:latin typeface="Helvetica Neue"/>
                          <a:ea typeface="Helvetica Neue"/>
                          <a:cs typeface="Helvetica Neue"/>
                          <a:sym typeface="Helvetica Neue"/>
                        </a:rPr>
                        <a:t>Thought</a:t>
                      </a:r>
                      <a:endParaRPr sz="2000">
                        <a:solidFill>
                          <a:srgbClr val="FF0000"/>
                        </a:solidFill>
                        <a:latin typeface="Helvetica Neue"/>
                        <a:ea typeface="Helvetica Neue"/>
                        <a:cs typeface="Helvetica Neue"/>
                        <a:sym typeface="Helvetica Neue"/>
                      </a:endParaRPr>
                    </a:p>
                  </a:txBody>
                  <a:tcPr marL="91450" marR="91450" marT="45725" marB="45725"/>
                </a:tc>
                <a:tc>
                  <a:txBody>
                    <a:bodyPr/>
                    <a:lstStyle/>
                    <a:p>
                      <a:pPr marL="0" marR="0" lvl="0" indent="0" algn="l" rtl="0">
                        <a:lnSpc>
                          <a:spcPct val="100000"/>
                        </a:lnSpc>
                        <a:spcBef>
                          <a:spcPts val="0"/>
                        </a:spcBef>
                        <a:spcAft>
                          <a:spcPts val="0"/>
                        </a:spcAft>
                        <a:buClr>
                          <a:srgbClr val="FF0000"/>
                        </a:buClr>
                        <a:buSzPts val="2000"/>
                        <a:buFont typeface="Helvetica Neue"/>
                        <a:buNone/>
                      </a:pPr>
                      <a:r>
                        <a:rPr lang="en-US" sz="2000">
                          <a:solidFill>
                            <a:srgbClr val="FF0000"/>
                          </a:solidFill>
                          <a:latin typeface="Helvetica Neue"/>
                          <a:ea typeface="Helvetica Neue"/>
                          <a:cs typeface="Helvetica Neue"/>
                          <a:sym typeface="Helvetica Neue"/>
                        </a:rPr>
                        <a:t>Emotion</a:t>
                      </a:r>
                      <a:endParaRPr/>
                    </a:p>
                    <a:p>
                      <a:pPr marL="0" marR="0" lvl="0" indent="0" algn="l" rtl="0">
                        <a:spcBef>
                          <a:spcPts val="0"/>
                        </a:spcBef>
                        <a:spcAft>
                          <a:spcPts val="0"/>
                        </a:spcAft>
                        <a:buNone/>
                      </a:pPr>
                      <a:endParaRPr sz="2000">
                        <a:solidFill>
                          <a:srgbClr val="FF0000"/>
                        </a:solidFill>
                        <a:latin typeface="Helvetica Neue"/>
                        <a:ea typeface="Helvetica Neue"/>
                        <a:cs typeface="Helvetica Neue"/>
                        <a:sym typeface="Helvetica Neue"/>
                      </a:endParaRPr>
                    </a:p>
                  </a:txBody>
                  <a:tcPr marL="91450" marR="91450" marT="45725" marB="45725"/>
                </a:tc>
                <a:tc>
                  <a:txBody>
                    <a:bodyPr/>
                    <a:lstStyle/>
                    <a:p>
                      <a:pPr marL="0" marR="0" lvl="0" indent="0" algn="l" rtl="0">
                        <a:lnSpc>
                          <a:spcPct val="100000"/>
                        </a:lnSpc>
                        <a:spcBef>
                          <a:spcPts val="0"/>
                        </a:spcBef>
                        <a:spcAft>
                          <a:spcPts val="0"/>
                        </a:spcAft>
                        <a:buClr>
                          <a:srgbClr val="FF0000"/>
                        </a:buClr>
                        <a:buSzPts val="2000"/>
                        <a:buFont typeface="Helvetica Neue"/>
                        <a:buNone/>
                      </a:pPr>
                      <a:r>
                        <a:rPr lang="en-US" sz="2000">
                          <a:solidFill>
                            <a:srgbClr val="FF0000"/>
                          </a:solidFill>
                          <a:latin typeface="Helvetica Neue"/>
                          <a:ea typeface="Helvetica Neue"/>
                          <a:cs typeface="Helvetica Neue"/>
                          <a:sym typeface="Helvetica Neue"/>
                        </a:rPr>
                        <a:t>Behavior</a:t>
                      </a:r>
                      <a:endParaRPr/>
                    </a:p>
                  </a:txBody>
                  <a:tcPr marL="91450" marR="91450" marT="45725" marB="45725"/>
                </a:tc>
                <a:extLst>
                  <a:ext uri="{0D108BD9-81ED-4DB2-BD59-A6C34878D82A}">
                    <a16:rowId xmlns:a16="http://schemas.microsoft.com/office/drawing/2014/main" val="10001"/>
                  </a:ext>
                </a:extLst>
              </a:tr>
              <a:tr h="1353675">
                <a:tc>
                  <a:txBody>
                    <a:bodyPr/>
                    <a:lstStyle/>
                    <a:p>
                      <a:pPr marL="0" marR="0" lvl="0" indent="0" algn="l" rtl="0">
                        <a:spcBef>
                          <a:spcPts val="0"/>
                        </a:spcBef>
                        <a:spcAft>
                          <a:spcPts val="0"/>
                        </a:spcAft>
                        <a:buNone/>
                      </a:pPr>
                      <a:r>
                        <a:rPr lang="en-US" sz="1800">
                          <a:solidFill>
                            <a:srgbClr val="FF0000"/>
                          </a:solidFill>
                          <a:latin typeface="Helvetica Neue"/>
                          <a:ea typeface="Helvetica Neue"/>
                          <a:cs typeface="Helvetica Neue"/>
                          <a:sym typeface="Helvetica Neue"/>
                        </a:rPr>
                        <a:t>Catastrophizing</a:t>
                      </a:r>
                      <a:endParaRPr/>
                    </a:p>
                  </a:txBody>
                  <a:tcPr marL="91450" marR="91450" marT="45725" marB="45725"/>
                </a:tc>
                <a:tc>
                  <a:txBody>
                    <a:bodyPr/>
                    <a:lstStyle/>
                    <a:p>
                      <a:pPr marL="0" marR="0" lvl="0" indent="0" algn="l" rtl="0">
                        <a:spcBef>
                          <a:spcPts val="0"/>
                        </a:spcBef>
                        <a:spcAft>
                          <a:spcPts val="0"/>
                        </a:spcAft>
                        <a:buNone/>
                      </a:pPr>
                      <a:r>
                        <a:rPr lang="en-US" sz="2000" dirty="0">
                          <a:latin typeface="Helvetica Neue"/>
                          <a:ea typeface="Helvetica Neue"/>
                          <a:cs typeface="Helvetica Neue"/>
                          <a:sym typeface="Helvetica Neue"/>
                        </a:rPr>
                        <a:t>Magnifying the negative and anticipating the worst-case scenario for events and experiences.  </a:t>
                      </a:r>
                      <a:endParaRPr dirty="0"/>
                    </a:p>
                    <a:p>
                      <a:pPr marL="0" marR="0" lvl="0" indent="0" algn="l" rtl="0">
                        <a:spcBef>
                          <a:spcPts val="0"/>
                        </a:spcBef>
                        <a:spcAft>
                          <a:spcPts val="0"/>
                        </a:spcAft>
                        <a:buNone/>
                      </a:pPr>
                      <a:r>
                        <a:rPr lang="en-US" sz="2000" i="1" dirty="0">
                          <a:solidFill>
                            <a:srgbClr val="FF0000"/>
                          </a:solidFill>
                          <a:latin typeface="Helvetica Neue"/>
                          <a:ea typeface="Helvetica Neue"/>
                          <a:cs typeface="Helvetica Neue"/>
                          <a:sym typeface="Helvetica Neue"/>
                        </a:rPr>
                        <a:t>“If my pain continues like this I’ll end up in a wheelchair like my mother.”</a:t>
                      </a:r>
                      <a:endParaRPr sz="2000" i="1" dirty="0">
                        <a:solidFill>
                          <a:srgbClr val="FF0000"/>
                        </a:solidFill>
                        <a:latin typeface="Helvetica Neue"/>
                        <a:ea typeface="Helvetica Neue"/>
                        <a:cs typeface="Helvetica Neue"/>
                        <a:sym typeface="Helvetica Neue"/>
                      </a:endParaRPr>
                    </a:p>
                  </a:txBody>
                  <a:tcPr marL="91450" marR="91450" marT="45725" marB="45725"/>
                </a:tc>
                <a:tc>
                  <a:txBody>
                    <a:bodyPr/>
                    <a:lstStyle/>
                    <a:p>
                      <a:pPr marL="0" marR="0" lvl="0" indent="0" algn="l" rtl="0">
                        <a:spcBef>
                          <a:spcPts val="0"/>
                        </a:spcBef>
                        <a:spcAft>
                          <a:spcPts val="0"/>
                        </a:spcAft>
                        <a:buNone/>
                      </a:pPr>
                      <a:r>
                        <a:rPr lang="en-US" sz="1800">
                          <a:latin typeface="Helvetica Neue"/>
                          <a:ea typeface="Helvetica Neue"/>
                          <a:cs typeface="Helvetica Neue"/>
                          <a:sym typeface="Helvetica Neue"/>
                        </a:rPr>
                        <a:t>Fear</a:t>
                      </a:r>
                      <a:endParaRPr/>
                    </a:p>
                    <a:p>
                      <a:pPr marL="0" marR="0" lvl="0" indent="0" algn="l" rtl="0">
                        <a:spcBef>
                          <a:spcPts val="0"/>
                        </a:spcBef>
                        <a:spcAft>
                          <a:spcPts val="0"/>
                        </a:spcAft>
                        <a:buNone/>
                      </a:pPr>
                      <a:r>
                        <a:rPr lang="en-US" sz="1800">
                          <a:latin typeface="Helvetica Neue"/>
                          <a:ea typeface="Helvetica Neue"/>
                          <a:cs typeface="Helvetica Neue"/>
                          <a:sym typeface="Helvetica Neue"/>
                        </a:rPr>
                        <a:t>Helplessness</a:t>
                      </a:r>
                      <a:endParaRPr/>
                    </a:p>
                    <a:p>
                      <a:pPr marL="0" marR="0" lvl="0" indent="0" algn="l" rtl="0">
                        <a:spcBef>
                          <a:spcPts val="0"/>
                        </a:spcBef>
                        <a:spcAft>
                          <a:spcPts val="0"/>
                        </a:spcAft>
                        <a:buNone/>
                      </a:pPr>
                      <a:r>
                        <a:rPr lang="en-US" sz="1800">
                          <a:latin typeface="Helvetica Neue"/>
                          <a:ea typeface="Helvetica Neue"/>
                          <a:cs typeface="Helvetica Neue"/>
                          <a:sym typeface="Helvetica Neue"/>
                        </a:rPr>
                        <a:t>Panic</a:t>
                      </a:r>
                      <a:endParaRPr/>
                    </a:p>
                  </a:txBody>
                  <a:tcPr marL="91450" marR="91450" marT="45725" marB="45725"/>
                </a:tc>
                <a:tc>
                  <a:txBody>
                    <a:bodyPr/>
                    <a:lstStyle/>
                    <a:p>
                      <a:pPr marL="0" marR="0" lvl="0" indent="0" algn="l" rtl="0">
                        <a:spcBef>
                          <a:spcPts val="0"/>
                        </a:spcBef>
                        <a:spcAft>
                          <a:spcPts val="0"/>
                        </a:spcAft>
                        <a:buNone/>
                      </a:pPr>
                      <a:r>
                        <a:rPr lang="en-US" sz="1800">
                          <a:solidFill>
                            <a:srgbClr val="FF0000"/>
                          </a:solidFill>
                          <a:latin typeface="Helvetica Neue"/>
                          <a:ea typeface="Helvetica Neue"/>
                          <a:cs typeface="Helvetica Neue"/>
                          <a:sym typeface="Helvetica Neue"/>
                        </a:rPr>
                        <a:t>Withdraw from activity</a:t>
                      </a:r>
                      <a:endParaRPr sz="1800">
                        <a:solidFill>
                          <a:srgbClr val="FF0000"/>
                        </a:solidFill>
                        <a:latin typeface="Helvetica Neue"/>
                        <a:ea typeface="Helvetica Neue"/>
                        <a:cs typeface="Helvetica Neue"/>
                        <a:sym typeface="Helvetica Neue"/>
                      </a:endParaRPr>
                    </a:p>
                  </a:txBody>
                  <a:tcPr marL="91450" marR="91450" marT="45725" marB="45725"/>
                </a:tc>
                <a:extLst>
                  <a:ext uri="{0D108BD9-81ED-4DB2-BD59-A6C34878D82A}">
                    <a16:rowId xmlns:a16="http://schemas.microsoft.com/office/drawing/2014/main" val="10002"/>
                  </a:ext>
                </a:extLst>
              </a:tr>
              <a:tr h="1353675">
                <a:tc>
                  <a:txBody>
                    <a:bodyPr/>
                    <a:lstStyle/>
                    <a:p>
                      <a:pPr marL="0" marR="0" lvl="0" indent="0" algn="l" rtl="0">
                        <a:spcBef>
                          <a:spcPts val="0"/>
                        </a:spcBef>
                        <a:spcAft>
                          <a:spcPts val="0"/>
                        </a:spcAft>
                        <a:buNone/>
                      </a:pPr>
                      <a:r>
                        <a:rPr lang="en-US" sz="1800">
                          <a:solidFill>
                            <a:schemeClr val="dk1"/>
                          </a:solidFill>
                          <a:latin typeface="Helvetica Neue"/>
                          <a:ea typeface="Helvetica Neue"/>
                          <a:cs typeface="Helvetica Neue"/>
                          <a:sym typeface="Helvetica Neue"/>
                        </a:rPr>
                        <a:t>Selective Abstraction</a:t>
                      </a:r>
                      <a:endParaRPr/>
                    </a:p>
                    <a:p>
                      <a:pPr marL="0" marR="0" lvl="0" indent="0" algn="l" rtl="0">
                        <a:spcBef>
                          <a:spcPts val="0"/>
                        </a:spcBef>
                        <a:spcAft>
                          <a:spcPts val="0"/>
                        </a:spcAft>
                        <a:buNone/>
                      </a:pPr>
                      <a:r>
                        <a:rPr lang="en-US" sz="1800">
                          <a:solidFill>
                            <a:schemeClr val="dk1"/>
                          </a:solidFill>
                          <a:latin typeface="Helvetica Neue"/>
                          <a:ea typeface="Helvetica Neue"/>
                          <a:cs typeface="Helvetica Neue"/>
                          <a:sym typeface="Helvetica Neue"/>
                        </a:rPr>
                        <a:t>(</a:t>
                      </a:r>
                      <a:r>
                        <a:rPr lang="en-US" sz="1800">
                          <a:solidFill>
                            <a:srgbClr val="FF0000"/>
                          </a:solidFill>
                          <a:latin typeface="Helvetica Neue"/>
                          <a:ea typeface="Helvetica Neue"/>
                          <a:cs typeface="Helvetica Neue"/>
                          <a:sym typeface="Helvetica Neue"/>
                        </a:rPr>
                        <a:t>Black and White thinking</a:t>
                      </a:r>
                      <a:r>
                        <a:rPr lang="en-US" sz="1800">
                          <a:solidFill>
                            <a:schemeClr val="dk1"/>
                          </a:solidFill>
                          <a:latin typeface="Helvetica Neue"/>
                          <a:ea typeface="Helvetica Neue"/>
                          <a:cs typeface="Helvetica Neue"/>
                          <a:sym typeface="Helvetica Neue"/>
                        </a:rPr>
                        <a:t>)</a:t>
                      </a:r>
                      <a:endParaRPr/>
                    </a:p>
                  </a:txBody>
                  <a:tcPr marL="91450" marR="91450" marT="45725" marB="45725"/>
                </a:tc>
                <a:tc>
                  <a:txBody>
                    <a:bodyPr/>
                    <a:lstStyle/>
                    <a:p>
                      <a:pPr marL="0" marR="0" lvl="0" indent="0" algn="l" rtl="0">
                        <a:spcBef>
                          <a:spcPts val="0"/>
                        </a:spcBef>
                        <a:spcAft>
                          <a:spcPts val="0"/>
                        </a:spcAft>
                        <a:buNone/>
                      </a:pPr>
                      <a:r>
                        <a:rPr lang="en-US" sz="2000">
                          <a:latin typeface="Helvetica Neue"/>
                          <a:ea typeface="Helvetica Neue"/>
                          <a:cs typeface="Helvetica Neue"/>
                          <a:sym typeface="Helvetica Neue"/>
                        </a:rPr>
                        <a:t>Attending to negative aspects of experiences and disqualifying the positive aspects.  </a:t>
                      </a:r>
                      <a:endParaRPr/>
                    </a:p>
                    <a:p>
                      <a:pPr marL="0" marR="0" lvl="0" indent="0" algn="l" rtl="0">
                        <a:spcBef>
                          <a:spcPts val="0"/>
                        </a:spcBef>
                        <a:spcAft>
                          <a:spcPts val="0"/>
                        </a:spcAft>
                        <a:buNone/>
                      </a:pPr>
                      <a:r>
                        <a:rPr lang="en-US" sz="2000" i="1">
                          <a:solidFill>
                            <a:srgbClr val="FF0000"/>
                          </a:solidFill>
                          <a:latin typeface="Helvetica Neue"/>
                          <a:ea typeface="Helvetica Neue"/>
                          <a:cs typeface="Helvetica Neue"/>
                          <a:sym typeface="Helvetica Neue"/>
                        </a:rPr>
                        <a:t>“If I can’t do ____ like I did before, then I am not going to do anything.”</a:t>
                      </a:r>
                      <a:endParaRPr sz="2000" i="1">
                        <a:solidFill>
                          <a:srgbClr val="FF0000"/>
                        </a:solidFill>
                        <a:latin typeface="Helvetica Neue"/>
                        <a:ea typeface="Helvetica Neue"/>
                        <a:cs typeface="Helvetica Neue"/>
                        <a:sym typeface="Helvetica Neue"/>
                      </a:endParaRPr>
                    </a:p>
                  </a:txBody>
                  <a:tcPr marL="91450" marR="91450" marT="45725" marB="45725"/>
                </a:tc>
                <a:tc>
                  <a:txBody>
                    <a:bodyPr/>
                    <a:lstStyle/>
                    <a:p>
                      <a:pPr marL="0" marR="0" lvl="0" indent="0" algn="l" rtl="0">
                        <a:spcBef>
                          <a:spcPts val="0"/>
                        </a:spcBef>
                        <a:spcAft>
                          <a:spcPts val="0"/>
                        </a:spcAft>
                        <a:buNone/>
                      </a:pPr>
                      <a:r>
                        <a:rPr lang="en-US" sz="1800">
                          <a:latin typeface="Helvetica Neue"/>
                          <a:ea typeface="Helvetica Neue"/>
                          <a:cs typeface="Helvetica Neue"/>
                          <a:sym typeface="Helvetica Neue"/>
                        </a:rPr>
                        <a:t>Anger</a:t>
                      </a:r>
                      <a:endParaRPr/>
                    </a:p>
                    <a:p>
                      <a:pPr marL="0" marR="0" lvl="0" indent="0" algn="l" rtl="0">
                        <a:spcBef>
                          <a:spcPts val="0"/>
                        </a:spcBef>
                        <a:spcAft>
                          <a:spcPts val="0"/>
                        </a:spcAft>
                        <a:buNone/>
                      </a:pPr>
                      <a:r>
                        <a:rPr lang="en-US" sz="1800">
                          <a:latin typeface="Helvetica Neue"/>
                          <a:ea typeface="Helvetica Neue"/>
                          <a:cs typeface="Helvetica Neue"/>
                          <a:sym typeface="Helvetica Neue"/>
                        </a:rPr>
                        <a:t>Sadness</a:t>
                      </a:r>
                      <a:endParaRPr/>
                    </a:p>
                    <a:p>
                      <a:pPr marL="0" marR="0" lvl="0" indent="0" algn="l" rtl="0">
                        <a:spcBef>
                          <a:spcPts val="0"/>
                        </a:spcBef>
                        <a:spcAft>
                          <a:spcPts val="0"/>
                        </a:spcAft>
                        <a:buNone/>
                      </a:pPr>
                      <a:r>
                        <a:rPr lang="en-US" sz="1800">
                          <a:latin typeface="Helvetica Neue"/>
                          <a:ea typeface="Helvetica Neue"/>
                          <a:cs typeface="Helvetica Neue"/>
                          <a:sym typeface="Helvetica Neue"/>
                        </a:rPr>
                        <a:t>Shame </a:t>
                      </a:r>
                      <a:endParaRPr/>
                    </a:p>
                    <a:p>
                      <a:pPr marL="0" marR="0" lvl="0" indent="0" algn="l" rtl="0">
                        <a:spcBef>
                          <a:spcPts val="0"/>
                        </a:spcBef>
                        <a:spcAft>
                          <a:spcPts val="0"/>
                        </a:spcAft>
                        <a:buNone/>
                      </a:pPr>
                      <a:r>
                        <a:rPr lang="en-US" sz="1800">
                          <a:latin typeface="Helvetica Neue"/>
                          <a:ea typeface="Helvetica Neue"/>
                          <a:cs typeface="Helvetica Neue"/>
                          <a:sym typeface="Helvetica Neue"/>
                        </a:rPr>
                        <a:t>Guilt</a:t>
                      </a:r>
                      <a:endParaRPr/>
                    </a:p>
                  </a:txBody>
                  <a:tcPr marL="91450" marR="91450" marT="45725" marB="45725"/>
                </a:tc>
                <a:tc>
                  <a:txBody>
                    <a:bodyPr/>
                    <a:lstStyle/>
                    <a:p>
                      <a:pPr marL="0" marR="0" lvl="0" indent="0" algn="l" rtl="0">
                        <a:spcBef>
                          <a:spcPts val="0"/>
                        </a:spcBef>
                        <a:spcAft>
                          <a:spcPts val="0"/>
                        </a:spcAft>
                        <a:buNone/>
                      </a:pPr>
                      <a:r>
                        <a:rPr lang="en-US" sz="1800">
                          <a:solidFill>
                            <a:srgbClr val="FF0000"/>
                          </a:solidFill>
                          <a:latin typeface="Helvetica Neue"/>
                          <a:ea typeface="Helvetica Neue"/>
                          <a:cs typeface="Helvetica Neue"/>
                          <a:sym typeface="Helvetica Neue"/>
                        </a:rPr>
                        <a:t>Withdraw from activity</a:t>
                      </a:r>
                      <a:endParaRPr sz="1800">
                        <a:solidFill>
                          <a:srgbClr val="FF0000"/>
                        </a:solidFill>
                        <a:latin typeface="Helvetica Neue"/>
                        <a:ea typeface="Helvetica Neue"/>
                        <a:cs typeface="Helvetica Neue"/>
                        <a:sym typeface="Helvetica Neue"/>
                      </a:endParaRPr>
                    </a:p>
                  </a:txBody>
                  <a:tcPr marL="91450" marR="91450" marT="45725" marB="45725"/>
                </a:tc>
                <a:extLst>
                  <a:ext uri="{0D108BD9-81ED-4DB2-BD59-A6C34878D82A}">
                    <a16:rowId xmlns:a16="http://schemas.microsoft.com/office/drawing/2014/main" val="10003"/>
                  </a:ext>
                </a:extLst>
              </a:tr>
              <a:tr h="1038875">
                <a:tc>
                  <a:txBody>
                    <a:bodyPr/>
                    <a:lstStyle/>
                    <a:p>
                      <a:pPr marL="0" marR="0" lvl="0" indent="0" algn="l" rtl="0">
                        <a:spcBef>
                          <a:spcPts val="0"/>
                        </a:spcBef>
                        <a:spcAft>
                          <a:spcPts val="0"/>
                        </a:spcAft>
                        <a:buNone/>
                      </a:pPr>
                      <a:r>
                        <a:rPr lang="en-US" sz="1800" dirty="0">
                          <a:solidFill>
                            <a:srgbClr val="FF0000"/>
                          </a:solidFill>
                          <a:latin typeface="Helvetica Neue"/>
                          <a:ea typeface="Helvetica Neue"/>
                          <a:cs typeface="Helvetica Neue"/>
                          <a:sym typeface="Helvetica Neue"/>
                        </a:rPr>
                        <a:t>“Should” statements</a:t>
                      </a:r>
                      <a:endParaRPr dirty="0"/>
                    </a:p>
                  </a:txBody>
                  <a:tcPr marL="91450" marR="91450" marT="45725" marB="45725"/>
                </a:tc>
                <a:tc>
                  <a:txBody>
                    <a:bodyPr/>
                    <a:lstStyle/>
                    <a:p>
                      <a:pPr marL="0" marR="0" lvl="0" indent="0" algn="l" rtl="0">
                        <a:spcBef>
                          <a:spcPts val="0"/>
                        </a:spcBef>
                        <a:spcAft>
                          <a:spcPts val="0"/>
                        </a:spcAft>
                        <a:buNone/>
                      </a:pPr>
                      <a:r>
                        <a:rPr lang="en-US" sz="2000" dirty="0">
                          <a:latin typeface="Helvetica Neue"/>
                          <a:ea typeface="Helvetica Neue"/>
                          <a:cs typeface="Helvetica Neue"/>
                          <a:sym typeface="Helvetica Neue"/>
                        </a:rPr>
                        <a:t>Expectations (often unrealistic) about what one should or must be able to accomplish.  </a:t>
                      </a:r>
                      <a:endParaRPr dirty="0"/>
                    </a:p>
                    <a:p>
                      <a:pPr marL="0" marR="0" lvl="0" indent="0" algn="l" rtl="0">
                        <a:spcBef>
                          <a:spcPts val="0"/>
                        </a:spcBef>
                        <a:spcAft>
                          <a:spcPts val="0"/>
                        </a:spcAft>
                        <a:buNone/>
                      </a:pPr>
                      <a:r>
                        <a:rPr lang="en-US" sz="2000" i="1" dirty="0">
                          <a:solidFill>
                            <a:srgbClr val="FF0000"/>
                          </a:solidFill>
                          <a:latin typeface="Helvetica Neue"/>
                          <a:ea typeface="Helvetica Neue"/>
                          <a:cs typeface="Helvetica Neue"/>
                          <a:sym typeface="Helvetica Neue"/>
                        </a:rPr>
                        <a:t>“I should be able to clean the house like I did before.”</a:t>
                      </a:r>
                      <a:endParaRPr sz="2000" i="1" dirty="0">
                        <a:solidFill>
                          <a:srgbClr val="FF0000"/>
                        </a:solidFill>
                        <a:latin typeface="Helvetica Neue"/>
                        <a:ea typeface="Helvetica Neue"/>
                        <a:cs typeface="Helvetica Neue"/>
                        <a:sym typeface="Helvetica Neue"/>
                      </a:endParaRPr>
                    </a:p>
                  </a:txBody>
                  <a:tcPr marL="91450" marR="91450" marT="45725" marB="45725"/>
                </a:tc>
                <a:tc>
                  <a:txBody>
                    <a:bodyPr/>
                    <a:lstStyle/>
                    <a:p>
                      <a:pPr marL="0" marR="0" lvl="0" indent="0" algn="l" rtl="0">
                        <a:spcBef>
                          <a:spcPts val="0"/>
                        </a:spcBef>
                        <a:spcAft>
                          <a:spcPts val="0"/>
                        </a:spcAft>
                        <a:buNone/>
                      </a:pPr>
                      <a:r>
                        <a:rPr lang="en-US" sz="1800">
                          <a:latin typeface="Helvetica Neue"/>
                          <a:ea typeface="Helvetica Neue"/>
                          <a:cs typeface="Helvetica Neue"/>
                          <a:sym typeface="Helvetica Neue"/>
                        </a:rPr>
                        <a:t>Shame</a:t>
                      </a:r>
                      <a:endParaRPr/>
                    </a:p>
                    <a:p>
                      <a:pPr marL="0" marR="0" lvl="0" indent="0" algn="l" rtl="0">
                        <a:spcBef>
                          <a:spcPts val="0"/>
                        </a:spcBef>
                        <a:spcAft>
                          <a:spcPts val="0"/>
                        </a:spcAft>
                        <a:buNone/>
                      </a:pPr>
                      <a:r>
                        <a:rPr lang="en-US" sz="1800">
                          <a:latin typeface="Helvetica Neue"/>
                          <a:ea typeface="Helvetica Neue"/>
                          <a:cs typeface="Helvetica Neue"/>
                          <a:sym typeface="Helvetica Neue"/>
                        </a:rPr>
                        <a:t>Guilt</a:t>
                      </a:r>
                      <a:endParaRPr/>
                    </a:p>
                  </a:txBody>
                  <a:tcPr marL="91450" marR="91450" marT="45725" marB="45725"/>
                </a:tc>
                <a:tc>
                  <a:txBody>
                    <a:bodyPr/>
                    <a:lstStyle/>
                    <a:p>
                      <a:pPr marL="0" marR="0" lvl="0" indent="0" algn="l" rtl="0">
                        <a:spcBef>
                          <a:spcPts val="0"/>
                        </a:spcBef>
                        <a:spcAft>
                          <a:spcPts val="0"/>
                        </a:spcAft>
                        <a:buNone/>
                      </a:pPr>
                      <a:r>
                        <a:rPr lang="en-US" sz="1800">
                          <a:solidFill>
                            <a:srgbClr val="FF0000"/>
                          </a:solidFill>
                          <a:latin typeface="Helvetica Neue"/>
                          <a:ea typeface="Helvetica Neue"/>
                          <a:cs typeface="Helvetica Neue"/>
                          <a:sym typeface="Helvetica Neue"/>
                        </a:rPr>
                        <a:t>Withdraw from activity</a:t>
                      </a:r>
                      <a:endParaRPr/>
                    </a:p>
                  </a:txBody>
                  <a:tcPr marL="91450" marR="91450" marT="45725" marB="45725"/>
                </a:tc>
                <a:extLst>
                  <a:ext uri="{0D108BD9-81ED-4DB2-BD59-A6C34878D82A}">
                    <a16:rowId xmlns:a16="http://schemas.microsoft.com/office/drawing/2014/main" val="10004"/>
                  </a:ext>
                </a:extLst>
              </a:tr>
              <a:tr h="1490600">
                <a:tc>
                  <a:txBody>
                    <a:bodyPr/>
                    <a:lstStyle/>
                    <a:p>
                      <a:pPr marL="0" marR="0" lvl="0" indent="0" algn="l" rtl="0">
                        <a:spcBef>
                          <a:spcPts val="0"/>
                        </a:spcBef>
                        <a:spcAft>
                          <a:spcPts val="0"/>
                        </a:spcAft>
                        <a:buNone/>
                      </a:pPr>
                      <a:r>
                        <a:rPr lang="en-US" sz="1800">
                          <a:solidFill>
                            <a:srgbClr val="FF0000"/>
                          </a:solidFill>
                          <a:latin typeface="Helvetica Neue"/>
                          <a:ea typeface="Helvetica Neue"/>
                          <a:cs typeface="Helvetica Neue"/>
                          <a:sym typeface="Helvetica Neue"/>
                        </a:rPr>
                        <a:t>Overgeneralizing</a:t>
                      </a:r>
                      <a:endParaRPr/>
                    </a:p>
                  </a:txBody>
                  <a:tcPr marL="91450" marR="91450" marT="45725" marB="45725"/>
                </a:tc>
                <a:tc>
                  <a:txBody>
                    <a:bodyPr/>
                    <a:lstStyle/>
                    <a:p>
                      <a:pPr marL="0" marR="0" lvl="0" indent="0" algn="l" rtl="0">
                        <a:spcBef>
                          <a:spcPts val="0"/>
                        </a:spcBef>
                        <a:spcAft>
                          <a:spcPts val="0"/>
                        </a:spcAft>
                        <a:buNone/>
                      </a:pPr>
                      <a:r>
                        <a:rPr lang="en-US" sz="2000">
                          <a:latin typeface="Helvetica Neue"/>
                          <a:ea typeface="Helvetica Neue"/>
                          <a:cs typeface="Helvetica Neue"/>
                          <a:sym typeface="Helvetica Neue"/>
                        </a:rPr>
                        <a:t>Assuming that the outcome of one event inevitably applies to other or future events. </a:t>
                      </a:r>
                      <a:r>
                        <a:rPr lang="en-US" sz="2000" i="1">
                          <a:latin typeface="Helvetica Neue"/>
                          <a:ea typeface="Helvetica Neue"/>
                          <a:cs typeface="Helvetica Neue"/>
                          <a:sym typeface="Helvetica Neue"/>
                        </a:rPr>
                        <a:t> </a:t>
                      </a:r>
                      <a:endParaRPr/>
                    </a:p>
                    <a:p>
                      <a:pPr marL="0" marR="0" lvl="0" indent="0" algn="l" rtl="0">
                        <a:spcBef>
                          <a:spcPts val="0"/>
                        </a:spcBef>
                        <a:spcAft>
                          <a:spcPts val="0"/>
                        </a:spcAft>
                        <a:buNone/>
                      </a:pPr>
                      <a:r>
                        <a:rPr lang="en-US" sz="2000" i="1">
                          <a:latin typeface="Helvetica Neue"/>
                          <a:ea typeface="Helvetica Neue"/>
                          <a:cs typeface="Helvetica Neue"/>
                          <a:sym typeface="Helvetica Neue"/>
                        </a:rPr>
                        <a:t>“My pain </a:t>
                      </a:r>
                      <a:r>
                        <a:rPr lang="en-US" sz="2000" i="1">
                          <a:solidFill>
                            <a:srgbClr val="FF0000"/>
                          </a:solidFill>
                          <a:latin typeface="Helvetica Neue"/>
                          <a:ea typeface="Helvetica Neue"/>
                          <a:cs typeface="Helvetica Neue"/>
                          <a:sym typeface="Helvetica Neue"/>
                        </a:rPr>
                        <a:t>always</a:t>
                      </a:r>
                      <a:r>
                        <a:rPr lang="en-US" sz="2000" i="1">
                          <a:latin typeface="Helvetica Neue"/>
                          <a:ea typeface="Helvetica Neue"/>
                          <a:cs typeface="Helvetica Neue"/>
                          <a:sym typeface="Helvetica Neue"/>
                        </a:rPr>
                        <a:t> ruins my plans.”  “I’ll </a:t>
                      </a:r>
                      <a:r>
                        <a:rPr lang="en-US" sz="2000" i="1">
                          <a:solidFill>
                            <a:srgbClr val="FF0000"/>
                          </a:solidFill>
                          <a:latin typeface="Helvetica Neue"/>
                          <a:ea typeface="Helvetica Neue"/>
                          <a:cs typeface="Helvetica Neue"/>
                          <a:sym typeface="Helvetica Neue"/>
                        </a:rPr>
                        <a:t>never</a:t>
                      </a:r>
                      <a:r>
                        <a:rPr lang="en-US" sz="2000" i="1">
                          <a:latin typeface="Helvetica Neue"/>
                          <a:ea typeface="Helvetica Neue"/>
                          <a:cs typeface="Helvetica Neue"/>
                          <a:sym typeface="Helvetica Neue"/>
                        </a:rPr>
                        <a:t> have a normal life again, </a:t>
                      </a:r>
                      <a:r>
                        <a:rPr lang="en-US" sz="2000" i="1">
                          <a:solidFill>
                            <a:srgbClr val="FF0000"/>
                          </a:solidFill>
                          <a:latin typeface="Helvetica Neue"/>
                          <a:ea typeface="Helvetica Neue"/>
                          <a:cs typeface="Helvetica Neue"/>
                          <a:sym typeface="Helvetica Neue"/>
                        </a:rPr>
                        <a:t>nobody</a:t>
                      </a:r>
                      <a:r>
                        <a:rPr lang="en-US" sz="2000" i="1">
                          <a:latin typeface="Helvetica Neue"/>
                          <a:ea typeface="Helvetica Neue"/>
                          <a:cs typeface="Helvetica Neue"/>
                          <a:sym typeface="Helvetica Neue"/>
                        </a:rPr>
                        <a:t> understands me.”</a:t>
                      </a:r>
                      <a:endParaRPr sz="2000" i="1">
                        <a:latin typeface="Helvetica Neue"/>
                        <a:ea typeface="Helvetica Neue"/>
                        <a:cs typeface="Helvetica Neue"/>
                        <a:sym typeface="Helvetica Neue"/>
                      </a:endParaRPr>
                    </a:p>
                  </a:txBody>
                  <a:tcPr marL="91450" marR="91450" marT="45725" marB="45725"/>
                </a:tc>
                <a:tc>
                  <a:txBody>
                    <a:bodyPr/>
                    <a:lstStyle/>
                    <a:p>
                      <a:pPr marL="0" marR="0" lvl="0" indent="0" algn="l" rtl="0">
                        <a:spcBef>
                          <a:spcPts val="0"/>
                        </a:spcBef>
                        <a:spcAft>
                          <a:spcPts val="0"/>
                        </a:spcAft>
                        <a:buNone/>
                      </a:pPr>
                      <a:r>
                        <a:rPr lang="en-US" sz="1800">
                          <a:latin typeface="Helvetica Neue"/>
                          <a:ea typeface="Helvetica Neue"/>
                          <a:cs typeface="Helvetica Neue"/>
                          <a:sym typeface="Helvetica Neue"/>
                        </a:rPr>
                        <a:t>Sadness</a:t>
                      </a:r>
                      <a:endParaRPr/>
                    </a:p>
                    <a:p>
                      <a:pPr marL="0" marR="0" lvl="0" indent="0" algn="l" rtl="0">
                        <a:spcBef>
                          <a:spcPts val="0"/>
                        </a:spcBef>
                        <a:spcAft>
                          <a:spcPts val="0"/>
                        </a:spcAft>
                        <a:buNone/>
                      </a:pPr>
                      <a:r>
                        <a:rPr lang="en-US" sz="1800">
                          <a:latin typeface="Helvetica Neue"/>
                          <a:ea typeface="Helvetica Neue"/>
                          <a:cs typeface="Helvetica Neue"/>
                          <a:sym typeface="Helvetica Neue"/>
                        </a:rPr>
                        <a:t>Fear</a:t>
                      </a:r>
                      <a:endParaRPr/>
                    </a:p>
                  </a:txBody>
                  <a:tcPr marL="91450" marR="91450" marT="45725" marB="45725"/>
                </a:tc>
                <a:tc>
                  <a:txBody>
                    <a:bodyPr/>
                    <a:lstStyle/>
                    <a:p>
                      <a:pPr marL="0" marR="0" lvl="0" indent="0" algn="l" rtl="0">
                        <a:spcBef>
                          <a:spcPts val="0"/>
                        </a:spcBef>
                        <a:spcAft>
                          <a:spcPts val="0"/>
                        </a:spcAft>
                        <a:buNone/>
                      </a:pPr>
                      <a:r>
                        <a:rPr lang="en-US" sz="1800" dirty="0">
                          <a:solidFill>
                            <a:srgbClr val="FF0000"/>
                          </a:solidFill>
                          <a:latin typeface="Helvetica Neue"/>
                          <a:ea typeface="Helvetica Neue"/>
                          <a:cs typeface="Helvetica Neue"/>
                          <a:sym typeface="Helvetica Neue"/>
                        </a:rPr>
                        <a:t>Withdraw from activity</a:t>
                      </a:r>
                      <a:endParaRPr dirty="0"/>
                    </a:p>
                  </a:txBody>
                  <a:tcPr marL="91450" marR="91450" marT="45725" marB="45725"/>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27603058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839617" y="-149468"/>
            <a:ext cx="13418547" cy="8816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0" y="6175262"/>
            <a:ext cx="8410470" cy="523220"/>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0" cap="none" spc="0" normalizeH="0" baseline="0" noProof="0" dirty="0">
                <a:ln>
                  <a:noFill/>
                </a:ln>
                <a:solidFill>
                  <a:srgbClr val="0070C0"/>
                </a:solidFill>
                <a:effectLst/>
                <a:uLnTx/>
                <a:uFillTx/>
                <a:latin typeface="Helvetica" panose="020B0604020202020204" pitchFamily="34" charset="0"/>
                <a:cs typeface="Helvetica" panose="020B0604020202020204" pitchFamily="34" charset="0"/>
                <a:sym typeface="Arial"/>
              </a:rPr>
              <a:t>Our goal is to help people get their life back…</a:t>
            </a:r>
          </a:p>
        </p:txBody>
      </p:sp>
      <p:sp>
        <p:nvSpPr>
          <p:cNvPr id="6" name="Title 1"/>
          <p:cNvSpPr txBox="1">
            <a:spLocks/>
          </p:cNvSpPr>
          <p:nvPr/>
        </p:nvSpPr>
        <p:spPr>
          <a:xfrm>
            <a:off x="515936" y="426309"/>
            <a:ext cx="8080248" cy="6096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
                <a:srgbClr val="000000"/>
              </a:buClr>
              <a:buSzTx/>
              <a:buFont typeface="Arial"/>
              <a:buNone/>
              <a:tabLst/>
              <a:defRPr/>
            </a:pPr>
            <a:r>
              <a:rPr kumimoji="0" lang="en-US" sz="4000" b="0" i="0" u="none" strike="noStrike" kern="1200" cap="none" spc="0" normalizeH="0" baseline="0" noProof="0" dirty="0">
                <a:ln>
                  <a:noFill/>
                </a:ln>
                <a:solidFill>
                  <a:srgbClr val="0070C0"/>
                </a:solidFill>
                <a:effectLst/>
                <a:uLnTx/>
                <a:uFillTx/>
                <a:latin typeface="Helvetica" panose="020B0604020202020204" pitchFamily="34" charset="0"/>
                <a:ea typeface="+mj-ea"/>
                <a:cs typeface="Helvetica" panose="020B0604020202020204" pitchFamily="34" charset="0"/>
                <a:sym typeface="Arial"/>
              </a:rPr>
              <a:t>Their </a:t>
            </a:r>
            <a:r>
              <a:rPr kumimoji="0" lang="en-US" sz="3200" b="0" i="0" u="none" strike="noStrike" kern="1200" cap="none" spc="0" normalizeH="0" baseline="0" noProof="0" dirty="0">
                <a:ln>
                  <a:noFill/>
                </a:ln>
                <a:solidFill>
                  <a:srgbClr val="0070C0"/>
                </a:solidFill>
                <a:effectLst/>
                <a:uLnTx/>
                <a:uFillTx/>
                <a:latin typeface="Helvetica" panose="020B0604020202020204" pitchFamily="34" charset="0"/>
                <a:ea typeface="+mj-ea"/>
                <a:cs typeface="Helvetica" panose="020B0604020202020204" pitchFamily="34" charset="0"/>
                <a:sym typeface="Arial"/>
              </a:rPr>
              <a:t>Shrinking</a:t>
            </a:r>
            <a:r>
              <a:rPr kumimoji="0" lang="en-US" sz="4000" b="0" i="0" u="none" strike="noStrike" kern="1200" cap="none" spc="0" normalizeH="0" baseline="0" noProof="0" dirty="0">
                <a:ln>
                  <a:noFill/>
                </a:ln>
                <a:solidFill>
                  <a:srgbClr val="0070C0"/>
                </a:solidFill>
                <a:effectLst/>
                <a:uLnTx/>
                <a:uFillTx/>
                <a:latin typeface="Helvetica" panose="020B0604020202020204" pitchFamily="34" charset="0"/>
                <a:ea typeface="+mj-ea"/>
                <a:cs typeface="Helvetica" panose="020B0604020202020204" pitchFamily="34" charset="0"/>
                <a:sym typeface="Arial"/>
              </a:rPr>
              <a:t> </a:t>
            </a:r>
            <a:r>
              <a:rPr kumimoji="0" lang="en-US" sz="2800" b="0" i="0" u="none" strike="noStrike" kern="1200" cap="none" spc="0" normalizeH="0" baseline="0" noProof="0" dirty="0">
                <a:ln>
                  <a:noFill/>
                </a:ln>
                <a:solidFill>
                  <a:srgbClr val="0070C0"/>
                </a:solidFill>
                <a:effectLst/>
                <a:uLnTx/>
                <a:uFillTx/>
                <a:latin typeface="Helvetica" panose="020B0604020202020204" pitchFamily="34" charset="0"/>
                <a:ea typeface="+mj-ea"/>
                <a:cs typeface="Helvetica" panose="020B0604020202020204" pitchFamily="34" charset="0"/>
                <a:sym typeface="Arial"/>
              </a:rPr>
              <a:t>World…</a:t>
            </a:r>
          </a:p>
        </p:txBody>
      </p:sp>
    </p:spTree>
    <p:extLst>
      <p:ext uri="{BB962C8B-B14F-4D97-AF65-F5344CB8AC3E}">
        <p14:creationId xmlns:p14="http://schemas.microsoft.com/office/powerpoint/2010/main" val="9843767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2899" y="342547"/>
            <a:ext cx="10786201" cy="1143000"/>
          </a:xfrm>
        </p:spPr>
        <p:txBody>
          <a:bodyPr>
            <a:normAutofit fontScale="90000"/>
          </a:bodyPr>
          <a:lstStyle/>
          <a:p>
            <a:r>
              <a:rPr lang="en-US" dirty="0">
                <a:latin typeface="Helvetica" panose="020B0604020202020204" pitchFamily="34" charset="0"/>
                <a:cs typeface="Helvetica" panose="020B0604020202020204" pitchFamily="34" charset="0"/>
              </a:rPr>
              <a:t>If Pain is not going away, the Goal of Treatment is to Help the Patient Increase Life</a:t>
            </a:r>
          </a:p>
        </p:txBody>
      </p:sp>
      <p:sp>
        <p:nvSpPr>
          <p:cNvPr id="3" name="Rectangle 2"/>
          <p:cNvSpPr/>
          <p:nvPr/>
        </p:nvSpPr>
        <p:spPr>
          <a:xfrm>
            <a:off x="838201" y="4490112"/>
            <a:ext cx="1905000" cy="1705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4" name="Rectangle 3"/>
          <p:cNvSpPr/>
          <p:nvPr/>
        </p:nvSpPr>
        <p:spPr>
          <a:xfrm>
            <a:off x="7492621" y="1815151"/>
            <a:ext cx="4217158" cy="43809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5" name="Right Arrow 4"/>
          <p:cNvSpPr/>
          <p:nvPr/>
        </p:nvSpPr>
        <p:spPr>
          <a:xfrm>
            <a:off x="4121624" y="4367284"/>
            <a:ext cx="1974376"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Oval 5"/>
          <p:cNvSpPr/>
          <p:nvPr/>
        </p:nvSpPr>
        <p:spPr>
          <a:xfrm>
            <a:off x="1070213" y="4609600"/>
            <a:ext cx="1440976" cy="1460311"/>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sym typeface="Arial"/>
              </a:rPr>
              <a:t>Pain</a:t>
            </a:r>
          </a:p>
        </p:txBody>
      </p:sp>
      <p:sp>
        <p:nvSpPr>
          <p:cNvPr id="7" name="Oval 6"/>
          <p:cNvSpPr/>
          <p:nvPr/>
        </p:nvSpPr>
        <p:spPr>
          <a:xfrm>
            <a:off x="7615450" y="4609600"/>
            <a:ext cx="1440976" cy="1460311"/>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sym typeface="Arial"/>
              </a:rPr>
              <a:t>Pain</a:t>
            </a:r>
          </a:p>
        </p:txBody>
      </p:sp>
      <p:sp>
        <p:nvSpPr>
          <p:cNvPr id="8" name="TextBox 7"/>
          <p:cNvSpPr txBox="1"/>
          <p:nvPr/>
        </p:nvSpPr>
        <p:spPr>
          <a:xfrm>
            <a:off x="2253426" y="4482584"/>
            <a:ext cx="5565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Helvetica" panose="020B0604020202020204" pitchFamily="34" charset="0"/>
                <a:cs typeface="Helvetica" panose="020B0604020202020204" pitchFamily="34" charset="0"/>
                <a:sym typeface="Arial"/>
              </a:rPr>
              <a:t>Life</a:t>
            </a:r>
          </a:p>
        </p:txBody>
      </p:sp>
      <p:sp>
        <p:nvSpPr>
          <p:cNvPr id="9" name="TextBox 8"/>
          <p:cNvSpPr txBox="1"/>
          <p:nvPr/>
        </p:nvSpPr>
        <p:spPr>
          <a:xfrm>
            <a:off x="10838274" y="2060811"/>
            <a:ext cx="5565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Helvetica" panose="020B0604020202020204" pitchFamily="34" charset="0"/>
                <a:cs typeface="Helvetica" panose="020B0604020202020204" pitchFamily="34" charset="0"/>
                <a:sym typeface="Arial"/>
              </a:rPr>
              <a:t>Life</a:t>
            </a:r>
          </a:p>
        </p:txBody>
      </p:sp>
      <p:sp>
        <p:nvSpPr>
          <p:cNvPr id="10" name="TextBox 9"/>
          <p:cNvSpPr txBox="1"/>
          <p:nvPr/>
        </p:nvSpPr>
        <p:spPr>
          <a:xfrm>
            <a:off x="4448434" y="4113252"/>
            <a:ext cx="12276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Helvetica" panose="020B0604020202020204" pitchFamily="34" charset="0"/>
                <a:cs typeface="Helvetica" panose="020B0604020202020204" pitchFamily="34" charset="0"/>
                <a:sym typeface="Arial"/>
              </a:rPr>
              <a:t>Treatment</a:t>
            </a:r>
          </a:p>
        </p:txBody>
      </p:sp>
    </p:spTree>
    <p:extLst>
      <p:ext uri="{BB962C8B-B14F-4D97-AF65-F5344CB8AC3E}">
        <p14:creationId xmlns:p14="http://schemas.microsoft.com/office/powerpoint/2010/main" val="100185524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8" name="Rectangle 4107">
            <a:extLst>
              <a:ext uri="{FF2B5EF4-FFF2-40B4-BE49-F238E27FC236}">
                <a16:creationId xmlns:a16="http://schemas.microsoft.com/office/drawing/2014/main" id="{BF494AE6-A88C-448B-B1B7-80259E6F4F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sym typeface="Arial"/>
            </a:endParaRPr>
          </a:p>
        </p:txBody>
      </p:sp>
      <p:pic>
        <p:nvPicPr>
          <p:cNvPr id="5" name="Google Shape;276;p38">
            <a:extLst>
              <a:ext uri="{FF2B5EF4-FFF2-40B4-BE49-F238E27FC236}">
                <a16:creationId xmlns:a16="http://schemas.microsoft.com/office/drawing/2014/main" id="{9FA688B9-4EF8-5AB0-DA27-DA910C74D7A9}"/>
              </a:ext>
            </a:extLst>
          </p:cNvPr>
          <p:cNvPicPr preferRelativeResize="0"/>
          <p:nvPr/>
        </p:nvPicPr>
        <p:blipFill>
          <a:blip r:embed="rId2"/>
          <a:srcRect l="8263" r="14928" b="1"/>
          <a:stretch>
            <a:fillRect/>
          </a:stretch>
        </p:blipFill>
        <p:spPr>
          <a:xfrm>
            <a:off x="321734" y="321733"/>
            <a:ext cx="3084025" cy="3021406"/>
          </a:xfrm>
          <a:prstGeom prst="rect">
            <a:avLst/>
          </a:prstGeom>
          <a:noFill/>
        </p:spPr>
      </p:pic>
      <p:pic>
        <p:nvPicPr>
          <p:cNvPr id="3" name="Picture 2">
            <a:extLst>
              <a:ext uri="{FF2B5EF4-FFF2-40B4-BE49-F238E27FC236}">
                <a16:creationId xmlns:a16="http://schemas.microsoft.com/office/drawing/2014/main" id="{E74BC027-DEE2-DFD3-1AFE-85ABD43056B7}"/>
              </a:ext>
            </a:extLst>
          </p:cNvPr>
          <p:cNvPicPr>
            <a:picLocks noChangeAspect="1"/>
          </p:cNvPicPr>
          <p:nvPr/>
        </p:nvPicPr>
        <p:blipFill>
          <a:blip r:embed="rId3"/>
          <a:srcRect t="14021" r="-3" b="17377"/>
          <a:stretch>
            <a:fillRect/>
          </a:stretch>
        </p:blipFill>
        <p:spPr>
          <a:xfrm>
            <a:off x="321734" y="3514854"/>
            <a:ext cx="3084025" cy="2785952"/>
          </a:xfrm>
          <a:prstGeom prst="rect">
            <a:avLst/>
          </a:prstGeom>
        </p:spPr>
      </p:pic>
      <p:pic>
        <p:nvPicPr>
          <p:cNvPr id="4" name="Google Shape;275;p38">
            <a:extLst>
              <a:ext uri="{FF2B5EF4-FFF2-40B4-BE49-F238E27FC236}">
                <a16:creationId xmlns:a16="http://schemas.microsoft.com/office/drawing/2014/main" id="{37AD4931-3559-D3DA-561B-5011801DA42B}"/>
              </a:ext>
            </a:extLst>
          </p:cNvPr>
          <p:cNvPicPr preferRelativeResize="0"/>
          <p:nvPr/>
        </p:nvPicPr>
        <p:blipFill>
          <a:blip r:embed="rId4"/>
          <a:srcRect l="9976" r="25612" b="-1"/>
          <a:stretch>
            <a:fillRect/>
          </a:stretch>
        </p:blipFill>
        <p:spPr>
          <a:xfrm>
            <a:off x="3598286" y="321733"/>
            <a:ext cx="4043250" cy="5979074"/>
          </a:xfrm>
          <a:prstGeom prst="rect">
            <a:avLst/>
          </a:prstGeom>
          <a:noFill/>
        </p:spPr>
      </p:pic>
      <p:pic>
        <p:nvPicPr>
          <p:cNvPr id="4098" name="Picture 2" descr="Why Do I Hurt?: A Patient Book About The Neuroscience Of Pain">
            <a:extLst>
              <a:ext uri="{FF2B5EF4-FFF2-40B4-BE49-F238E27FC236}">
                <a16:creationId xmlns:a16="http://schemas.microsoft.com/office/drawing/2014/main" id="{98827B42-95F5-7353-5E7B-64BEC74443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954" r="25540" b="-1"/>
          <a:stretch>
            <a:fillRect/>
          </a:stretch>
        </p:blipFill>
        <p:spPr bwMode="auto">
          <a:xfrm>
            <a:off x="7834063" y="321733"/>
            <a:ext cx="4036201" cy="5979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29142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Google Shape;122;p19"/>
          <p:cNvPicPr preferRelativeResize="0"/>
          <p:nvPr/>
        </p:nvPicPr>
        <p:blipFill>
          <a:blip r:embed="rId3">
            <a:alphaModFix/>
          </a:blip>
          <a:stretch>
            <a:fillRect/>
          </a:stretch>
        </p:blipFill>
        <p:spPr>
          <a:xfrm>
            <a:off x="71125" y="0"/>
            <a:ext cx="6673420" cy="6858001"/>
          </a:xfrm>
          <a:prstGeom prst="rect">
            <a:avLst/>
          </a:prstGeom>
          <a:noFill/>
          <a:ln>
            <a:noFill/>
          </a:ln>
        </p:spPr>
      </p:pic>
      <p:pic>
        <p:nvPicPr>
          <p:cNvPr id="123" name="Google Shape;123;p19"/>
          <p:cNvPicPr preferRelativeResize="0"/>
          <p:nvPr/>
        </p:nvPicPr>
        <p:blipFill>
          <a:blip r:embed="rId4">
            <a:alphaModFix/>
          </a:blip>
          <a:stretch>
            <a:fillRect/>
          </a:stretch>
        </p:blipFill>
        <p:spPr>
          <a:xfrm>
            <a:off x="7310420" y="3757300"/>
            <a:ext cx="4971555" cy="3043654"/>
          </a:xfrm>
          <a:prstGeom prst="rect">
            <a:avLst/>
          </a:prstGeom>
          <a:noFill/>
          <a:ln>
            <a:noFill/>
          </a:ln>
        </p:spPr>
      </p:pic>
      <p:sp>
        <p:nvSpPr>
          <p:cNvPr id="124" name="Google Shape;124;p19"/>
          <p:cNvSpPr txBox="1"/>
          <p:nvPr/>
        </p:nvSpPr>
        <p:spPr>
          <a:xfrm>
            <a:off x="7442600" y="427725"/>
            <a:ext cx="4533900" cy="1908184"/>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FF0000"/>
                </a:solidFill>
                <a:effectLst/>
                <a:uLnTx/>
                <a:uFillTx/>
                <a:latin typeface="Calibri"/>
                <a:ea typeface="Calibri"/>
                <a:cs typeface="Calibri"/>
                <a:sym typeface="Calibri"/>
              </a:rPr>
              <a:t>Pain Education Toolkit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Calibri"/>
                <a:ea typeface="Calibri"/>
                <a:cs typeface="Calibri"/>
                <a:sym typeface="Calibri"/>
              </a:rPr>
              <a:t>is housed on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Calibri"/>
                <a:ea typeface="Calibri"/>
                <a:cs typeface="Calibri"/>
                <a:sym typeface="Calibri"/>
              </a:rPr>
              <a:t>Northwest Pain Guidance website</a:t>
            </a:r>
            <a:endParaRPr kumimoji="0" sz="2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532;p63">
            <a:extLst>
              <a:ext uri="{FF2B5EF4-FFF2-40B4-BE49-F238E27FC236}">
                <a16:creationId xmlns:a16="http://schemas.microsoft.com/office/drawing/2014/main" id="{B43F5CFF-9675-4C65-07C7-C448864BB926}"/>
              </a:ext>
            </a:extLst>
          </p:cNvPr>
          <p:cNvPicPr preferRelativeResize="0">
            <a:picLocks/>
          </p:cNvPicPr>
          <p:nvPr/>
        </p:nvPicPr>
        <p:blipFill rotWithShape="1">
          <a:blip r:embed="rId2"/>
          <a:srcRect l="50263" r="14040" b="1"/>
          <a:stretch>
            <a:fillRect/>
          </a:stretch>
        </p:blipFill>
        <p:spPr>
          <a:xfrm>
            <a:off x="-1" y="-2"/>
            <a:ext cx="5410198" cy="6858002"/>
          </a:xfrm>
          <a:prstGeom prst="rect">
            <a:avLst/>
          </a:prstGeom>
          <a:noFill/>
        </p:spPr>
      </p:pic>
      <p:sp>
        <p:nvSpPr>
          <p:cNvPr id="2" name="Title 1">
            <a:extLst>
              <a:ext uri="{FF2B5EF4-FFF2-40B4-BE49-F238E27FC236}">
                <a16:creationId xmlns:a16="http://schemas.microsoft.com/office/drawing/2014/main" id="{5CF202B6-A8CB-9797-6D5A-E63F9BACCD87}"/>
              </a:ext>
            </a:extLst>
          </p:cNvPr>
          <p:cNvSpPr>
            <a:spLocks noGrp="1"/>
          </p:cNvSpPr>
          <p:nvPr>
            <p:ph type="title"/>
          </p:nvPr>
        </p:nvSpPr>
        <p:spPr>
          <a:xfrm>
            <a:off x="6115317" y="405685"/>
            <a:ext cx="5464968" cy="1559301"/>
          </a:xfrm>
        </p:spPr>
        <p:txBody>
          <a:bodyPr>
            <a:normAutofit/>
          </a:bodyPr>
          <a:lstStyle/>
          <a:p>
            <a:r>
              <a:rPr lang="en-US" sz="4000" dirty="0"/>
              <a:t>Why Use the Pain Education Toolkit?</a:t>
            </a:r>
          </a:p>
        </p:txBody>
      </p:sp>
      <p:sp>
        <p:nvSpPr>
          <p:cNvPr id="3" name="Content Placeholder 2">
            <a:extLst>
              <a:ext uri="{FF2B5EF4-FFF2-40B4-BE49-F238E27FC236}">
                <a16:creationId xmlns:a16="http://schemas.microsoft.com/office/drawing/2014/main" id="{4DF202CE-0A6A-A919-2880-0F09F05B9586}"/>
              </a:ext>
            </a:extLst>
          </p:cNvPr>
          <p:cNvSpPr>
            <a:spLocks noGrp="1"/>
          </p:cNvSpPr>
          <p:nvPr>
            <p:ph idx="1"/>
          </p:nvPr>
        </p:nvSpPr>
        <p:spPr>
          <a:xfrm>
            <a:off x="6115317" y="2407466"/>
            <a:ext cx="5464968" cy="4487329"/>
          </a:xfrm>
        </p:spPr>
        <p:txBody>
          <a:bodyPr anchor="ctr">
            <a:normAutofit/>
          </a:bodyPr>
          <a:lstStyle/>
          <a:p>
            <a:r>
              <a:rPr lang="en-US" dirty="0"/>
              <a:t>Changes the conversation </a:t>
            </a:r>
          </a:p>
          <a:p>
            <a:r>
              <a:rPr lang="en-US" dirty="0"/>
              <a:t>Focus on function and QOL</a:t>
            </a:r>
          </a:p>
          <a:p>
            <a:r>
              <a:rPr lang="en-US" dirty="0"/>
              <a:t>Plant seeds for behavior change</a:t>
            </a:r>
          </a:p>
          <a:p>
            <a:r>
              <a:rPr lang="en-US" dirty="0"/>
              <a:t>Timeline varies</a:t>
            </a:r>
          </a:p>
          <a:p>
            <a:r>
              <a:rPr lang="en-US" dirty="0"/>
              <a:t>Self-management</a:t>
            </a:r>
          </a:p>
          <a:p>
            <a:r>
              <a:rPr lang="en-US" dirty="0"/>
              <a:t>Builds self-efficacy</a:t>
            </a:r>
          </a:p>
          <a:p>
            <a:r>
              <a:rPr lang="en-US" dirty="0"/>
              <a:t>Learning how pain works is effective treatment</a:t>
            </a:r>
          </a:p>
          <a:p>
            <a:endParaRPr lang="en-US" sz="2400" dirty="0"/>
          </a:p>
          <a:p>
            <a:endParaRPr lang="en-US" sz="2000" dirty="0"/>
          </a:p>
        </p:txBody>
      </p:sp>
    </p:spTree>
    <p:extLst>
      <p:ext uri="{BB962C8B-B14F-4D97-AF65-F5344CB8AC3E}">
        <p14:creationId xmlns:p14="http://schemas.microsoft.com/office/powerpoint/2010/main" val="62638938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208391" y="100568"/>
            <a:ext cx="8804878" cy="773921"/>
          </a:xfrm>
        </p:spPr>
        <p:txBody>
          <a:bodyPr>
            <a:normAutofit/>
          </a:bodyPr>
          <a:lstStyle/>
          <a:p>
            <a:r>
              <a:rPr lang="en-US" sz="3600" b="1" dirty="0">
                <a:solidFill>
                  <a:schemeClr val="tx1"/>
                </a:solidFill>
              </a:rPr>
              <a:t>63 y/o female with fibromyalgia 20 years</a:t>
            </a:r>
          </a:p>
        </p:txBody>
      </p:sp>
      <p:sp>
        <p:nvSpPr>
          <p:cNvPr id="6" name="Text Placeholder 1"/>
          <p:cNvSpPr>
            <a:spLocks noGrp="1"/>
          </p:cNvSpPr>
          <p:nvPr>
            <p:ph sz="quarter" idx="1"/>
          </p:nvPr>
        </p:nvSpPr>
        <p:spPr>
          <a:xfrm>
            <a:off x="208391" y="1064507"/>
            <a:ext cx="8737645" cy="5793493"/>
          </a:xfrm>
        </p:spPr>
        <p:txBody>
          <a:bodyPr>
            <a:normAutofit fontScale="70000" lnSpcReduction="20000"/>
          </a:bodyPr>
          <a:lstStyle/>
          <a:p>
            <a:pPr marL="0" indent="0">
              <a:buNone/>
            </a:pPr>
            <a:r>
              <a:rPr lang="en-US" sz="2600" b="1" dirty="0"/>
              <a:t>Work: </a:t>
            </a:r>
            <a:r>
              <a:rPr lang="en-US" sz="2600" dirty="0"/>
              <a:t>retired shopkeeper 20 </a:t>
            </a:r>
            <a:r>
              <a:rPr lang="en-US" sz="2600" dirty="0" err="1"/>
              <a:t>yrs</a:t>
            </a:r>
            <a:r>
              <a:rPr lang="en-US" sz="2600" dirty="0"/>
              <a:t> ago when got “sick”</a:t>
            </a:r>
          </a:p>
          <a:p>
            <a:pPr marL="0" indent="0" algn="l">
              <a:buNone/>
            </a:pPr>
            <a:endParaRPr lang="en-US" sz="2600" dirty="0"/>
          </a:p>
          <a:p>
            <a:pPr marL="0" indent="0">
              <a:buNone/>
            </a:pPr>
            <a:r>
              <a:rPr lang="en-US" sz="2600" b="1" dirty="0"/>
              <a:t>Function/ Activity: </a:t>
            </a:r>
            <a:r>
              <a:rPr lang="en-US" sz="2600" dirty="0"/>
              <a:t>Spends most of time on couch, hurts to walk 10’, husband does chores, no energy to exercise or clean house. </a:t>
            </a:r>
          </a:p>
          <a:p>
            <a:pPr marL="0" indent="0">
              <a:buNone/>
            </a:pPr>
            <a:endParaRPr lang="en-US" sz="2600" dirty="0"/>
          </a:p>
          <a:p>
            <a:pPr marL="0" indent="0">
              <a:buNone/>
            </a:pPr>
            <a:r>
              <a:rPr lang="en-US" sz="2600" b="1" dirty="0"/>
              <a:t>Social: </a:t>
            </a:r>
            <a:r>
              <a:rPr lang="en-US" sz="2600" dirty="0"/>
              <a:t>supportive husband of 36 years, kids &amp; grandkids live close, volunteers at church, Bible group</a:t>
            </a:r>
          </a:p>
          <a:p>
            <a:pPr marL="0" indent="0">
              <a:buNone/>
            </a:pPr>
            <a:endParaRPr lang="en-US" sz="2600" dirty="0"/>
          </a:p>
          <a:p>
            <a:pPr marL="0" indent="0">
              <a:buNone/>
            </a:pPr>
            <a:r>
              <a:rPr lang="en-US" sz="2600" b="1" dirty="0"/>
              <a:t>Mental health </a:t>
            </a:r>
            <a:r>
              <a:rPr lang="en-US" sz="2600" b="1" dirty="0" err="1"/>
              <a:t>hx</a:t>
            </a:r>
            <a:r>
              <a:rPr lang="en-US" sz="2600" dirty="0"/>
              <a:t>: anxiety, depression, bipolar, ADD, PTSD, suicide attempt 8 y ago, trauma </a:t>
            </a:r>
            <a:r>
              <a:rPr lang="en-US" sz="2600" dirty="0" err="1"/>
              <a:t>hx</a:t>
            </a:r>
            <a:r>
              <a:rPr lang="en-US" sz="2600" dirty="0"/>
              <a:t> (abuse, neglect)</a:t>
            </a:r>
          </a:p>
          <a:p>
            <a:pPr marL="0" indent="0">
              <a:buNone/>
            </a:pPr>
            <a:endParaRPr lang="en-US" sz="2600" dirty="0"/>
          </a:p>
          <a:p>
            <a:pPr marL="0" indent="0">
              <a:buNone/>
            </a:pPr>
            <a:r>
              <a:rPr lang="en-US" sz="2600" b="1" dirty="0"/>
              <a:t>Sleep: </a:t>
            </a:r>
            <a:r>
              <a:rPr lang="en-US" sz="2600" dirty="0"/>
              <a:t>5-6 hours broken sleep, untreated sleep apnea (never had sleep study)</a:t>
            </a:r>
          </a:p>
          <a:p>
            <a:pPr marL="0" indent="0">
              <a:buNone/>
            </a:pPr>
            <a:endParaRPr lang="en-US" sz="2600" dirty="0"/>
          </a:p>
          <a:p>
            <a:pPr marL="0" indent="0">
              <a:buNone/>
            </a:pPr>
            <a:r>
              <a:rPr lang="en-US" sz="2600" b="1" dirty="0"/>
              <a:t>Nutrition</a:t>
            </a:r>
            <a:r>
              <a:rPr lang="en-US" sz="2600" dirty="0"/>
              <a:t>: gained 40’ in last year, in Weight Watchers, “emotional eater”</a:t>
            </a:r>
          </a:p>
          <a:p>
            <a:pPr marL="0" indent="0">
              <a:buNone/>
            </a:pPr>
            <a:endParaRPr lang="en-US" sz="2600" dirty="0"/>
          </a:p>
          <a:p>
            <a:pPr marL="0" indent="0">
              <a:buNone/>
            </a:pPr>
            <a:r>
              <a:rPr lang="en-US" sz="2600" b="1" dirty="0"/>
              <a:t>Medication: </a:t>
            </a:r>
            <a:r>
              <a:rPr lang="en-US" sz="2600" dirty="0"/>
              <a:t>Opioids 110 MED, zolpidem for sleep, Abilify, </a:t>
            </a:r>
            <a:r>
              <a:rPr lang="en-US" sz="2600" dirty="0" err="1"/>
              <a:t>Lamictal</a:t>
            </a:r>
            <a:r>
              <a:rPr lang="en-US" sz="2600" dirty="0"/>
              <a:t>, prazosin for nightmares, </a:t>
            </a:r>
            <a:r>
              <a:rPr lang="en-US" sz="2600" dirty="0" err="1"/>
              <a:t>cymbalta</a:t>
            </a:r>
            <a:endParaRPr lang="en-US" sz="2600" dirty="0"/>
          </a:p>
          <a:p>
            <a:pPr marL="0" indent="0">
              <a:buNone/>
            </a:pPr>
            <a:endParaRPr lang="en-US" sz="2600" dirty="0"/>
          </a:p>
          <a:p>
            <a:pPr marL="0" indent="0">
              <a:buNone/>
            </a:pPr>
            <a:r>
              <a:rPr lang="en-US" sz="2600" b="1" dirty="0"/>
              <a:t>Substances: </a:t>
            </a:r>
            <a:r>
              <a:rPr lang="en-US" sz="2600" dirty="0"/>
              <a:t>smoked age 16-20, </a:t>
            </a:r>
            <a:r>
              <a:rPr lang="en-US" sz="2600" dirty="0" err="1"/>
              <a:t>hx</a:t>
            </a:r>
            <a:r>
              <a:rPr lang="en-US" sz="2600" dirty="0"/>
              <a:t> of alcohol abuse 21 </a:t>
            </a:r>
            <a:r>
              <a:rPr lang="en-US" sz="2600" dirty="0" err="1"/>
              <a:t>yrs</a:t>
            </a:r>
            <a:r>
              <a:rPr lang="en-US" sz="2600" dirty="0"/>
              <a:t> ago, family </a:t>
            </a:r>
            <a:r>
              <a:rPr lang="en-US" sz="2600" dirty="0" err="1"/>
              <a:t>hx</a:t>
            </a:r>
            <a:r>
              <a:rPr lang="en-US" sz="2600" dirty="0"/>
              <a:t> substance abuse</a:t>
            </a:r>
          </a:p>
          <a:p>
            <a:pPr marL="0" indent="0">
              <a:buNone/>
            </a:pPr>
            <a:endParaRPr lang="en-US" sz="2600" dirty="0"/>
          </a:p>
          <a:p>
            <a:pPr marL="0" indent="0">
              <a:buNone/>
            </a:pPr>
            <a:endParaRPr lang="en-US" sz="2600" dirty="0"/>
          </a:p>
          <a:p>
            <a:pPr marL="0" indent="0">
              <a:buNone/>
            </a:pPr>
            <a:endParaRPr lang="en-US" sz="2600" dirty="0"/>
          </a:p>
          <a:p>
            <a:pPr marL="0" indent="0">
              <a:buNone/>
            </a:pPr>
            <a:endParaRPr lang="en-US" sz="2600" dirty="0"/>
          </a:p>
          <a:p>
            <a:pPr marL="0" indent="0">
              <a:buNone/>
            </a:pPr>
            <a:endParaRPr lang="en-US" sz="2600" dirty="0"/>
          </a:p>
          <a:p>
            <a:pPr marL="0" indent="0">
              <a:buNone/>
            </a:pPr>
            <a:endParaRPr lang="en-US" sz="2300" dirty="0"/>
          </a:p>
          <a:p>
            <a:pPr algn="l"/>
            <a:endParaRPr lang="en-US" sz="2000" dirty="0"/>
          </a:p>
        </p:txBody>
      </p:sp>
      <p:pic>
        <p:nvPicPr>
          <p:cNvPr id="7" name="Picture 6"/>
          <p:cNvPicPr>
            <a:picLocks noChangeAspect="1"/>
          </p:cNvPicPr>
          <p:nvPr/>
        </p:nvPicPr>
        <p:blipFill>
          <a:blip r:embed="rId3"/>
          <a:stretch>
            <a:fillRect/>
          </a:stretch>
        </p:blipFill>
        <p:spPr>
          <a:xfrm>
            <a:off x="8946037" y="0"/>
            <a:ext cx="3245963" cy="4875211"/>
          </a:xfrm>
          <a:prstGeom prst="rect">
            <a:avLst/>
          </a:prstGeom>
        </p:spPr>
      </p:pic>
    </p:spTree>
    <p:extLst>
      <p:ext uri="{BB962C8B-B14F-4D97-AF65-F5344CB8AC3E}">
        <p14:creationId xmlns:p14="http://schemas.microsoft.com/office/powerpoint/2010/main" val="27582491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791364">
            <a:off x="6492322" y="3429000"/>
            <a:ext cx="6976580" cy="0"/>
          </a:xfrm>
          <a:prstGeom prst="line">
            <a:avLst/>
          </a:prstGeom>
          <a:ln w="9525" cap="rnd">
            <a:solidFill>
              <a:srgbClr val="FFFFFF"/>
            </a:solidFill>
            <a:prstDash val="solid"/>
            <a:headEnd type="none" w="sm" len="sm"/>
            <a:tailEnd type="none" w="sm" len="sm"/>
          </a:ln>
        </p:spPr>
        <p:txBody>
          <a:bodyPr/>
          <a:lstStyle/>
          <a:p>
            <a:endParaRPr lang="en-US"/>
          </a:p>
        </p:txBody>
      </p:sp>
      <p:sp>
        <p:nvSpPr>
          <p:cNvPr id="3" name="AutoShape 3"/>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4" name="Group 4"/>
          <p:cNvGrpSpPr/>
          <p:nvPr/>
        </p:nvGrpSpPr>
        <p:grpSpPr>
          <a:xfrm>
            <a:off x="9181476" y="-8466"/>
            <a:ext cx="3007349" cy="6866467"/>
            <a:chOff x="0" y="0"/>
            <a:chExt cx="6014698" cy="13732934"/>
          </a:xfrm>
        </p:grpSpPr>
        <p:sp>
          <p:nvSpPr>
            <p:cNvPr id="5" name="Freeform 5"/>
            <p:cNvSpPr/>
            <p:nvPr/>
          </p:nvSpPr>
          <p:spPr>
            <a:xfrm>
              <a:off x="0" y="0"/>
              <a:ext cx="6014720" cy="13732890"/>
            </a:xfrm>
            <a:custGeom>
              <a:avLst/>
              <a:gdLst/>
              <a:ahLst/>
              <a:cxnLst/>
              <a:rect l="l" t="t" r="r" b="b"/>
              <a:pathLst>
                <a:path w="6014720" h="13732890">
                  <a:moveTo>
                    <a:pt x="4091051" y="0"/>
                  </a:moveTo>
                  <a:lnTo>
                    <a:pt x="6014720" y="0"/>
                  </a:lnTo>
                  <a:lnTo>
                    <a:pt x="6014720" y="13732890"/>
                  </a:lnTo>
                  <a:lnTo>
                    <a:pt x="0" y="13732890"/>
                  </a:lnTo>
                  <a:lnTo>
                    <a:pt x="4091051" y="0"/>
                  </a:lnTo>
                  <a:close/>
                </a:path>
              </a:pathLst>
            </a:custGeom>
            <a:solidFill>
              <a:srgbClr val="00AEEF">
                <a:alpha val="8627"/>
              </a:srgbClr>
            </a:solidFill>
          </p:spPr>
          <p:txBody>
            <a:bodyPr/>
            <a:lstStyle/>
            <a:p>
              <a:endParaRPr lang="en-US"/>
            </a:p>
          </p:txBody>
        </p:sp>
      </p:grpSp>
      <p:grpSp>
        <p:nvGrpSpPr>
          <p:cNvPr id="6" name="Group 6"/>
          <p:cNvGrpSpPr/>
          <p:nvPr/>
        </p:nvGrpSpPr>
        <p:grpSpPr>
          <a:xfrm>
            <a:off x="9603442" y="-8466"/>
            <a:ext cx="2588558" cy="6866467"/>
            <a:chOff x="0" y="0"/>
            <a:chExt cx="5177116" cy="13732934"/>
          </a:xfrm>
        </p:grpSpPr>
        <p:sp>
          <p:nvSpPr>
            <p:cNvPr id="7" name="Freeform 7"/>
            <p:cNvSpPr/>
            <p:nvPr/>
          </p:nvSpPr>
          <p:spPr>
            <a:xfrm>
              <a:off x="0" y="0"/>
              <a:ext cx="5177155" cy="13732890"/>
            </a:xfrm>
            <a:custGeom>
              <a:avLst/>
              <a:gdLst/>
              <a:ahLst/>
              <a:cxnLst/>
              <a:rect l="l" t="t" r="r" b="b"/>
              <a:pathLst>
                <a:path w="5177155" h="13732890">
                  <a:moveTo>
                    <a:pt x="0" y="0"/>
                  </a:moveTo>
                  <a:lnTo>
                    <a:pt x="5177155" y="0"/>
                  </a:lnTo>
                  <a:lnTo>
                    <a:pt x="5177155" y="13732890"/>
                  </a:lnTo>
                  <a:lnTo>
                    <a:pt x="2418969" y="13732890"/>
                  </a:lnTo>
                  <a:lnTo>
                    <a:pt x="0" y="0"/>
                  </a:lnTo>
                  <a:close/>
                </a:path>
              </a:pathLst>
            </a:custGeom>
            <a:solidFill>
              <a:srgbClr val="00AEEF">
                <a:alpha val="3922"/>
              </a:srgbClr>
            </a:solidFill>
          </p:spPr>
          <p:txBody>
            <a:bodyPr/>
            <a:lstStyle/>
            <a:p>
              <a:endParaRPr lang="en-US"/>
            </a:p>
          </p:txBody>
        </p:sp>
      </p:grpSp>
      <p:grpSp>
        <p:nvGrpSpPr>
          <p:cNvPr id="8" name="Group 8"/>
          <p:cNvGrpSpPr/>
          <p:nvPr/>
        </p:nvGrpSpPr>
        <p:grpSpPr>
          <a:xfrm>
            <a:off x="8932333" y="3048000"/>
            <a:ext cx="3259667" cy="3810000"/>
            <a:chOff x="0" y="0"/>
            <a:chExt cx="6519334" cy="7620000"/>
          </a:xfrm>
        </p:grpSpPr>
        <p:sp>
          <p:nvSpPr>
            <p:cNvPr id="9" name="Freeform 9"/>
            <p:cNvSpPr/>
            <p:nvPr/>
          </p:nvSpPr>
          <p:spPr>
            <a:xfrm>
              <a:off x="0" y="0"/>
              <a:ext cx="6519291" cy="7620000"/>
            </a:xfrm>
            <a:custGeom>
              <a:avLst/>
              <a:gdLst/>
              <a:ahLst/>
              <a:cxnLst/>
              <a:rect l="l" t="t" r="r" b="b"/>
              <a:pathLst>
                <a:path w="6519291" h="7620000">
                  <a:moveTo>
                    <a:pt x="0" y="7620000"/>
                  </a:moveTo>
                  <a:lnTo>
                    <a:pt x="6519291" y="0"/>
                  </a:lnTo>
                  <a:lnTo>
                    <a:pt x="6519291" y="7620000"/>
                  </a:lnTo>
                  <a:close/>
                </a:path>
              </a:pathLst>
            </a:custGeom>
            <a:solidFill>
              <a:srgbClr val="46A941">
                <a:alpha val="51765"/>
              </a:srgbClr>
            </a:solidFill>
          </p:spPr>
          <p:txBody>
            <a:bodyPr/>
            <a:lstStyle/>
            <a:p>
              <a:endParaRPr lang="en-US"/>
            </a:p>
          </p:txBody>
        </p:sp>
      </p:grpSp>
      <p:grpSp>
        <p:nvGrpSpPr>
          <p:cNvPr id="10" name="Group 10"/>
          <p:cNvGrpSpPr/>
          <p:nvPr/>
        </p:nvGrpSpPr>
        <p:grpSpPr>
          <a:xfrm>
            <a:off x="9334500" y="-8466"/>
            <a:ext cx="2854326" cy="6866467"/>
            <a:chOff x="0" y="0"/>
            <a:chExt cx="5708652" cy="13732934"/>
          </a:xfrm>
        </p:grpSpPr>
        <p:sp>
          <p:nvSpPr>
            <p:cNvPr id="11" name="Freeform 11"/>
            <p:cNvSpPr/>
            <p:nvPr/>
          </p:nvSpPr>
          <p:spPr>
            <a:xfrm>
              <a:off x="0" y="0"/>
              <a:ext cx="5708650" cy="13732890"/>
            </a:xfrm>
            <a:custGeom>
              <a:avLst/>
              <a:gdLst/>
              <a:ahLst/>
              <a:cxnLst/>
              <a:rect l="l" t="t" r="r" b="b"/>
              <a:pathLst>
                <a:path w="5708650" h="13732890">
                  <a:moveTo>
                    <a:pt x="0" y="0"/>
                  </a:moveTo>
                  <a:lnTo>
                    <a:pt x="5708650" y="0"/>
                  </a:lnTo>
                  <a:lnTo>
                    <a:pt x="5708650" y="13732890"/>
                  </a:lnTo>
                  <a:lnTo>
                    <a:pt x="4941443" y="13732890"/>
                  </a:lnTo>
                  <a:lnTo>
                    <a:pt x="0" y="0"/>
                  </a:lnTo>
                  <a:close/>
                </a:path>
              </a:pathLst>
            </a:custGeom>
            <a:solidFill>
              <a:srgbClr val="357F31">
                <a:alpha val="48627"/>
              </a:srgbClr>
            </a:solidFill>
          </p:spPr>
          <p:txBody>
            <a:bodyPr/>
            <a:lstStyle/>
            <a:p>
              <a:endParaRPr lang="en-US"/>
            </a:p>
          </p:txBody>
        </p:sp>
      </p:grpSp>
      <p:grpSp>
        <p:nvGrpSpPr>
          <p:cNvPr id="12" name="Group 12"/>
          <p:cNvGrpSpPr/>
          <p:nvPr/>
        </p:nvGrpSpPr>
        <p:grpSpPr>
          <a:xfrm>
            <a:off x="10898730" y="-8466"/>
            <a:ext cx="1290094" cy="6866467"/>
            <a:chOff x="0" y="0"/>
            <a:chExt cx="2580188" cy="13732934"/>
          </a:xfrm>
        </p:grpSpPr>
        <p:sp>
          <p:nvSpPr>
            <p:cNvPr id="13" name="Freeform 13"/>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14" name="Group 14"/>
          <p:cNvGrpSpPr/>
          <p:nvPr/>
        </p:nvGrpSpPr>
        <p:grpSpPr>
          <a:xfrm>
            <a:off x="10939000" y="-8466"/>
            <a:ext cx="1249825" cy="6866467"/>
            <a:chOff x="0" y="0"/>
            <a:chExt cx="2499650" cy="13732934"/>
          </a:xfrm>
        </p:grpSpPr>
        <p:sp>
          <p:nvSpPr>
            <p:cNvPr id="15" name="Freeform 15"/>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16" name="Group 16"/>
          <p:cNvGrpSpPr/>
          <p:nvPr/>
        </p:nvGrpSpPr>
        <p:grpSpPr>
          <a:xfrm>
            <a:off x="10371666" y="3589867"/>
            <a:ext cx="1817159" cy="3268133"/>
            <a:chOff x="0" y="0"/>
            <a:chExt cx="3634318" cy="6536266"/>
          </a:xfrm>
        </p:grpSpPr>
        <p:sp>
          <p:nvSpPr>
            <p:cNvPr id="17" name="Freeform 17"/>
            <p:cNvSpPr/>
            <p:nvPr/>
          </p:nvSpPr>
          <p:spPr>
            <a:xfrm>
              <a:off x="0" y="0"/>
              <a:ext cx="3634359" cy="6536309"/>
            </a:xfrm>
            <a:custGeom>
              <a:avLst/>
              <a:gdLst/>
              <a:ahLst/>
              <a:cxnLst/>
              <a:rect l="l" t="t" r="r" b="b"/>
              <a:pathLst>
                <a:path w="3634359" h="6536309">
                  <a:moveTo>
                    <a:pt x="0" y="6536309"/>
                  </a:moveTo>
                  <a:lnTo>
                    <a:pt x="3634359" y="0"/>
                  </a:lnTo>
                  <a:lnTo>
                    <a:pt x="3634359" y="6536309"/>
                  </a:lnTo>
                  <a:close/>
                </a:path>
              </a:pathLst>
            </a:custGeom>
            <a:solidFill>
              <a:srgbClr val="00AEEF">
                <a:alpha val="63922"/>
              </a:srgbClr>
            </a:solidFill>
          </p:spPr>
          <p:txBody>
            <a:bodyPr/>
            <a:lstStyle/>
            <a:p>
              <a:endParaRPr lang="en-US"/>
            </a:p>
          </p:txBody>
        </p:sp>
      </p:grpSp>
      <p:grpSp>
        <p:nvGrpSpPr>
          <p:cNvPr id="18" name="Group 18"/>
          <p:cNvGrpSpPr/>
          <p:nvPr/>
        </p:nvGrpSpPr>
        <p:grpSpPr>
          <a:xfrm>
            <a:off x="0" y="4013200"/>
            <a:ext cx="448733" cy="2844800"/>
            <a:chOff x="0" y="0"/>
            <a:chExt cx="897466" cy="5689600"/>
          </a:xfrm>
        </p:grpSpPr>
        <p:sp>
          <p:nvSpPr>
            <p:cNvPr id="19" name="Freeform 19"/>
            <p:cNvSpPr/>
            <p:nvPr/>
          </p:nvSpPr>
          <p:spPr>
            <a:xfrm>
              <a:off x="0" y="0"/>
              <a:ext cx="897509" cy="5689600"/>
            </a:xfrm>
            <a:custGeom>
              <a:avLst/>
              <a:gdLst/>
              <a:ahLst/>
              <a:cxnLst/>
              <a:rect l="l" t="t" r="r" b="b"/>
              <a:pathLst>
                <a:path w="897509" h="5689600">
                  <a:moveTo>
                    <a:pt x="0" y="5689600"/>
                  </a:moveTo>
                  <a:lnTo>
                    <a:pt x="0" y="0"/>
                  </a:lnTo>
                  <a:lnTo>
                    <a:pt x="897509" y="5689600"/>
                  </a:lnTo>
                  <a:close/>
                </a:path>
              </a:pathLst>
            </a:custGeom>
            <a:solidFill>
              <a:srgbClr val="00AEEF">
                <a:alpha val="72157"/>
              </a:srgbClr>
            </a:solidFill>
          </p:spPr>
          <p:txBody>
            <a:bodyPr/>
            <a:lstStyle/>
            <a:p>
              <a:endParaRPr lang="en-US"/>
            </a:p>
          </p:txBody>
        </p:sp>
      </p:grpSp>
      <p:sp>
        <p:nvSpPr>
          <p:cNvPr id="20" name="AutoShape 20"/>
          <p:cNvSpPr/>
          <p:nvPr/>
        </p:nvSpPr>
        <p:spPr>
          <a:xfrm rot="4791364">
            <a:off x="6492322" y="3429000"/>
            <a:ext cx="6976580" cy="0"/>
          </a:xfrm>
          <a:prstGeom prst="line">
            <a:avLst/>
          </a:prstGeom>
          <a:ln w="9525" cap="rnd">
            <a:solidFill>
              <a:srgbClr val="FFFFFF"/>
            </a:solidFill>
            <a:prstDash val="solid"/>
            <a:headEnd type="none" w="sm" len="sm"/>
            <a:tailEnd type="none" w="sm" len="sm"/>
          </a:ln>
        </p:spPr>
        <p:txBody>
          <a:bodyPr/>
          <a:lstStyle/>
          <a:p>
            <a:endParaRPr lang="en-US"/>
          </a:p>
        </p:txBody>
      </p:sp>
      <p:sp>
        <p:nvSpPr>
          <p:cNvPr id="21" name="AutoShape 21"/>
          <p:cNvSpPr/>
          <p:nvPr/>
        </p:nvSpPr>
        <p:spPr>
          <a:xfrm rot="8776573">
            <a:off x="6937655" y="5269707"/>
            <a:ext cx="5738783" cy="0"/>
          </a:xfrm>
          <a:prstGeom prst="line">
            <a:avLst/>
          </a:prstGeom>
          <a:ln w="9525" cap="rnd">
            <a:solidFill>
              <a:srgbClr val="FFFFFF"/>
            </a:solidFill>
            <a:prstDash val="solid"/>
            <a:headEnd type="none" w="sm" len="sm"/>
            <a:tailEnd type="none" w="sm" len="sm"/>
          </a:ln>
        </p:spPr>
        <p:txBody>
          <a:bodyPr/>
          <a:lstStyle/>
          <a:p>
            <a:endParaRPr lang="en-US"/>
          </a:p>
        </p:txBody>
      </p:sp>
      <p:grpSp>
        <p:nvGrpSpPr>
          <p:cNvPr id="22" name="Group 22"/>
          <p:cNvGrpSpPr/>
          <p:nvPr/>
        </p:nvGrpSpPr>
        <p:grpSpPr>
          <a:xfrm>
            <a:off x="9181476" y="-8466"/>
            <a:ext cx="3007349" cy="6866467"/>
            <a:chOff x="0" y="0"/>
            <a:chExt cx="6014698" cy="13732934"/>
          </a:xfrm>
        </p:grpSpPr>
        <p:sp>
          <p:nvSpPr>
            <p:cNvPr id="23" name="Freeform 23"/>
            <p:cNvSpPr/>
            <p:nvPr/>
          </p:nvSpPr>
          <p:spPr>
            <a:xfrm>
              <a:off x="0" y="0"/>
              <a:ext cx="6014720" cy="13732890"/>
            </a:xfrm>
            <a:custGeom>
              <a:avLst/>
              <a:gdLst/>
              <a:ahLst/>
              <a:cxnLst/>
              <a:rect l="l" t="t" r="r" b="b"/>
              <a:pathLst>
                <a:path w="6014720" h="13732890">
                  <a:moveTo>
                    <a:pt x="4091051" y="0"/>
                  </a:moveTo>
                  <a:lnTo>
                    <a:pt x="6014720" y="0"/>
                  </a:lnTo>
                  <a:lnTo>
                    <a:pt x="6014720" y="13732890"/>
                  </a:lnTo>
                  <a:lnTo>
                    <a:pt x="0" y="13732890"/>
                  </a:lnTo>
                  <a:lnTo>
                    <a:pt x="4091051" y="0"/>
                  </a:lnTo>
                  <a:close/>
                </a:path>
              </a:pathLst>
            </a:custGeom>
            <a:solidFill>
              <a:srgbClr val="00AEEF">
                <a:alpha val="8627"/>
              </a:srgbClr>
            </a:solidFill>
          </p:spPr>
          <p:txBody>
            <a:bodyPr/>
            <a:lstStyle/>
            <a:p>
              <a:endParaRPr lang="en-US"/>
            </a:p>
          </p:txBody>
        </p:sp>
      </p:grpSp>
      <p:grpSp>
        <p:nvGrpSpPr>
          <p:cNvPr id="24" name="Group 24"/>
          <p:cNvGrpSpPr/>
          <p:nvPr/>
        </p:nvGrpSpPr>
        <p:grpSpPr>
          <a:xfrm>
            <a:off x="9603442" y="-8466"/>
            <a:ext cx="2588558" cy="6866467"/>
            <a:chOff x="0" y="0"/>
            <a:chExt cx="5177116" cy="13732934"/>
          </a:xfrm>
        </p:grpSpPr>
        <p:sp>
          <p:nvSpPr>
            <p:cNvPr id="25" name="Freeform 25"/>
            <p:cNvSpPr/>
            <p:nvPr/>
          </p:nvSpPr>
          <p:spPr>
            <a:xfrm>
              <a:off x="0" y="0"/>
              <a:ext cx="5177155" cy="13732890"/>
            </a:xfrm>
            <a:custGeom>
              <a:avLst/>
              <a:gdLst/>
              <a:ahLst/>
              <a:cxnLst/>
              <a:rect l="l" t="t" r="r" b="b"/>
              <a:pathLst>
                <a:path w="5177155" h="13732890">
                  <a:moveTo>
                    <a:pt x="0" y="0"/>
                  </a:moveTo>
                  <a:lnTo>
                    <a:pt x="5177155" y="0"/>
                  </a:lnTo>
                  <a:lnTo>
                    <a:pt x="5177155" y="13732890"/>
                  </a:lnTo>
                  <a:lnTo>
                    <a:pt x="2418969" y="13732890"/>
                  </a:lnTo>
                  <a:lnTo>
                    <a:pt x="0" y="0"/>
                  </a:lnTo>
                  <a:close/>
                </a:path>
              </a:pathLst>
            </a:custGeom>
            <a:solidFill>
              <a:srgbClr val="00AEEF">
                <a:alpha val="3922"/>
              </a:srgbClr>
            </a:solidFill>
          </p:spPr>
          <p:txBody>
            <a:bodyPr/>
            <a:lstStyle/>
            <a:p>
              <a:endParaRPr lang="en-US"/>
            </a:p>
          </p:txBody>
        </p:sp>
      </p:grpSp>
      <p:grpSp>
        <p:nvGrpSpPr>
          <p:cNvPr id="26" name="Group 26"/>
          <p:cNvGrpSpPr/>
          <p:nvPr/>
        </p:nvGrpSpPr>
        <p:grpSpPr>
          <a:xfrm>
            <a:off x="8932333" y="3048000"/>
            <a:ext cx="3259667" cy="3810000"/>
            <a:chOff x="0" y="0"/>
            <a:chExt cx="6519334" cy="7620000"/>
          </a:xfrm>
        </p:grpSpPr>
        <p:sp>
          <p:nvSpPr>
            <p:cNvPr id="27" name="Freeform 27"/>
            <p:cNvSpPr/>
            <p:nvPr/>
          </p:nvSpPr>
          <p:spPr>
            <a:xfrm>
              <a:off x="0" y="0"/>
              <a:ext cx="6519291" cy="7620000"/>
            </a:xfrm>
            <a:custGeom>
              <a:avLst/>
              <a:gdLst/>
              <a:ahLst/>
              <a:cxnLst/>
              <a:rect l="l" t="t" r="r" b="b"/>
              <a:pathLst>
                <a:path w="6519291" h="7620000">
                  <a:moveTo>
                    <a:pt x="0" y="7620000"/>
                  </a:moveTo>
                  <a:lnTo>
                    <a:pt x="6519291" y="0"/>
                  </a:lnTo>
                  <a:lnTo>
                    <a:pt x="6519291" y="7620000"/>
                  </a:lnTo>
                  <a:close/>
                </a:path>
              </a:pathLst>
            </a:custGeom>
            <a:solidFill>
              <a:srgbClr val="46A941">
                <a:alpha val="51765"/>
              </a:srgbClr>
            </a:solidFill>
          </p:spPr>
          <p:txBody>
            <a:bodyPr/>
            <a:lstStyle/>
            <a:p>
              <a:endParaRPr lang="en-US"/>
            </a:p>
          </p:txBody>
        </p:sp>
      </p:grpSp>
      <p:grpSp>
        <p:nvGrpSpPr>
          <p:cNvPr id="28" name="Group 28"/>
          <p:cNvGrpSpPr/>
          <p:nvPr/>
        </p:nvGrpSpPr>
        <p:grpSpPr>
          <a:xfrm>
            <a:off x="9339262" y="1"/>
            <a:ext cx="2854326" cy="6866467"/>
            <a:chOff x="0" y="0"/>
            <a:chExt cx="5708652" cy="13732934"/>
          </a:xfrm>
        </p:grpSpPr>
        <p:sp>
          <p:nvSpPr>
            <p:cNvPr id="29" name="Freeform 29"/>
            <p:cNvSpPr/>
            <p:nvPr/>
          </p:nvSpPr>
          <p:spPr>
            <a:xfrm>
              <a:off x="0" y="0"/>
              <a:ext cx="5708650" cy="13732890"/>
            </a:xfrm>
            <a:custGeom>
              <a:avLst/>
              <a:gdLst/>
              <a:ahLst/>
              <a:cxnLst/>
              <a:rect l="l" t="t" r="r" b="b"/>
              <a:pathLst>
                <a:path w="5708650" h="13732890">
                  <a:moveTo>
                    <a:pt x="0" y="0"/>
                  </a:moveTo>
                  <a:lnTo>
                    <a:pt x="5708650" y="0"/>
                  </a:lnTo>
                  <a:lnTo>
                    <a:pt x="5708650" y="13732890"/>
                  </a:lnTo>
                  <a:lnTo>
                    <a:pt x="4941443" y="13732890"/>
                  </a:lnTo>
                  <a:lnTo>
                    <a:pt x="0" y="0"/>
                  </a:lnTo>
                  <a:close/>
                </a:path>
              </a:pathLst>
            </a:custGeom>
            <a:solidFill>
              <a:srgbClr val="357F31">
                <a:alpha val="48627"/>
              </a:srgbClr>
            </a:solidFill>
          </p:spPr>
          <p:txBody>
            <a:bodyPr/>
            <a:lstStyle/>
            <a:p>
              <a:endParaRPr lang="en-US"/>
            </a:p>
          </p:txBody>
        </p:sp>
      </p:grpSp>
      <p:grpSp>
        <p:nvGrpSpPr>
          <p:cNvPr id="30" name="Group 30"/>
          <p:cNvGrpSpPr/>
          <p:nvPr/>
        </p:nvGrpSpPr>
        <p:grpSpPr>
          <a:xfrm>
            <a:off x="10898730" y="-8466"/>
            <a:ext cx="1290094" cy="6866467"/>
            <a:chOff x="0" y="0"/>
            <a:chExt cx="2580188" cy="13732934"/>
          </a:xfrm>
        </p:grpSpPr>
        <p:sp>
          <p:nvSpPr>
            <p:cNvPr id="31" name="Freeform 31"/>
            <p:cNvSpPr/>
            <p:nvPr/>
          </p:nvSpPr>
          <p:spPr>
            <a:xfrm>
              <a:off x="0" y="0"/>
              <a:ext cx="2580259" cy="13732890"/>
            </a:xfrm>
            <a:custGeom>
              <a:avLst/>
              <a:gdLst/>
              <a:ahLst/>
              <a:cxnLst/>
              <a:rect l="l" t="t" r="r" b="b"/>
              <a:pathLst>
                <a:path w="2580259" h="13732890">
                  <a:moveTo>
                    <a:pt x="2039493" y="0"/>
                  </a:moveTo>
                  <a:lnTo>
                    <a:pt x="2580259" y="0"/>
                  </a:lnTo>
                  <a:lnTo>
                    <a:pt x="2580259" y="13732890"/>
                  </a:lnTo>
                  <a:lnTo>
                    <a:pt x="0" y="13732890"/>
                  </a:lnTo>
                  <a:lnTo>
                    <a:pt x="2039493" y="0"/>
                  </a:lnTo>
                  <a:close/>
                </a:path>
              </a:pathLst>
            </a:custGeom>
            <a:solidFill>
              <a:srgbClr val="5CD3FF">
                <a:alpha val="48627"/>
              </a:srgbClr>
            </a:solidFill>
          </p:spPr>
          <p:txBody>
            <a:bodyPr/>
            <a:lstStyle/>
            <a:p>
              <a:endParaRPr lang="en-US"/>
            </a:p>
          </p:txBody>
        </p:sp>
      </p:grpSp>
      <p:grpSp>
        <p:nvGrpSpPr>
          <p:cNvPr id="32" name="Group 32"/>
          <p:cNvGrpSpPr/>
          <p:nvPr/>
        </p:nvGrpSpPr>
        <p:grpSpPr>
          <a:xfrm>
            <a:off x="10943763" y="-8466"/>
            <a:ext cx="1249825" cy="6866467"/>
            <a:chOff x="0" y="0"/>
            <a:chExt cx="2499650" cy="13732934"/>
          </a:xfrm>
        </p:grpSpPr>
        <p:sp>
          <p:nvSpPr>
            <p:cNvPr id="33" name="Freeform 33"/>
            <p:cNvSpPr/>
            <p:nvPr/>
          </p:nvSpPr>
          <p:spPr>
            <a:xfrm>
              <a:off x="0" y="0"/>
              <a:ext cx="2499614" cy="13732890"/>
            </a:xfrm>
            <a:custGeom>
              <a:avLst/>
              <a:gdLst/>
              <a:ahLst/>
              <a:cxnLst/>
              <a:rect l="l" t="t" r="r" b="b"/>
              <a:pathLst>
                <a:path w="2499614" h="13732890">
                  <a:moveTo>
                    <a:pt x="0" y="0"/>
                  </a:moveTo>
                  <a:lnTo>
                    <a:pt x="2499614" y="0"/>
                  </a:lnTo>
                  <a:lnTo>
                    <a:pt x="2499614" y="13732890"/>
                  </a:lnTo>
                  <a:lnTo>
                    <a:pt x="2218817" y="13732890"/>
                  </a:lnTo>
                  <a:lnTo>
                    <a:pt x="0" y="0"/>
                  </a:lnTo>
                  <a:close/>
                </a:path>
              </a:pathLst>
            </a:custGeom>
            <a:solidFill>
              <a:srgbClr val="00AEEF">
                <a:alpha val="41961"/>
              </a:srgbClr>
            </a:solidFill>
          </p:spPr>
          <p:txBody>
            <a:bodyPr/>
            <a:lstStyle/>
            <a:p>
              <a:endParaRPr lang="en-US"/>
            </a:p>
          </p:txBody>
        </p:sp>
      </p:grpSp>
      <p:grpSp>
        <p:nvGrpSpPr>
          <p:cNvPr id="34" name="Group 34"/>
          <p:cNvGrpSpPr/>
          <p:nvPr/>
        </p:nvGrpSpPr>
        <p:grpSpPr>
          <a:xfrm>
            <a:off x="10371666" y="3589867"/>
            <a:ext cx="1817159" cy="3268133"/>
            <a:chOff x="0" y="0"/>
            <a:chExt cx="3634318" cy="6536266"/>
          </a:xfrm>
        </p:grpSpPr>
        <p:sp>
          <p:nvSpPr>
            <p:cNvPr id="35" name="Freeform 35"/>
            <p:cNvSpPr/>
            <p:nvPr/>
          </p:nvSpPr>
          <p:spPr>
            <a:xfrm>
              <a:off x="0" y="0"/>
              <a:ext cx="3634359" cy="6536309"/>
            </a:xfrm>
            <a:custGeom>
              <a:avLst/>
              <a:gdLst/>
              <a:ahLst/>
              <a:cxnLst/>
              <a:rect l="l" t="t" r="r" b="b"/>
              <a:pathLst>
                <a:path w="3634359" h="6536309">
                  <a:moveTo>
                    <a:pt x="0" y="6536309"/>
                  </a:moveTo>
                  <a:lnTo>
                    <a:pt x="3634359" y="0"/>
                  </a:lnTo>
                  <a:lnTo>
                    <a:pt x="3634359" y="6536309"/>
                  </a:lnTo>
                  <a:close/>
                </a:path>
              </a:pathLst>
            </a:custGeom>
            <a:solidFill>
              <a:srgbClr val="00AEEF">
                <a:alpha val="63922"/>
              </a:srgbClr>
            </a:solidFill>
          </p:spPr>
          <p:txBody>
            <a:bodyPr/>
            <a:lstStyle/>
            <a:p>
              <a:endParaRPr lang="en-US"/>
            </a:p>
          </p:txBody>
        </p:sp>
      </p:grpSp>
      <p:grpSp>
        <p:nvGrpSpPr>
          <p:cNvPr id="36" name="Group 36"/>
          <p:cNvGrpSpPr/>
          <p:nvPr/>
        </p:nvGrpSpPr>
        <p:grpSpPr>
          <a:xfrm rot="-10800000">
            <a:off x="0" y="0"/>
            <a:ext cx="842596" cy="5666154"/>
            <a:chOff x="0" y="0"/>
            <a:chExt cx="1685192" cy="11332308"/>
          </a:xfrm>
        </p:grpSpPr>
        <p:sp>
          <p:nvSpPr>
            <p:cNvPr id="37" name="Freeform 37"/>
            <p:cNvSpPr/>
            <p:nvPr/>
          </p:nvSpPr>
          <p:spPr>
            <a:xfrm>
              <a:off x="0" y="0"/>
              <a:ext cx="1685163" cy="11332337"/>
            </a:xfrm>
            <a:custGeom>
              <a:avLst/>
              <a:gdLst/>
              <a:ahLst/>
              <a:cxnLst/>
              <a:rect l="l" t="t" r="r" b="b"/>
              <a:pathLst>
                <a:path w="1685163" h="11332337">
                  <a:moveTo>
                    <a:pt x="0" y="11332337"/>
                  </a:moveTo>
                  <a:lnTo>
                    <a:pt x="1685163" y="0"/>
                  </a:lnTo>
                  <a:lnTo>
                    <a:pt x="1685163" y="11332337"/>
                  </a:lnTo>
                  <a:close/>
                </a:path>
              </a:pathLst>
            </a:custGeom>
            <a:solidFill>
              <a:srgbClr val="00AEEF">
                <a:alpha val="72157"/>
              </a:srgbClr>
            </a:solidFill>
          </p:spPr>
          <p:txBody>
            <a:bodyPr/>
            <a:lstStyle/>
            <a:p>
              <a:endParaRPr lang="en-US"/>
            </a:p>
          </p:txBody>
        </p:sp>
      </p:grpSp>
      <p:sp>
        <p:nvSpPr>
          <p:cNvPr id="38" name="Freeform 38"/>
          <p:cNvSpPr/>
          <p:nvPr/>
        </p:nvSpPr>
        <p:spPr>
          <a:xfrm>
            <a:off x="1843238" y="0"/>
            <a:ext cx="10345586" cy="6858000"/>
          </a:xfrm>
          <a:custGeom>
            <a:avLst/>
            <a:gdLst/>
            <a:ahLst/>
            <a:cxnLst/>
            <a:rect l="l" t="t" r="r" b="b"/>
            <a:pathLst>
              <a:path w="15518379" h="10287000">
                <a:moveTo>
                  <a:pt x="0" y="0"/>
                </a:moveTo>
                <a:lnTo>
                  <a:pt x="15518379" y="0"/>
                </a:lnTo>
                <a:lnTo>
                  <a:pt x="15518379" y="10287000"/>
                </a:lnTo>
                <a:lnTo>
                  <a:pt x="0" y="10287000"/>
                </a:lnTo>
                <a:lnTo>
                  <a:pt x="0" y="0"/>
                </a:lnTo>
                <a:close/>
              </a:path>
            </a:pathLst>
          </a:custGeom>
          <a:blipFill>
            <a:blip r:embed="rId3">
              <a:alphaModFix amt="18999"/>
            </a:blip>
            <a:stretch>
              <a:fillRect l="-10636" r="-7210"/>
            </a:stretch>
          </a:blipFill>
        </p:spPr>
        <p:txBody>
          <a:bodyPr/>
          <a:lstStyle/>
          <a:p>
            <a:endParaRPr lang="en-US"/>
          </a:p>
        </p:txBody>
      </p:sp>
      <p:sp>
        <p:nvSpPr>
          <p:cNvPr id="39" name="Freeform 39"/>
          <p:cNvSpPr/>
          <p:nvPr/>
        </p:nvSpPr>
        <p:spPr>
          <a:xfrm flipH="1">
            <a:off x="0" y="0"/>
            <a:ext cx="12188824" cy="6858000"/>
          </a:xfrm>
          <a:custGeom>
            <a:avLst/>
            <a:gdLst/>
            <a:ahLst/>
            <a:cxnLst/>
            <a:rect l="l" t="t" r="r" b="b"/>
            <a:pathLst>
              <a:path w="18283236" h="10287000">
                <a:moveTo>
                  <a:pt x="18283236" y="0"/>
                </a:moveTo>
                <a:lnTo>
                  <a:pt x="0" y="0"/>
                </a:lnTo>
                <a:lnTo>
                  <a:pt x="0" y="10287000"/>
                </a:lnTo>
                <a:lnTo>
                  <a:pt x="18283236" y="10287000"/>
                </a:lnTo>
                <a:lnTo>
                  <a:pt x="18283236" y="0"/>
                </a:lnTo>
                <a:close/>
              </a:path>
            </a:pathLst>
          </a:custGeom>
          <a:blipFill>
            <a:blip r:embed="rId3">
              <a:alphaModFix amt="14000"/>
            </a:blip>
            <a:stretch>
              <a:fillRect l="-3437" t="-6848" r="-3437"/>
            </a:stretch>
          </a:blipFill>
        </p:spPr>
        <p:txBody>
          <a:bodyPr/>
          <a:lstStyle/>
          <a:p>
            <a:endParaRPr lang="en-US"/>
          </a:p>
        </p:txBody>
      </p:sp>
      <p:sp>
        <p:nvSpPr>
          <p:cNvPr id="40" name="Freeform 40"/>
          <p:cNvSpPr/>
          <p:nvPr/>
        </p:nvSpPr>
        <p:spPr>
          <a:xfrm>
            <a:off x="8412915" y="4594955"/>
            <a:ext cx="3722923" cy="2270983"/>
          </a:xfrm>
          <a:custGeom>
            <a:avLst/>
            <a:gdLst/>
            <a:ahLst/>
            <a:cxnLst/>
            <a:rect l="l" t="t" r="r" b="b"/>
            <a:pathLst>
              <a:path w="5584384" h="3406474">
                <a:moveTo>
                  <a:pt x="0" y="0"/>
                </a:moveTo>
                <a:lnTo>
                  <a:pt x="5584384" y="0"/>
                </a:lnTo>
                <a:lnTo>
                  <a:pt x="5584384" y="3406474"/>
                </a:lnTo>
                <a:lnTo>
                  <a:pt x="0" y="3406474"/>
                </a:lnTo>
                <a:lnTo>
                  <a:pt x="0" y="0"/>
                </a:lnTo>
                <a:close/>
              </a:path>
            </a:pathLst>
          </a:custGeom>
          <a:blipFill>
            <a:blip r:embed="rId4"/>
            <a:stretch>
              <a:fillRect/>
            </a:stretch>
          </a:blipFill>
        </p:spPr>
        <p:txBody>
          <a:bodyPr/>
          <a:lstStyle/>
          <a:p>
            <a:endParaRPr lang="en-US"/>
          </a:p>
        </p:txBody>
      </p:sp>
      <p:sp>
        <p:nvSpPr>
          <p:cNvPr id="41" name="Freeform 41"/>
          <p:cNvSpPr/>
          <p:nvPr/>
        </p:nvSpPr>
        <p:spPr>
          <a:xfrm>
            <a:off x="8975549" y="5229314"/>
            <a:ext cx="2597655" cy="1002264"/>
          </a:xfrm>
          <a:custGeom>
            <a:avLst/>
            <a:gdLst/>
            <a:ahLst/>
            <a:cxnLst/>
            <a:rect l="l" t="t" r="r" b="b"/>
            <a:pathLst>
              <a:path w="3896482" h="1503396">
                <a:moveTo>
                  <a:pt x="0" y="0"/>
                </a:moveTo>
                <a:lnTo>
                  <a:pt x="3896482" y="0"/>
                </a:lnTo>
                <a:lnTo>
                  <a:pt x="3896482" y="1503396"/>
                </a:lnTo>
                <a:lnTo>
                  <a:pt x="0" y="1503396"/>
                </a:lnTo>
                <a:lnTo>
                  <a:pt x="0" y="0"/>
                </a:lnTo>
                <a:close/>
              </a:path>
            </a:pathLst>
          </a:custGeom>
          <a:blipFill>
            <a:blip r:embed="rId5"/>
            <a:stretch>
              <a:fillRect/>
            </a:stretch>
          </a:blipFill>
        </p:spPr>
        <p:txBody>
          <a:bodyPr/>
          <a:lstStyle/>
          <a:p>
            <a:endParaRPr lang="en-US"/>
          </a:p>
        </p:txBody>
      </p:sp>
      <p:sp>
        <p:nvSpPr>
          <p:cNvPr id="42" name="TextBox 42"/>
          <p:cNvSpPr txBox="1"/>
          <p:nvPr/>
        </p:nvSpPr>
        <p:spPr>
          <a:xfrm>
            <a:off x="2954971" y="4274397"/>
            <a:ext cx="4630680" cy="1302151"/>
          </a:xfrm>
          <a:prstGeom prst="rect">
            <a:avLst/>
          </a:prstGeom>
        </p:spPr>
        <p:txBody>
          <a:bodyPr lIns="0" tIns="0" rIns="0" bIns="0" rtlCol="0" anchor="t">
            <a:spAutoFit/>
          </a:bodyPr>
          <a:lstStyle/>
          <a:p>
            <a:pPr algn="ctr">
              <a:lnSpc>
                <a:spcPts val="3920"/>
              </a:lnSpc>
              <a:spcBef>
                <a:spcPct val="0"/>
              </a:spcBef>
            </a:pPr>
            <a:r>
              <a:rPr lang="en-US" sz="2799">
                <a:solidFill>
                  <a:srgbClr val="000000"/>
                </a:solidFill>
                <a:latin typeface="Tahoma"/>
                <a:ea typeface="Tahoma"/>
                <a:cs typeface="Tahoma"/>
                <a:sym typeface="Tahoma"/>
              </a:rPr>
              <a:t>Jill Pearson, MD FAAP</a:t>
            </a:r>
          </a:p>
          <a:p>
            <a:pPr algn="ctr">
              <a:lnSpc>
                <a:spcPts val="3266"/>
              </a:lnSpc>
              <a:spcBef>
                <a:spcPct val="0"/>
              </a:spcBef>
            </a:pPr>
            <a:r>
              <a:rPr lang="en-US" sz="2333">
                <a:solidFill>
                  <a:srgbClr val="46A941"/>
                </a:solidFill>
                <a:latin typeface="Tahoma"/>
                <a:ea typeface="Tahoma"/>
                <a:cs typeface="Tahoma"/>
                <a:sym typeface="Tahoma"/>
              </a:rPr>
              <a:t>Marion County Substance Use Prevention Campaign</a:t>
            </a:r>
          </a:p>
        </p:txBody>
      </p:sp>
      <p:sp>
        <p:nvSpPr>
          <p:cNvPr id="43" name="TextBox 43"/>
          <p:cNvSpPr txBox="1"/>
          <p:nvPr/>
        </p:nvSpPr>
        <p:spPr>
          <a:xfrm>
            <a:off x="1520621" y="367656"/>
            <a:ext cx="7435879" cy="2080185"/>
          </a:xfrm>
          <a:prstGeom prst="rect">
            <a:avLst/>
          </a:prstGeom>
        </p:spPr>
        <p:txBody>
          <a:bodyPr lIns="0" tIns="0" rIns="0" bIns="0" rtlCol="0" anchor="t">
            <a:spAutoFit/>
          </a:bodyPr>
          <a:lstStyle/>
          <a:p>
            <a:pPr algn="ctr">
              <a:lnSpc>
                <a:spcPts val="5600"/>
              </a:lnSpc>
            </a:pPr>
            <a:r>
              <a:rPr lang="en-US" sz="4000">
                <a:solidFill>
                  <a:srgbClr val="000000"/>
                </a:solidFill>
                <a:latin typeface="Tahoma"/>
                <a:ea typeface="Tahoma"/>
                <a:cs typeface="Tahoma"/>
                <a:sym typeface="Tahoma"/>
              </a:rPr>
              <a:t>High-Potency, High Risk: The Hidden Dangers of Today’s Marijuana</a:t>
            </a:r>
          </a:p>
        </p:txBody>
      </p:sp>
      <p:sp>
        <p:nvSpPr>
          <p:cNvPr id="44" name="TextBox 44"/>
          <p:cNvSpPr txBox="1"/>
          <p:nvPr/>
        </p:nvSpPr>
        <p:spPr>
          <a:xfrm>
            <a:off x="3945491" y="6127750"/>
            <a:ext cx="2789717" cy="390171"/>
          </a:xfrm>
          <a:prstGeom prst="rect">
            <a:avLst/>
          </a:prstGeom>
        </p:spPr>
        <p:txBody>
          <a:bodyPr lIns="0" tIns="0" rIns="0" bIns="0" rtlCol="0" anchor="t">
            <a:spAutoFit/>
          </a:bodyPr>
          <a:lstStyle/>
          <a:p>
            <a:pPr algn="ctr">
              <a:lnSpc>
                <a:spcPts val="3360"/>
              </a:lnSpc>
            </a:pPr>
            <a:r>
              <a:rPr lang="en-US" sz="2400">
                <a:solidFill>
                  <a:srgbClr val="000000"/>
                </a:solidFill>
                <a:latin typeface="Tahoma"/>
                <a:ea typeface="Tahoma"/>
                <a:cs typeface="Tahoma"/>
                <a:sym typeface="Tahoma"/>
              </a:rPr>
              <a:t>October 14, 2025</a:t>
            </a:r>
          </a:p>
        </p:txBody>
      </p:sp>
      <p:sp>
        <p:nvSpPr>
          <p:cNvPr id="45" name="TextBox 45"/>
          <p:cNvSpPr txBox="1"/>
          <p:nvPr/>
        </p:nvSpPr>
        <p:spPr>
          <a:xfrm>
            <a:off x="1843238" y="2981390"/>
            <a:ext cx="6790645" cy="1142557"/>
          </a:xfrm>
          <a:prstGeom prst="rect">
            <a:avLst/>
          </a:prstGeom>
        </p:spPr>
        <p:txBody>
          <a:bodyPr lIns="0" tIns="0" rIns="0" bIns="0" rtlCol="0" anchor="t">
            <a:spAutoFit/>
          </a:bodyPr>
          <a:lstStyle/>
          <a:p>
            <a:pPr algn="ctr">
              <a:lnSpc>
                <a:spcPts val="4666"/>
              </a:lnSpc>
            </a:pPr>
            <a:r>
              <a:rPr lang="en-US" sz="3333">
                <a:solidFill>
                  <a:srgbClr val="357F31"/>
                </a:solidFill>
                <a:latin typeface="Tahoma"/>
                <a:ea typeface="Tahoma"/>
                <a:cs typeface="Tahoma"/>
                <a:sym typeface="Tahoma"/>
              </a:rPr>
              <a:t>Impacts on Pregnancy, Youth, and Communities</a:t>
            </a:r>
          </a:p>
        </p:txBody>
      </p:sp>
      <p:sp>
        <p:nvSpPr>
          <p:cNvPr id="46" name="TextBox 46"/>
          <p:cNvSpPr txBox="1"/>
          <p:nvPr/>
        </p:nvSpPr>
        <p:spPr>
          <a:xfrm>
            <a:off x="1224796" y="2513957"/>
            <a:ext cx="8370809" cy="422360"/>
          </a:xfrm>
          <a:prstGeom prst="rect">
            <a:avLst/>
          </a:prstGeom>
        </p:spPr>
        <p:txBody>
          <a:bodyPr lIns="0" tIns="0" rIns="0" bIns="0" rtlCol="0" anchor="t">
            <a:spAutoFit/>
          </a:bodyPr>
          <a:lstStyle/>
          <a:p>
            <a:pPr>
              <a:lnSpc>
                <a:spcPts val="3546"/>
              </a:lnSpc>
            </a:pPr>
            <a:r>
              <a:rPr lang="en-US" sz="2533" i="1">
                <a:solidFill>
                  <a:srgbClr val="ED1C24"/>
                </a:solidFill>
                <a:latin typeface="Trebuchet MS Italics"/>
                <a:ea typeface="Trebuchet MS Italics"/>
                <a:cs typeface="Trebuchet MS Italics"/>
                <a:sym typeface="Trebuchet MS Italics"/>
              </a:rPr>
              <a:t>The Most Commonly Used Illicit Drug in the United States</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48897" y="1667578"/>
            <a:ext cx="5963220" cy="5016002"/>
          </a:xfrm>
        </p:spPr>
        <p:txBody>
          <a:bodyPr>
            <a:normAutofit fontScale="85000" lnSpcReduction="20000"/>
          </a:bodyPr>
          <a:lstStyle/>
          <a:p>
            <a:endParaRPr lang="en-US" sz="3200" dirty="0">
              <a:latin typeface="Helvetica" panose="020B0604020202020204" pitchFamily="34" charset="0"/>
              <a:cs typeface="Helvetica" panose="020B0604020202020204" pitchFamily="34" charset="0"/>
            </a:endParaRPr>
          </a:p>
          <a:p>
            <a:pPr marL="0" indent="0">
              <a:buNone/>
            </a:pPr>
            <a:endParaRPr lang="en-US" sz="3200" dirty="0"/>
          </a:p>
          <a:p>
            <a:pPr marL="457200" lvl="0" indent="-450850" algn="l" rtl="0">
              <a:spcBef>
                <a:spcPts val="0"/>
              </a:spcBef>
              <a:spcAft>
                <a:spcPts val="0"/>
              </a:spcAft>
              <a:buClr>
                <a:schemeClr val="dk1"/>
              </a:buClr>
              <a:buSzPts val="3500"/>
              <a:buFont typeface="Calibri"/>
              <a:buChar char="●"/>
            </a:pPr>
            <a:r>
              <a:rPr lang="en-US" sz="2800" dirty="0">
                <a:solidFill>
                  <a:schemeClr val="dk1"/>
                </a:solidFill>
                <a:latin typeface="Calibri"/>
                <a:ea typeface="Calibri"/>
                <a:cs typeface="Calibri"/>
                <a:sym typeface="Calibri"/>
              </a:rPr>
              <a:t>All pain is real</a:t>
            </a:r>
          </a:p>
          <a:p>
            <a:pPr marL="457200" lvl="0" indent="0" algn="l" rtl="0">
              <a:spcBef>
                <a:spcPts val="0"/>
              </a:spcBef>
              <a:spcAft>
                <a:spcPts val="0"/>
              </a:spcAft>
              <a:buNone/>
            </a:pPr>
            <a:endParaRPr lang="en-US" sz="2800" dirty="0">
              <a:solidFill>
                <a:schemeClr val="dk1"/>
              </a:solidFill>
              <a:latin typeface="Calibri"/>
              <a:ea typeface="Calibri"/>
              <a:cs typeface="Calibri"/>
              <a:sym typeface="Calibri"/>
            </a:endParaRPr>
          </a:p>
          <a:p>
            <a:pPr marL="457200" lvl="0" indent="-450850" algn="l" rtl="0">
              <a:spcBef>
                <a:spcPts val="0"/>
              </a:spcBef>
              <a:spcAft>
                <a:spcPts val="0"/>
              </a:spcAft>
              <a:buClr>
                <a:schemeClr val="dk1"/>
              </a:buClr>
              <a:buSzPts val="3500"/>
              <a:buFont typeface="Calibri"/>
              <a:buChar char="●"/>
            </a:pPr>
            <a:r>
              <a:rPr lang="en-US" sz="2800" dirty="0">
                <a:solidFill>
                  <a:schemeClr val="dk1"/>
                </a:solidFill>
                <a:latin typeface="Calibri"/>
                <a:ea typeface="Calibri"/>
                <a:cs typeface="Calibri"/>
                <a:sym typeface="Calibri"/>
              </a:rPr>
              <a:t>pain is complex and has many contributors besides tissue or bodily injury</a:t>
            </a:r>
          </a:p>
          <a:p>
            <a:pPr marL="457200" lvl="0" indent="0" algn="l" rtl="0">
              <a:spcBef>
                <a:spcPts val="0"/>
              </a:spcBef>
              <a:spcAft>
                <a:spcPts val="0"/>
              </a:spcAft>
              <a:buNone/>
            </a:pPr>
            <a:endParaRPr lang="en-US" sz="2800" dirty="0">
              <a:solidFill>
                <a:schemeClr val="dk1"/>
              </a:solidFill>
              <a:latin typeface="Calibri"/>
              <a:ea typeface="Calibri"/>
              <a:cs typeface="Calibri"/>
              <a:sym typeface="Calibri"/>
            </a:endParaRPr>
          </a:p>
          <a:p>
            <a:pPr marL="457200" lvl="0" indent="-450850" algn="l" rtl="0">
              <a:spcBef>
                <a:spcPts val="0"/>
              </a:spcBef>
              <a:spcAft>
                <a:spcPts val="0"/>
              </a:spcAft>
              <a:buClr>
                <a:schemeClr val="dk1"/>
              </a:buClr>
              <a:buSzPts val="3500"/>
              <a:buFont typeface="Calibri"/>
              <a:buChar char="●"/>
            </a:pPr>
            <a:r>
              <a:rPr lang="en-US" sz="2800" dirty="0">
                <a:solidFill>
                  <a:schemeClr val="dk1"/>
                </a:solidFill>
                <a:latin typeface="Calibri"/>
                <a:ea typeface="Calibri"/>
                <a:cs typeface="Calibri"/>
                <a:sym typeface="Calibri"/>
              </a:rPr>
              <a:t>Pain changes continuously and can change for the better</a:t>
            </a:r>
          </a:p>
          <a:p>
            <a:pPr marL="457200" lvl="0" indent="0" algn="l" rtl="0">
              <a:spcBef>
                <a:spcPts val="0"/>
              </a:spcBef>
              <a:spcAft>
                <a:spcPts val="0"/>
              </a:spcAft>
              <a:buNone/>
            </a:pPr>
            <a:endParaRPr lang="en-US" sz="2800" dirty="0">
              <a:solidFill>
                <a:schemeClr val="dk1"/>
              </a:solidFill>
              <a:latin typeface="Calibri"/>
              <a:ea typeface="Calibri"/>
              <a:cs typeface="Calibri"/>
              <a:sym typeface="Calibri"/>
            </a:endParaRPr>
          </a:p>
          <a:p>
            <a:pPr marL="457200" lvl="0" indent="-450850" algn="l" rtl="0">
              <a:spcBef>
                <a:spcPts val="0"/>
              </a:spcBef>
              <a:spcAft>
                <a:spcPts val="0"/>
              </a:spcAft>
              <a:buClr>
                <a:schemeClr val="dk1"/>
              </a:buClr>
              <a:buSzPts val="3500"/>
              <a:buFont typeface="Calibri"/>
              <a:buChar char="●"/>
            </a:pPr>
            <a:r>
              <a:rPr lang="en-US" sz="2800" dirty="0">
                <a:solidFill>
                  <a:schemeClr val="dk1"/>
                </a:solidFill>
                <a:latin typeface="Calibri"/>
                <a:ea typeface="Calibri"/>
                <a:cs typeface="Calibri"/>
                <a:sym typeface="Calibri"/>
              </a:rPr>
              <a:t>You have more ability to change your pain yourself than others are able to change pain for you</a:t>
            </a:r>
          </a:p>
          <a:p>
            <a:pPr marL="457200" lvl="0" indent="0" algn="l" rtl="0">
              <a:spcBef>
                <a:spcPts val="0"/>
              </a:spcBef>
              <a:spcAft>
                <a:spcPts val="0"/>
              </a:spcAft>
              <a:buNone/>
            </a:pPr>
            <a:endParaRPr lang="en-US" sz="2800" dirty="0">
              <a:solidFill>
                <a:schemeClr val="dk1"/>
              </a:solidFill>
              <a:latin typeface="Calibri"/>
              <a:ea typeface="Calibri"/>
              <a:cs typeface="Calibri"/>
              <a:sym typeface="Calibri"/>
            </a:endParaRPr>
          </a:p>
          <a:p>
            <a:pPr marL="457200" lvl="0" indent="-450850" algn="l" rtl="0">
              <a:lnSpc>
                <a:spcPct val="90000"/>
              </a:lnSpc>
              <a:spcBef>
                <a:spcPts val="1000"/>
              </a:spcBef>
              <a:spcAft>
                <a:spcPts val="0"/>
              </a:spcAft>
              <a:buClr>
                <a:schemeClr val="dk1"/>
              </a:buClr>
              <a:buSzPts val="3500"/>
              <a:buFont typeface="Calibri"/>
              <a:buChar char="●"/>
            </a:pPr>
            <a:r>
              <a:rPr lang="en-US" sz="2800" dirty="0">
                <a:solidFill>
                  <a:schemeClr val="dk1"/>
                </a:solidFill>
                <a:latin typeface="Calibri"/>
                <a:ea typeface="Calibri"/>
                <a:cs typeface="Calibri"/>
                <a:sym typeface="Calibri"/>
              </a:rPr>
              <a:t> Learning how pain works is an effective treatment </a:t>
            </a:r>
          </a:p>
          <a:p>
            <a:pPr marL="0" indent="0">
              <a:buNone/>
            </a:pPr>
            <a:endParaRPr lang="en-US" dirty="0"/>
          </a:p>
        </p:txBody>
      </p:sp>
      <p:pic>
        <p:nvPicPr>
          <p:cNvPr id="3074" name="Picture 2">
            <a:extLst>
              <a:ext uri="{FF2B5EF4-FFF2-40B4-BE49-F238E27FC236}">
                <a16:creationId xmlns:a16="http://schemas.microsoft.com/office/drawing/2014/main" id="{3ECC299E-68A5-3A49-AAF4-AD32864665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1390" y="0"/>
            <a:ext cx="53451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2DE725D-BD74-F347-BC64-E56EE16A84D6}"/>
              </a:ext>
            </a:extLst>
          </p:cNvPr>
          <p:cNvPicPr>
            <a:picLocks noChangeAspect="1"/>
          </p:cNvPicPr>
          <p:nvPr/>
        </p:nvPicPr>
        <p:blipFill>
          <a:blip r:embed="rId4"/>
          <a:stretch>
            <a:fillRect/>
          </a:stretch>
        </p:blipFill>
        <p:spPr>
          <a:xfrm>
            <a:off x="248897" y="174420"/>
            <a:ext cx="5972630" cy="1493158"/>
          </a:xfrm>
          <a:prstGeom prst="rect">
            <a:avLst/>
          </a:prstGeom>
        </p:spPr>
      </p:pic>
    </p:spTree>
    <p:extLst>
      <p:ext uri="{BB962C8B-B14F-4D97-AF65-F5344CB8AC3E}">
        <p14:creationId xmlns:p14="http://schemas.microsoft.com/office/powerpoint/2010/main" val="235314285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56461" y="1744696"/>
            <a:ext cx="5992026" cy="4954189"/>
          </a:xfrm>
        </p:spPr>
        <p:txBody>
          <a:bodyPr>
            <a:noAutofit/>
          </a:bodyPr>
          <a:lstStyle/>
          <a:p>
            <a:pPr marL="0" indent="0">
              <a:buNone/>
            </a:pPr>
            <a:r>
              <a:rPr lang="en-US" sz="1400" i="1" dirty="0">
                <a:solidFill>
                  <a:srgbClr val="1F1F1F"/>
                </a:solidFill>
                <a:highlight>
                  <a:srgbClr val="FFFFFF"/>
                </a:highlight>
                <a:latin typeface="Roboto"/>
                <a:ea typeface="Roboto"/>
                <a:cs typeface="Roboto"/>
                <a:sym typeface="Roboto"/>
              </a:rPr>
              <a:t>A 2024 meta-analysis found </a:t>
            </a:r>
            <a:r>
              <a:rPr lang="en-US" sz="1400" i="1" dirty="0" err="1">
                <a:solidFill>
                  <a:srgbClr val="1F1F1F"/>
                </a:solidFill>
                <a:highlight>
                  <a:srgbClr val="FFFFFF"/>
                </a:highlight>
                <a:latin typeface="Roboto"/>
                <a:ea typeface="Roboto"/>
                <a:cs typeface="Roboto"/>
                <a:sym typeface="Roboto"/>
              </a:rPr>
              <a:t>approx</a:t>
            </a:r>
            <a:r>
              <a:rPr lang="en-US" sz="1400" i="1" dirty="0">
                <a:solidFill>
                  <a:srgbClr val="1F1F1F"/>
                </a:solidFill>
                <a:highlight>
                  <a:srgbClr val="FFFFFF"/>
                </a:highlight>
                <a:latin typeface="Roboto"/>
                <a:ea typeface="Roboto"/>
                <a:cs typeface="Roboto"/>
                <a:sym typeface="Roboto"/>
              </a:rPr>
              <a:t> 50-88% of people with CP report sleep difficulties (Cell Reports Medicine, Vol 5, Issue 10, October 2024) </a:t>
            </a:r>
          </a:p>
          <a:p>
            <a:pPr marL="0" indent="0">
              <a:buNone/>
            </a:pPr>
            <a:endParaRPr lang="en-US" sz="1200" dirty="0">
              <a:latin typeface="Helvetica" panose="020B0604020202020204" pitchFamily="34" charset="0"/>
              <a:cs typeface="Helvetica" panose="020B0604020202020204" pitchFamily="34" charset="0"/>
            </a:endParaRPr>
          </a:p>
          <a:p>
            <a:pPr marL="0" indent="0">
              <a:buNone/>
            </a:pPr>
            <a:r>
              <a:rPr lang="en-US" sz="1200" dirty="0">
                <a:latin typeface="Helvetica" panose="020B0604020202020204" pitchFamily="34" charset="0"/>
                <a:cs typeface="Helvetica" panose="020B0604020202020204" pitchFamily="34" charset="0"/>
              </a:rPr>
              <a:t>Keep a regular schedule</a:t>
            </a:r>
          </a:p>
          <a:p>
            <a:pPr marL="0" indent="0">
              <a:buNone/>
            </a:pPr>
            <a:endParaRPr lang="en-US" sz="1200" dirty="0">
              <a:latin typeface="Helvetica" panose="020B0604020202020204" pitchFamily="34" charset="0"/>
              <a:cs typeface="Helvetica" panose="020B0604020202020204" pitchFamily="34" charset="0"/>
            </a:endParaRPr>
          </a:p>
          <a:p>
            <a:pPr marL="0" indent="0">
              <a:buNone/>
            </a:pPr>
            <a:r>
              <a:rPr lang="en-US" sz="1200" dirty="0">
                <a:latin typeface="Helvetica" panose="020B0604020202020204" pitchFamily="34" charset="0"/>
                <a:cs typeface="Helvetica" panose="020B0604020202020204" pitchFamily="34" charset="0"/>
              </a:rPr>
              <a:t>Bed for sleep and partner time only</a:t>
            </a:r>
          </a:p>
          <a:p>
            <a:pPr marL="0" indent="0">
              <a:buNone/>
            </a:pPr>
            <a:endParaRPr lang="en-US" sz="1200" dirty="0">
              <a:latin typeface="Helvetica" panose="020B0604020202020204" pitchFamily="34" charset="0"/>
              <a:cs typeface="Helvetica" panose="020B0604020202020204" pitchFamily="34" charset="0"/>
            </a:endParaRPr>
          </a:p>
          <a:p>
            <a:pPr marL="0" indent="0">
              <a:buNone/>
            </a:pPr>
            <a:r>
              <a:rPr lang="en-US" sz="1200" dirty="0">
                <a:latin typeface="Helvetica" panose="020B0604020202020204" pitchFamily="34" charset="0"/>
                <a:cs typeface="Helvetica" panose="020B0604020202020204" pitchFamily="34" charset="0"/>
              </a:rPr>
              <a:t>Referred her to CBT-</a:t>
            </a:r>
            <a:r>
              <a:rPr lang="en-US" sz="1200" dirty="0" err="1">
                <a:latin typeface="Helvetica" panose="020B0604020202020204" pitchFamily="34" charset="0"/>
                <a:cs typeface="Helvetica" panose="020B0604020202020204" pitchFamily="34" charset="0"/>
              </a:rPr>
              <a:t>i</a:t>
            </a:r>
            <a:r>
              <a:rPr lang="en-US" sz="1200" dirty="0">
                <a:latin typeface="Helvetica" panose="020B0604020202020204" pitchFamily="34" charset="0"/>
                <a:cs typeface="Helvetica" panose="020B0604020202020204" pitchFamily="34" charset="0"/>
              </a:rPr>
              <a:t> group (CBT-I coach app)</a:t>
            </a:r>
          </a:p>
          <a:p>
            <a:pPr marL="0" indent="0">
              <a:buNone/>
            </a:pPr>
            <a:endParaRPr lang="en-US" sz="1200" dirty="0">
              <a:latin typeface="Helvetica" panose="020B0604020202020204" pitchFamily="34" charset="0"/>
              <a:cs typeface="Helvetica" panose="020B0604020202020204" pitchFamily="34" charset="0"/>
            </a:endParaRPr>
          </a:p>
          <a:p>
            <a:pPr marL="0" indent="0">
              <a:buNone/>
            </a:pPr>
            <a:r>
              <a:rPr lang="en-US" sz="1200" dirty="0">
                <a:latin typeface="Helvetica" panose="020B0604020202020204" pitchFamily="34" charset="0"/>
                <a:cs typeface="Helvetica" panose="020B0604020202020204" pitchFamily="34" charset="0"/>
              </a:rPr>
              <a:t>Referred her to sleep clinic – now on CPAP for sleep apnea</a:t>
            </a:r>
          </a:p>
          <a:p>
            <a:pPr marL="0" indent="0">
              <a:buNone/>
            </a:pPr>
            <a:endParaRPr lang="en-US" sz="1200" dirty="0">
              <a:latin typeface="Helvetica" panose="020B0604020202020204" pitchFamily="34" charset="0"/>
              <a:cs typeface="Helvetica" panose="020B0604020202020204" pitchFamily="34" charset="0"/>
            </a:endParaRPr>
          </a:p>
          <a:p>
            <a:pPr marL="0" indent="0">
              <a:buNone/>
            </a:pPr>
            <a:r>
              <a:rPr lang="en-US" sz="1200" dirty="0">
                <a:latin typeface="Helvetica" panose="020B0604020202020204" pitchFamily="34" charset="0"/>
                <a:cs typeface="Helvetica" panose="020B0604020202020204" pitchFamily="34" charset="0"/>
              </a:rPr>
              <a:t>Encourage exercise –pace activities</a:t>
            </a:r>
          </a:p>
          <a:p>
            <a:pPr marL="0" indent="0">
              <a:buNone/>
            </a:pPr>
            <a:endParaRPr lang="en-US" sz="1200" dirty="0">
              <a:latin typeface="Helvetica" panose="020B0604020202020204" pitchFamily="34" charset="0"/>
              <a:cs typeface="Helvetica" panose="020B0604020202020204" pitchFamily="34" charset="0"/>
            </a:endParaRPr>
          </a:p>
          <a:p>
            <a:pPr marL="0" indent="0">
              <a:buNone/>
            </a:pPr>
            <a:r>
              <a:rPr lang="en-US" sz="1200" dirty="0">
                <a:latin typeface="Helvetica" panose="020B0604020202020204" pitchFamily="34" charset="0"/>
                <a:cs typeface="Helvetica" panose="020B0604020202020204" pitchFamily="34" charset="0"/>
              </a:rPr>
              <a:t>PCP tapered her off </a:t>
            </a:r>
            <a:r>
              <a:rPr lang="en-US" sz="1200" dirty="0" err="1">
                <a:latin typeface="Helvetica" panose="020B0604020202020204" pitchFamily="34" charset="0"/>
                <a:cs typeface="Helvetica" panose="020B0604020202020204" pitchFamily="34" charset="0"/>
              </a:rPr>
              <a:t>zolpiderm</a:t>
            </a:r>
            <a:endParaRPr lang="en-US" sz="1200" dirty="0">
              <a:latin typeface="Helvetica" panose="020B0604020202020204" pitchFamily="34" charset="0"/>
              <a:cs typeface="Helvetica" panose="020B0604020202020204" pitchFamily="34" charset="0"/>
            </a:endParaRPr>
          </a:p>
          <a:p>
            <a:pPr marL="0" indent="0">
              <a:buNone/>
            </a:pPr>
            <a:endParaRPr lang="en-US" sz="1200" dirty="0">
              <a:latin typeface="Helvetica" panose="020B0604020202020204" pitchFamily="34" charset="0"/>
              <a:cs typeface="Helvetica" panose="020B0604020202020204" pitchFamily="34" charset="0"/>
            </a:endParaRPr>
          </a:p>
          <a:p>
            <a:pPr marL="0" indent="0">
              <a:buNone/>
            </a:pPr>
            <a:r>
              <a:rPr lang="en-US" sz="1200" dirty="0">
                <a:latin typeface="Helvetica" panose="020B0604020202020204" pitchFamily="34" charset="0"/>
                <a:cs typeface="Helvetica" panose="020B0604020202020204" pitchFamily="34" charset="0"/>
              </a:rPr>
              <a:t>Sleep improved to 7 hours</a:t>
            </a:r>
          </a:p>
        </p:txBody>
      </p:sp>
      <p:pic>
        <p:nvPicPr>
          <p:cNvPr id="4098" name="Picture 2">
            <a:extLst>
              <a:ext uri="{FF2B5EF4-FFF2-40B4-BE49-F238E27FC236}">
                <a16:creationId xmlns:a16="http://schemas.microsoft.com/office/drawing/2014/main" id="{2BB7FAF4-B388-0341-952D-63FF46800E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6887" y="0"/>
            <a:ext cx="53451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0D91B65-DA3B-604A-8179-7D5E4126F93E}"/>
              </a:ext>
            </a:extLst>
          </p:cNvPr>
          <p:cNvPicPr>
            <a:picLocks noChangeAspect="1"/>
          </p:cNvPicPr>
          <p:nvPr/>
        </p:nvPicPr>
        <p:blipFill>
          <a:blip r:embed="rId4"/>
          <a:stretch>
            <a:fillRect/>
          </a:stretch>
        </p:blipFill>
        <p:spPr>
          <a:xfrm>
            <a:off x="235701" y="159114"/>
            <a:ext cx="5992026" cy="1585582"/>
          </a:xfrm>
          <a:prstGeom prst="rect">
            <a:avLst/>
          </a:prstGeom>
        </p:spPr>
      </p:pic>
    </p:spTree>
    <p:extLst>
      <p:ext uri="{BB962C8B-B14F-4D97-AF65-F5344CB8AC3E}">
        <p14:creationId xmlns:p14="http://schemas.microsoft.com/office/powerpoint/2010/main" val="346034840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1698" y="2268584"/>
            <a:ext cx="6178801" cy="4349930"/>
          </a:xfrm>
        </p:spPr>
        <p:txBody>
          <a:bodyPr>
            <a:normAutofit/>
          </a:bodyPr>
          <a:lstStyle/>
          <a:p>
            <a:pPr marL="0" indent="0">
              <a:buNone/>
            </a:pPr>
            <a:r>
              <a:rPr lang="en-US" sz="3600" dirty="0"/>
              <a:t>Replaced other addictions with eating and ready to work on triggers for eating and stress</a:t>
            </a:r>
          </a:p>
          <a:p>
            <a:pPr marL="0" indent="0">
              <a:buNone/>
            </a:pPr>
            <a:endParaRPr lang="en-US" sz="3600" dirty="0"/>
          </a:p>
          <a:p>
            <a:pPr marL="0" indent="0">
              <a:buNone/>
            </a:pPr>
            <a:r>
              <a:rPr lang="en-US" sz="3600" dirty="0"/>
              <a:t>Small changes for weight loss</a:t>
            </a:r>
          </a:p>
          <a:p>
            <a:pPr marL="0" indent="0">
              <a:buNone/>
            </a:pPr>
            <a:endParaRPr lang="en-US" sz="3600" dirty="0"/>
          </a:p>
          <a:p>
            <a:pPr marL="0" indent="0">
              <a:buNone/>
            </a:pPr>
            <a:r>
              <a:rPr lang="en-US" sz="3600" dirty="0"/>
              <a:t>Consult to dietician</a:t>
            </a:r>
          </a:p>
          <a:p>
            <a:pPr marL="0" indent="0">
              <a:buNone/>
            </a:pPr>
            <a:endParaRPr lang="en-US" sz="3600" dirty="0"/>
          </a:p>
          <a:p>
            <a:endParaRPr lang="en-US" sz="3600" dirty="0"/>
          </a:p>
        </p:txBody>
      </p:sp>
      <p:pic>
        <p:nvPicPr>
          <p:cNvPr id="5122" name="Picture 2">
            <a:extLst>
              <a:ext uri="{FF2B5EF4-FFF2-40B4-BE49-F238E27FC236}">
                <a16:creationId xmlns:a16="http://schemas.microsoft.com/office/drawing/2014/main" id="{773B2551-B1E0-5340-9504-FA5CE8F285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8280" y="0"/>
            <a:ext cx="53451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BF9CBA8-E4D9-6F43-9EB0-40FC6E587F1C}"/>
              </a:ext>
            </a:extLst>
          </p:cNvPr>
          <p:cNvPicPr>
            <a:picLocks noChangeAspect="1"/>
          </p:cNvPicPr>
          <p:nvPr/>
        </p:nvPicPr>
        <p:blipFill>
          <a:blip r:embed="rId3"/>
          <a:stretch>
            <a:fillRect/>
          </a:stretch>
        </p:blipFill>
        <p:spPr>
          <a:xfrm>
            <a:off x="286561" y="239486"/>
            <a:ext cx="5901070" cy="1524000"/>
          </a:xfrm>
          <a:prstGeom prst="rect">
            <a:avLst/>
          </a:prstGeom>
        </p:spPr>
      </p:pic>
    </p:spTree>
    <p:extLst>
      <p:ext uri="{BB962C8B-B14F-4D97-AF65-F5344CB8AC3E}">
        <p14:creationId xmlns:p14="http://schemas.microsoft.com/office/powerpoint/2010/main" val="386522575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26570" y="2023193"/>
            <a:ext cx="5932373" cy="4973562"/>
          </a:xfrm>
        </p:spPr>
        <p:txBody>
          <a:bodyPr>
            <a:normAutofit fontScale="70000" lnSpcReduction="20000"/>
          </a:bodyPr>
          <a:lstStyle/>
          <a:p>
            <a:pPr marL="0" indent="0">
              <a:buNone/>
            </a:pPr>
            <a:r>
              <a:rPr lang="en-US" dirty="0"/>
              <a:t>Body’s response to pain is guard and protect</a:t>
            </a:r>
          </a:p>
          <a:p>
            <a:pPr marL="0" indent="0">
              <a:buNone/>
            </a:pPr>
            <a:endParaRPr lang="en-US" dirty="0"/>
          </a:p>
          <a:p>
            <a:pPr marL="0" indent="0">
              <a:buNone/>
            </a:pPr>
            <a:r>
              <a:rPr lang="en-US" dirty="0"/>
              <a:t>Taught pacing</a:t>
            </a:r>
          </a:p>
          <a:p>
            <a:pPr marL="0" indent="0">
              <a:buNone/>
            </a:pPr>
            <a:endParaRPr lang="en-US" dirty="0"/>
          </a:p>
          <a:p>
            <a:pPr marL="0" indent="0">
              <a:buNone/>
            </a:pPr>
            <a:r>
              <a:rPr lang="en-US" dirty="0">
                <a:solidFill>
                  <a:srgbClr val="FF0000"/>
                </a:solidFill>
              </a:rPr>
              <a:t>START LOW AND GO SLOW</a:t>
            </a:r>
          </a:p>
          <a:p>
            <a:pPr marL="0" indent="0">
              <a:buNone/>
            </a:pPr>
            <a:endParaRPr lang="en-US" dirty="0"/>
          </a:p>
          <a:p>
            <a:pPr marL="0" indent="0">
              <a:buNone/>
            </a:pPr>
            <a:r>
              <a:rPr lang="en-US" dirty="0">
                <a:solidFill>
                  <a:srgbClr val="FF0000"/>
                </a:solidFill>
              </a:rPr>
              <a:t>MOTION IS LOTION</a:t>
            </a:r>
          </a:p>
          <a:p>
            <a:pPr marL="0" indent="0">
              <a:buNone/>
            </a:pPr>
            <a:endParaRPr lang="en-US" dirty="0"/>
          </a:p>
          <a:p>
            <a:pPr marL="0" indent="0">
              <a:buNone/>
            </a:pPr>
            <a:r>
              <a:rPr lang="en-US" dirty="0">
                <a:solidFill>
                  <a:srgbClr val="FF0000"/>
                </a:solidFill>
              </a:rPr>
              <a:t>SORE BUT SAFE - </a:t>
            </a:r>
            <a:r>
              <a:rPr lang="en-US" dirty="0"/>
              <a:t>Refer to PT to develop HEP to decrease fear of movement </a:t>
            </a:r>
          </a:p>
          <a:p>
            <a:pPr marL="0" indent="0">
              <a:buNone/>
            </a:pPr>
            <a:endParaRPr lang="en-US" dirty="0"/>
          </a:p>
          <a:p>
            <a:pPr marL="0" indent="0">
              <a:buNone/>
            </a:pPr>
            <a:r>
              <a:rPr lang="en-US" dirty="0"/>
              <a:t>Warm pool class</a:t>
            </a:r>
          </a:p>
          <a:p>
            <a:endParaRPr lang="en-US" dirty="0"/>
          </a:p>
          <a:p>
            <a:pPr marL="0" indent="0">
              <a:buNone/>
            </a:pPr>
            <a:r>
              <a:rPr lang="en-US" dirty="0"/>
              <a:t>Got a dog to walk</a:t>
            </a:r>
          </a:p>
          <a:p>
            <a:endParaRPr lang="en-US" dirty="0"/>
          </a:p>
        </p:txBody>
      </p:sp>
      <p:pic>
        <p:nvPicPr>
          <p:cNvPr id="6146" name="Picture 2">
            <a:extLst>
              <a:ext uri="{FF2B5EF4-FFF2-40B4-BE49-F238E27FC236}">
                <a16:creationId xmlns:a16="http://schemas.microsoft.com/office/drawing/2014/main" id="{05FD310D-2D73-CB49-A05D-F832601089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5565" y="0"/>
            <a:ext cx="53387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43A9E1D-AE40-D84E-BDA4-29D7D25E1897}"/>
              </a:ext>
            </a:extLst>
          </p:cNvPr>
          <p:cNvPicPr>
            <a:picLocks noChangeAspect="1"/>
          </p:cNvPicPr>
          <p:nvPr/>
        </p:nvPicPr>
        <p:blipFill>
          <a:blip r:embed="rId3"/>
          <a:stretch>
            <a:fillRect/>
          </a:stretch>
        </p:blipFill>
        <p:spPr>
          <a:xfrm>
            <a:off x="326571" y="248557"/>
            <a:ext cx="5932373" cy="1536699"/>
          </a:xfrm>
          <a:prstGeom prst="rect">
            <a:avLst/>
          </a:prstGeom>
        </p:spPr>
      </p:pic>
    </p:spTree>
    <p:extLst>
      <p:ext uri="{BB962C8B-B14F-4D97-AF65-F5344CB8AC3E}">
        <p14:creationId xmlns:p14="http://schemas.microsoft.com/office/powerpoint/2010/main" val="54429267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81047" y="1959429"/>
            <a:ext cx="6016423" cy="5103708"/>
          </a:xfrm>
        </p:spPr>
        <p:txBody>
          <a:bodyPr>
            <a:normAutofit fontScale="85000" lnSpcReduction="10000"/>
          </a:bodyPr>
          <a:lstStyle/>
          <a:p>
            <a:pPr marL="0" indent="0">
              <a:buNone/>
            </a:pPr>
            <a:r>
              <a:rPr lang="en-US" dirty="0">
                <a:latin typeface="Helvetica" panose="020B0604020202020204" pitchFamily="34" charset="0"/>
                <a:cs typeface="Helvetica" panose="020B0604020202020204" pitchFamily="34" charset="0"/>
              </a:rPr>
              <a:t>Taught about the relationship between stress and pain</a:t>
            </a:r>
          </a:p>
          <a:p>
            <a:pPr marL="0" indent="0">
              <a:buNone/>
            </a:pPr>
            <a:endParaRPr lang="en-US" dirty="0">
              <a:latin typeface="Helvetica" panose="020B0604020202020204" pitchFamily="34" charset="0"/>
              <a:cs typeface="Helvetica" panose="020B0604020202020204" pitchFamily="34" charset="0"/>
            </a:endParaRPr>
          </a:p>
          <a:p>
            <a:pPr marL="0" indent="0">
              <a:buNone/>
            </a:pPr>
            <a:r>
              <a:rPr lang="en-US" dirty="0">
                <a:latin typeface="Helvetica" panose="020B0604020202020204" pitchFamily="34" charset="0"/>
                <a:cs typeface="Helvetica" panose="020B0604020202020204" pitchFamily="34" charset="0"/>
              </a:rPr>
              <a:t>Taught relaxation and mindfulness skills</a:t>
            </a:r>
          </a:p>
          <a:p>
            <a:pPr marL="0" indent="0">
              <a:buNone/>
            </a:pPr>
            <a:endParaRPr lang="en-US" dirty="0">
              <a:latin typeface="Helvetica" panose="020B0604020202020204" pitchFamily="34" charset="0"/>
              <a:cs typeface="Helvetica" panose="020B0604020202020204" pitchFamily="34" charset="0"/>
            </a:endParaRPr>
          </a:p>
          <a:p>
            <a:pPr marL="0" indent="0">
              <a:buNone/>
            </a:pPr>
            <a:r>
              <a:rPr lang="en-US" dirty="0">
                <a:latin typeface="Helvetica" panose="020B0604020202020204" pitchFamily="34" charset="0"/>
                <a:cs typeface="Helvetica" panose="020B0604020202020204" pitchFamily="34" charset="0"/>
              </a:rPr>
              <a:t>Apps: </a:t>
            </a:r>
            <a:r>
              <a:rPr lang="en-US" dirty="0" err="1">
                <a:latin typeface="Helvetica" panose="020B0604020202020204" pitchFamily="34" charset="0"/>
                <a:cs typeface="Helvetica" panose="020B0604020202020204" pitchFamily="34" charset="0"/>
              </a:rPr>
              <a:t>Headspace.com</a:t>
            </a:r>
            <a:r>
              <a:rPr lang="en-US" dirty="0">
                <a:latin typeface="Helvetica" panose="020B0604020202020204" pitchFamily="34" charset="0"/>
                <a:cs typeface="Helvetica" panose="020B0604020202020204" pitchFamily="34" charset="0"/>
              </a:rPr>
              <a:t>, Calm.com, Insight </a:t>
            </a:r>
            <a:r>
              <a:rPr lang="en-US" dirty="0" err="1">
                <a:latin typeface="Helvetica" panose="020B0604020202020204" pitchFamily="34" charset="0"/>
                <a:cs typeface="Helvetica" panose="020B0604020202020204" pitchFamily="34" charset="0"/>
              </a:rPr>
              <a:t>Timer.com</a:t>
            </a:r>
            <a:r>
              <a:rPr lang="en-US" dirty="0">
                <a:latin typeface="Helvetica" panose="020B0604020202020204" pitchFamily="34" charset="0"/>
                <a:cs typeface="Helvetica" panose="020B0604020202020204" pitchFamily="34" charset="0"/>
              </a:rPr>
              <a:t>, Curable</a:t>
            </a:r>
          </a:p>
          <a:p>
            <a:pPr marL="0" indent="0">
              <a:buNone/>
            </a:pPr>
            <a:endParaRPr lang="en-US" dirty="0">
              <a:latin typeface="Helvetica" panose="020B0604020202020204" pitchFamily="34" charset="0"/>
              <a:cs typeface="Helvetica" panose="020B0604020202020204" pitchFamily="34" charset="0"/>
            </a:endParaRPr>
          </a:p>
          <a:p>
            <a:pPr marL="0" indent="0">
              <a:buNone/>
            </a:pPr>
            <a:r>
              <a:rPr lang="en-US" dirty="0">
                <a:latin typeface="Helvetica" panose="020B0604020202020204" pitchFamily="34" charset="0"/>
                <a:cs typeface="Helvetica" panose="020B0604020202020204" pitchFamily="34" charset="0"/>
              </a:rPr>
              <a:t>Neuroplasticity = encouraged engagement in FUN and meaningful activities</a:t>
            </a:r>
          </a:p>
          <a:p>
            <a:pPr marL="0" indent="0">
              <a:buNone/>
            </a:pPr>
            <a:endParaRPr lang="en-US" dirty="0">
              <a:latin typeface="Helvetica" panose="020B0604020202020204" pitchFamily="34" charset="0"/>
              <a:cs typeface="Helvetica" panose="020B0604020202020204" pitchFamily="34" charset="0"/>
            </a:endParaRPr>
          </a:p>
          <a:p>
            <a:pPr marL="0" indent="0">
              <a:buNone/>
            </a:pPr>
            <a:r>
              <a:rPr lang="en-US" dirty="0">
                <a:latin typeface="Helvetica" panose="020B0604020202020204" pitchFamily="34" charset="0"/>
                <a:cs typeface="Helvetica" panose="020B0604020202020204" pitchFamily="34" charset="0"/>
              </a:rPr>
              <a:t>Started planting flowers</a:t>
            </a:r>
          </a:p>
          <a:p>
            <a:endParaRPr lang="en-US" dirty="0">
              <a:latin typeface="Helvetica" panose="020B0604020202020204" pitchFamily="34" charset="0"/>
              <a:cs typeface="Helvetica" panose="020B0604020202020204" pitchFamily="34" charset="0"/>
            </a:endParaRPr>
          </a:p>
          <a:p>
            <a:pPr marL="0" indent="0">
              <a:buNone/>
            </a:pPr>
            <a:endParaRPr lang="en-US" dirty="0"/>
          </a:p>
        </p:txBody>
      </p:sp>
      <p:pic>
        <p:nvPicPr>
          <p:cNvPr id="7170" name="Picture 2">
            <a:extLst>
              <a:ext uri="{FF2B5EF4-FFF2-40B4-BE49-F238E27FC236}">
                <a16:creationId xmlns:a16="http://schemas.microsoft.com/office/drawing/2014/main" id="{F2146C90-D688-8C48-8B08-DA08493B47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2503" y="0"/>
            <a:ext cx="53451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9D02021-A24C-A44A-837F-CA87E8CE9C93}"/>
              </a:ext>
            </a:extLst>
          </p:cNvPr>
          <p:cNvPicPr>
            <a:picLocks noChangeAspect="1"/>
          </p:cNvPicPr>
          <p:nvPr/>
        </p:nvPicPr>
        <p:blipFill>
          <a:blip r:embed="rId4"/>
          <a:stretch>
            <a:fillRect/>
          </a:stretch>
        </p:blipFill>
        <p:spPr>
          <a:xfrm>
            <a:off x="335019" y="213471"/>
            <a:ext cx="6016423" cy="1558471"/>
          </a:xfrm>
          <a:prstGeom prst="rect">
            <a:avLst/>
          </a:prstGeom>
        </p:spPr>
      </p:pic>
    </p:spTree>
    <p:extLst>
      <p:ext uri="{BB962C8B-B14F-4D97-AF65-F5344CB8AC3E}">
        <p14:creationId xmlns:p14="http://schemas.microsoft.com/office/powerpoint/2010/main" val="162317885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D0A6F5-8F21-044B-90FF-7078069A6031}"/>
              </a:ext>
            </a:extLst>
          </p:cNvPr>
          <p:cNvSpPr>
            <a:spLocks noGrp="1"/>
          </p:cNvSpPr>
          <p:nvPr>
            <p:ph idx="1"/>
          </p:nvPr>
        </p:nvSpPr>
        <p:spPr>
          <a:xfrm>
            <a:off x="333088" y="2268754"/>
            <a:ext cx="5650755" cy="4297145"/>
          </a:xfrm>
        </p:spPr>
        <p:txBody>
          <a:bodyPr>
            <a:normAutofit fontScale="92500" lnSpcReduction="20000"/>
          </a:bodyPr>
          <a:lstStyle/>
          <a:p>
            <a:pPr marL="0" indent="0">
              <a:buNone/>
            </a:pPr>
            <a:r>
              <a:rPr lang="en-US" sz="3200" dirty="0"/>
              <a:t>Pacing activities with grandkids</a:t>
            </a:r>
          </a:p>
          <a:p>
            <a:pPr marL="0" indent="0">
              <a:buNone/>
            </a:pPr>
            <a:endParaRPr lang="en-US" sz="3200" dirty="0"/>
          </a:p>
          <a:p>
            <a:pPr marL="0" indent="0">
              <a:buNone/>
            </a:pPr>
            <a:r>
              <a:rPr lang="en-US" sz="3200" dirty="0"/>
              <a:t>Bible study group</a:t>
            </a:r>
          </a:p>
          <a:p>
            <a:endParaRPr lang="en-US" sz="3200" dirty="0"/>
          </a:p>
          <a:p>
            <a:pPr marL="0" indent="0">
              <a:buNone/>
            </a:pPr>
            <a:r>
              <a:rPr lang="en-US" sz="3200" dirty="0"/>
              <a:t>Volunteering at church</a:t>
            </a:r>
          </a:p>
          <a:p>
            <a:pPr marL="0" indent="0">
              <a:buNone/>
            </a:pPr>
            <a:endParaRPr lang="en-US" sz="3200" dirty="0"/>
          </a:p>
          <a:p>
            <a:pPr marL="0" indent="0">
              <a:buNone/>
            </a:pPr>
            <a:r>
              <a:rPr lang="en-US" sz="3200" dirty="0">
                <a:latin typeface="Helvetica" panose="020B0604020202020204" pitchFamily="34" charset="0"/>
                <a:cs typeface="Helvetica" panose="020B0604020202020204" pitchFamily="34" charset="0"/>
              </a:rPr>
              <a:t>Got a companion dog to walk</a:t>
            </a:r>
          </a:p>
          <a:p>
            <a:pPr marL="0" indent="0">
              <a:buNone/>
            </a:pPr>
            <a:endParaRPr lang="en-US" sz="3200" dirty="0">
              <a:latin typeface="Helvetica" panose="020B0604020202020204" pitchFamily="34" charset="0"/>
              <a:cs typeface="Helvetica" panose="020B0604020202020204" pitchFamily="34" charset="0"/>
            </a:endParaRPr>
          </a:p>
          <a:p>
            <a:pPr marL="0" indent="0">
              <a:buNone/>
            </a:pPr>
            <a:r>
              <a:rPr lang="en-US" sz="3200" dirty="0">
                <a:latin typeface="Helvetica" panose="020B0604020202020204" pitchFamily="34" charset="0"/>
              </a:rPr>
              <a:t>Increase independence at home </a:t>
            </a:r>
            <a:endParaRPr lang="en-US" dirty="0"/>
          </a:p>
        </p:txBody>
      </p:sp>
      <p:pic>
        <p:nvPicPr>
          <p:cNvPr id="2050" name="Picture 2">
            <a:extLst>
              <a:ext uri="{FF2B5EF4-FFF2-40B4-BE49-F238E27FC236}">
                <a16:creationId xmlns:a16="http://schemas.microsoft.com/office/drawing/2014/main" id="{26D74DD5-893A-9841-8B89-86C1F58C30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1211" y="0"/>
            <a:ext cx="53451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5523458-5063-D24D-ADC2-4682D03DF8DC}"/>
              </a:ext>
            </a:extLst>
          </p:cNvPr>
          <p:cNvPicPr>
            <a:picLocks noChangeAspect="1"/>
          </p:cNvPicPr>
          <p:nvPr/>
        </p:nvPicPr>
        <p:blipFill>
          <a:blip r:embed="rId3"/>
          <a:stretch>
            <a:fillRect/>
          </a:stretch>
        </p:blipFill>
        <p:spPr>
          <a:xfrm>
            <a:off x="333088" y="177050"/>
            <a:ext cx="5979399" cy="1642901"/>
          </a:xfrm>
          <a:prstGeom prst="rect">
            <a:avLst/>
          </a:prstGeom>
        </p:spPr>
      </p:pic>
    </p:spTree>
    <p:extLst>
      <p:ext uri="{BB962C8B-B14F-4D97-AF65-F5344CB8AC3E}">
        <p14:creationId xmlns:p14="http://schemas.microsoft.com/office/powerpoint/2010/main" val="365350822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1135" y="2116761"/>
            <a:ext cx="5917676" cy="4532233"/>
          </a:xfrm>
        </p:spPr>
        <p:txBody>
          <a:bodyPr>
            <a:normAutofit/>
          </a:bodyPr>
          <a:lstStyle/>
          <a:p>
            <a:r>
              <a:rPr lang="en-US" dirty="0"/>
              <a:t>Expect Flare Ups</a:t>
            </a:r>
            <a:br>
              <a:rPr lang="en-US" dirty="0"/>
            </a:br>
            <a:r>
              <a:rPr lang="en-US" dirty="0"/>
              <a:t>and develop a proactive flare up management plan to build self-efficacy and to increase sense of control</a:t>
            </a:r>
          </a:p>
        </p:txBody>
      </p:sp>
      <p:pic>
        <p:nvPicPr>
          <p:cNvPr id="8194" name="Picture 2">
            <a:extLst>
              <a:ext uri="{FF2B5EF4-FFF2-40B4-BE49-F238E27FC236}">
                <a16:creationId xmlns:a16="http://schemas.microsoft.com/office/drawing/2014/main" id="{6CEDD20C-C0A8-0444-BF62-02F89999D1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4755" y="0"/>
            <a:ext cx="5345114"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A038AC7-6208-5248-9417-5F37222F0F92}"/>
              </a:ext>
            </a:extLst>
          </p:cNvPr>
          <p:cNvPicPr>
            <a:picLocks noChangeAspect="1"/>
          </p:cNvPicPr>
          <p:nvPr/>
        </p:nvPicPr>
        <p:blipFill>
          <a:blip r:embed="rId4"/>
          <a:stretch>
            <a:fillRect/>
          </a:stretch>
        </p:blipFill>
        <p:spPr>
          <a:xfrm>
            <a:off x="361043" y="302986"/>
            <a:ext cx="5957768" cy="1534036"/>
          </a:xfrm>
          <a:prstGeom prst="rect">
            <a:avLst/>
          </a:prstGeom>
        </p:spPr>
      </p:pic>
    </p:spTree>
    <p:extLst>
      <p:ext uri="{BB962C8B-B14F-4D97-AF65-F5344CB8AC3E}">
        <p14:creationId xmlns:p14="http://schemas.microsoft.com/office/powerpoint/2010/main" val="19192496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16762" y="1991029"/>
            <a:ext cx="4536495" cy="4744508"/>
          </a:xfrm>
        </p:spPr>
        <p:txBody>
          <a:bodyPr>
            <a:normAutofit fontScale="70000" lnSpcReduction="20000"/>
          </a:bodyPr>
          <a:lstStyle/>
          <a:p>
            <a:pPr marL="0" indent="0">
              <a:buNone/>
            </a:pPr>
            <a:r>
              <a:rPr lang="en-US" sz="4400" dirty="0">
                <a:latin typeface="Helvetica" panose="020B0604020202020204" pitchFamily="34" charset="0"/>
                <a:cs typeface="Helvetica" panose="020B0604020202020204" pitchFamily="34" charset="0"/>
              </a:rPr>
              <a:t>Tapered off: </a:t>
            </a:r>
          </a:p>
          <a:p>
            <a:pPr marL="0" indent="0">
              <a:buNone/>
            </a:pPr>
            <a:r>
              <a:rPr lang="en-US" sz="4400" dirty="0">
                <a:latin typeface="Helvetica" panose="020B0604020202020204" pitchFamily="34" charset="0"/>
                <a:cs typeface="Helvetica" panose="020B0604020202020204" pitchFamily="34" charset="0"/>
              </a:rPr>
              <a:t>	opiates</a:t>
            </a:r>
          </a:p>
          <a:p>
            <a:pPr marL="0" indent="0">
              <a:buNone/>
            </a:pPr>
            <a:r>
              <a:rPr lang="en-US" sz="4400" dirty="0">
                <a:latin typeface="Helvetica" panose="020B0604020202020204" pitchFamily="34" charset="0"/>
                <a:cs typeface="Helvetica" panose="020B0604020202020204" pitchFamily="34" charset="0"/>
              </a:rPr>
              <a:t>	zolpidem</a:t>
            </a:r>
          </a:p>
          <a:p>
            <a:pPr marL="0" indent="0">
              <a:buNone/>
            </a:pPr>
            <a:r>
              <a:rPr lang="en-US" sz="4400" dirty="0">
                <a:latin typeface="Helvetica" panose="020B0604020202020204" pitchFamily="34" charset="0"/>
                <a:cs typeface="Helvetica" panose="020B0604020202020204" pitchFamily="34" charset="0"/>
              </a:rPr>
              <a:t>	</a:t>
            </a:r>
            <a:r>
              <a:rPr lang="en-US" sz="4400" dirty="0" err="1">
                <a:latin typeface="Helvetica" panose="020B0604020202020204" pitchFamily="34" charset="0"/>
                <a:cs typeface="Helvetica" panose="020B0604020202020204" pitchFamily="34" charset="0"/>
              </a:rPr>
              <a:t>abilify</a:t>
            </a:r>
            <a:endParaRPr lang="en-US" sz="4400" dirty="0">
              <a:latin typeface="Helvetica" panose="020B0604020202020204" pitchFamily="34" charset="0"/>
              <a:cs typeface="Helvetica" panose="020B0604020202020204" pitchFamily="34" charset="0"/>
            </a:endParaRPr>
          </a:p>
          <a:p>
            <a:pPr marL="0" indent="0">
              <a:buNone/>
            </a:pPr>
            <a:r>
              <a:rPr lang="en-US" sz="4400" dirty="0">
                <a:latin typeface="Helvetica" panose="020B0604020202020204" pitchFamily="34" charset="0"/>
                <a:cs typeface="Helvetica" panose="020B0604020202020204" pitchFamily="34" charset="0"/>
              </a:rPr>
              <a:t>	</a:t>
            </a:r>
            <a:r>
              <a:rPr lang="en-US" sz="4400" dirty="0" err="1">
                <a:latin typeface="Helvetica" panose="020B0604020202020204" pitchFamily="34" charset="0"/>
                <a:cs typeface="Helvetica" panose="020B0604020202020204" pitchFamily="34" charset="0"/>
              </a:rPr>
              <a:t>lamictal</a:t>
            </a:r>
            <a:r>
              <a:rPr lang="en-US" sz="4400" dirty="0">
                <a:latin typeface="Helvetica" panose="020B0604020202020204" pitchFamily="34" charset="0"/>
                <a:cs typeface="Helvetica" panose="020B0604020202020204" pitchFamily="34" charset="0"/>
              </a:rPr>
              <a:t> </a:t>
            </a:r>
          </a:p>
          <a:p>
            <a:pPr marL="0" indent="0">
              <a:buNone/>
            </a:pPr>
            <a:r>
              <a:rPr lang="en-US" sz="4400" dirty="0">
                <a:latin typeface="Helvetica" panose="020B0604020202020204" pitchFamily="34" charset="0"/>
                <a:cs typeface="Helvetica" panose="020B0604020202020204" pitchFamily="34" charset="0"/>
              </a:rPr>
              <a:t>	ADD medication</a:t>
            </a:r>
          </a:p>
          <a:p>
            <a:pPr marL="0" indent="0">
              <a:buNone/>
            </a:pPr>
            <a:endParaRPr lang="en-US" sz="4400" dirty="0">
              <a:latin typeface="Helvetica" panose="020B0604020202020204" pitchFamily="34" charset="0"/>
              <a:cs typeface="Helvetica" panose="020B0604020202020204" pitchFamily="34" charset="0"/>
            </a:endParaRPr>
          </a:p>
          <a:p>
            <a:pPr marL="0" indent="0">
              <a:buNone/>
            </a:pPr>
            <a:r>
              <a:rPr lang="en-US" sz="4400" dirty="0">
                <a:latin typeface="Helvetica" panose="020B0604020202020204" pitchFamily="34" charset="0"/>
                <a:cs typeface="Helvetica" panose="020B0604020202020204" pitchFamily="34" charset="0"/>
              </a:rPr>
              <a:t>Kept: </a:t>
            </a:r>
          </a:p>
          <a:p>
            <a:pPr marL="0" indent="0">
              <a:buNone/>
            </a:pPr>
            <a:r>
              <a:rPr lang="en-US" sz="4400" dirty="0">
                <a:latin typeface="Helvetica" panose="020B0604020202020204" pitchFamily="34" charset="0"/>
                <a:cs typeface="Helvetica" panose="020B0604020202020204" pitchFamily="34" charset="0"/>
              </a:rPr>
              <a:t>	duloxetine</a:t>
            </a:r>
          </a:p>
          <a:p>
            <a:pPr marL="0" indent="0">
              <a:buNone/>
            </a:pPr>
            <a:r>
              <a:rPr lang="en-US" sz="4400" dirty="0">
                <a:latin typeface="Helvetica" panose="020B0604020202020204" pitchFamily="34" charset="0"/>
                <a:cs typeface="Helvetica" panose="020B0604020202020204" pitchFamily="34" charset="0"/>
              </a:rPr>
              <a:t>	prazosin</a:t>
            </a:r>
          </a:p>
          <a:p>
            <a:pPr marL="0" indent="0">
              <a:buNone/>
            </a:pPr>
            <a:endParaRPr lang="en-US" sz="4400" dirty="0">
              <a:latin typeface="Helvetica" panose="020B0604020202020204" pitchFamily="34" charset="0"/>
              <a:cs typeface="Helvetica" panose="020B0604020202020204" pitchFamily="34" charset="0"/>
            </a:endParaRPr>
          </a:p>
          <a:p>
            <a:pPr marL="0" indent="0">
              <a:buNone/>
            </a:pPr>
            <a:endParaRPr lang="en-US" dirty="0"/>
          </a:p>
        </p:txBody>
      </p:sp>
      <p:pic>
        <p:nvPicPr>
          <p:cNvPr id="7" name="Picture 6">
            <a:extLst>
              <a:ext uri="{FF2B5EF4-FFF2-40B4-BE49-F238E27FC236}">
                <a16:creationId xmlns:a16="http://schemas.microsoft.com/office/drawing/2014/main" id="{EE95EA3C-B639-CA4E-95D5-EE06509A64A0}"/>
              </a:ext>
            </a:extLst>
          </p:cNvPr>
          <p:cNvPicPr>
            <a:picLocks noChangeAspect="1"/>
          </p:cNvPicPr>
          <p:nvPr/>
        </p:nvPicPr>
        <p:blipFill>
          <a:blip r:embed="rId3"/>
          <a:stretch>
            <a:fillRect/>
          </a:stretch>
        </p:blipFill>
        <p:spPr>
          <a:xfrm>
            <a:off x="6886047" y="0"/>
            <a:ext cx="5399062" cy="6858000"/>
          </a:xfrm>
          <a:prstGeom prst="rect">
            <a:avLst/>
          </a:prstGeom>
        </p:spPr>
      </p:pic>
      <p:pic>
        <p:nvPicPr>
          <p:cNvPr id="8" name="Picture 7">
            <a:extLst>
              <a:ext uri="{FF2B5EF4-FFF2-40B4-BE49-F238E27FC236}">
                <a16:creationId xmlns:a16="http://schemas.microsoft.com/office/drawing/2014/main" id="{42813FDA-17EC-7A43-A344-BD346E753153}"/>
              </a:ext>
            </a:extLst>
          </p:cNvPr>
          <p:cNvPicPr>
            <a:picLocks noChangeAspect="1"/>
          </p:cNvPicPr>
          <p:nvPr/>
        </p:nvPicPr>
        <p:blipFill>
          <a:blip r:embed="rId4"/>
          <a:stretch>
            <a:fillRect/>
          </a:stretch>
        </p:blipFill>
        <p:spPr>
          <a:xfrm>
            <a:off x="307522" y="253092"/>
            <a:ext cx="5969466" cy="1479611"/>
          </a:xfrm>
          <a:prstGeom prst="rect">
            <a:avLst/>
          </a:prstGeom>
        </p:spPr>
      </p:pic>
    </p:spTree>
    <p:extLst>
      <p:ext uri="{BB962C8B-B14F-4D97-AF65-F5344CB8AC3E}">
        <p14:creationId xmlns:p14="http://schemas.microsoft.com/office/powerpoint/2010/main" val="89766695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27139" y="28575"/>
            <a:ext cx="5792473" cy="6897285"/>
          </a:xfrm>
        </p:spPr>
        <p:txBody>
          <a:bodyPr>
            <a:normAutofit fontScale="92500" lnSpcReduction="10000"/>
          </a:bodyPr>
          <a:lstStyle/>
          <a:p>
            <a:pPr marL="0" indent="0">
              <a:buNone/>
            </a:pPr>
            <a:r>
              <a:rPr lang="en-US" sz="3000" dirty="0">
                <a:latin typeface="Arial" panose="020B0604020202020204" pitchFamily="34" charset="0"/>
                <a:cs typeface="Arial" panose="020B0604020202020204" pitchFamily="34" charset="0"/>
              </a:rPr>
              <a:t>2 years: ”breaking down the wall” that kept her stuck.  </a:t>
            </a:r>
          </a:p>
          <a:p>
            <a:pPr marL="0" indent="0">
              <a:buNone/>
            </a:pPr>
            <a:endParaRPr lang="en-US" sz="3000" dirty="0">
              <a:latin typeface="Arial" panose="020B0604020202020204" pitchFamily="34" charset="0"/>
              <a:cs typeface="Arial" panose="020B0604020202020204" pitchFamily="34" charset="0"/>
            </a:endParaRPr>
          </a:p>
          <a:p>
            <a:pPr marL="0" indent="0">
              <a:buNone/>
            </a:pPr>
            <a:r>
              <a:rPr lang="en-US" sz="3000" dirty="0">
                <a:latin typeface="Arial" panose="020B0604020202020204" pitchFamily="34" charset="0"/>
                <a:cs typeface="Arial" panose="020B0604020202020204" pitchFamily="34" charset="0"/>
              </a:rPr>
              <a:t>She saw HOPE and felt “alive” for first time in years</a:t>
            </a:r>
          </a:p>
          <a:p>
            <a:pPr marL="0" indent="0">
              <a:buNone/>
            </a:pPr>
            <a:endParaRPr lang="en-US" sz="3000" dirty="0">
              <a:latin typeface="Arial" panose="020B0604020202020204" pitchFamily="34" charset="0"/>
              <a:cs typeface="Arial" panose="020B0604020202020204" pitchFamily="34" charset="0"/>
            </a:endParaRPr>
          </a:p>
          <a:p>
            <a:pPr marL="0" indent="0">
              <a:buNone/>
            </a:pPr>
            <a:r>
              <a:rPr lang="en-US" sz="3000" u="sng" dirty="0">
                <a:latin typeface="Arial" panose="020B0604020202020204" pitchFamily="34" charset="0"/>
                <a:cs typeface="Arial" panose="020B0604020202020204" pitchFamily="34" charset="0"/>
              </a:rPr>
              <a:t>Function </a:t>
            </a:r>
            <a:endParaRPr lang="en-US" sz="3000" dirty="0">
              <a:latin typeface="Arial" panose="020B0604020202020204" pitchFamily="34" charset="0"/>
              <a:cs typeface="Arial" panose="020B0604020202020204" pitchFamily="34" charset="0"/>
            </a:endParaRPr>
          </a:p>
          <a:p>
            <a:pPr marL="457200" lvl="1" indent="0">
              <a:buNone/>
            </a:pPr>
            <a:r>
              <a:rPr lang="en-US" sz="3000" dirty="0">
                <a:latin typeface="Arial" panose="020B0604020202020204" pitchFamily="34" charset="0"/>
                <a:cs typeface="Arial" panose="020B0604020202020204" pitchFamily="34" charset="0"/>
              </a:rPr>
              <a:t>Showering, dressing, putting on make up, brushing teeth</a:t>
            </a:r>
          </a:p>
          <a:p>
            <a:pPr marL="457200" lvl="1" indent="0">
              <a:buNone/>
            </a:pPr>
            <a:r>
              <a:rPr lang="en-US" sz="3000" dirty="0">
                <a:latin typeface="Arial" panose="020B0604020202020204" pitchFamily="34" charset="0"/>
                <a:cs typeface="Arial" panose="020B0604020202020204" pitchFamily="34" charset="0"/>
              </a:rPr>
              <a:t>Cleaning the house</a:t>
            </a:r>
          </a:p>
          <a:p>
            <a:pPr marL="457200" lvl="1" indent="0">
              <a:buNone/>
            </a:pPr>
            <a:r>
              <a:rPr lang="en-US" sz="3000" dirty="0">
                <a:latin typeface="Arial" panose="020B0604020202020204" pitchFamily="34" charset="0"/>
                <a:cs typeface="Arial" panose="020B0604020202020204" pitchFamily="34" charset="0"/>
              </a:rPr>
              <a:t>Taking care of grandkids few hours week</a:t>
            </a:r>
          </a:p>
          <a:p>
            <a:pPr marL="457200" lvl="1" indent="0">
              <a:buNone/>
            </a:pPr>
            <a:endParaRPr lang="en-US" sz="3000" dirty="0">
              <a:latin typeface="Arial" panose="020B0604020202020204" pitchFamily="34" charset="0"/>
              <a:cs typeface="Arial" panose="020B0604020202020204" pitchFamily="34" charset="0"/>
            </a:endParaRPr>
          </a:p>
          <a:p>
            <a:pPr marL="0" indent="0">
              <a:buNone/>
            </a:pPr>
            <a:r>
              <a:rPr lang="en-US" sz="3000" u="sng" dirty="0">
                <a:latin typeface="Arial" panose="020B0604020202020204" pitchFamily="34" charset="0"/>
                <a:cs typeface="Arial" panose="020B0604020202020204" pitchFamily="34" charset="0"/>
              </a:rPr>
              <a:t>Quality of life</a:t>
            </a:r>
            <a:endParaRPr lang="en-US" sz="3000" dirty="0">
              <a:latin typeface="Arial" panose="020B0604020202020204" pitchFamily="34" charset="0"/>
              <a:cs typeface="Arial" panose="020B0604020202020204" pitchFamily="34" charset="0"/>
            </a:endParaRPr>
          </a:p>
          <a:p>
            <a:pPr marL="0" indent="0">
              <a:buNone/>
            </a:pPr>
            <a:r>
              <a:rPr lang="en-US" sz="3000" dirty="0">
                <a:latin typeface="Arial" panose="020B0604020202020204" pitchFamily="34" charset="0"/>
                <a:cs typeface="Arial" panose="020B0604020202020204" pitchFamily="34" charset="0"/>
              </a:rPr>
              <a:t>	Planting flowers in garden</a:t>
            </a:r>
          </a:p>
          <a:p>
            <a:pPr marL="0" indent="0">
              <a:buNone/>
            </a:pPr>
            <a:r>
              <a:rPr lang="en-US" sz="3000" dirty="0">
                <a:latin typeface="Arial" panose="020B0604020202020204" pitchFamily="34" charset="0"/>
                <a:cs typeface="Arial" panose="020B0604020202020204" pitchFamily="34" charset="0"/>
              </a:rPr>
              <a:t>	Time with grandkids</a:t>
            </a:r>
          </a:p>
          <a:p>
            <a:pPr marL="0" indent="0">
              <a:buNone/>
            </a:pPr>
            <a:endParaRPr lang="en-US" sz="2600" dirty="0">
              <a:latin typeface="Arial" panose="020B0604020202020204" pitchFamily="34" charset="0"/>
              <a:cs typeface="Arial" panose="020B0604020202020204" pitchFamily="34" charset="0"/>
            </a:endParaRPr>
          </a:p>
          <a:p>
            <a:pPr marL="0" indent="0">
              <a:buNone/>
            </a:pPr>
            <a:endParaRPr lang="en-US" sz="2600" dirty="0">
              <a:latin typeface="Arial" panose="020B0604020202020204" pitchFamily="34" charset="0"/>
              <a:cs typeface="Arial" panose="020B0604020202020204" pitchFamily="34" charset="0"/>
            </a:endParaRPr>
          </a:p>
          <a:p>
            <a:pPr marL="457200" lvl="1" indent="0">
              <a:buNone/>
            </a:pPr>
            <a:endParaRPr lang="en-US" sz="2600" dirty="0">
              <a:latin typeface="Arial" panose="020B0604020202020204" pitchFamily="34" charset="0"/>
              <a:cs typeface="Arial" panose="020B0604020202020204" pitchFamily="34" charset="0"/>
            </a:endParaRPr>
          </a:p>
          <a:p>
            <a:pPr marL="0" indent="0">
              <a:buNone/>
            </a:pPr>
            <a:endParaRPr lang="en-US" sz="2600" dirty="0">
              <a:latin typeface="Arial" panose="020B0604020202020204" pitchFamily="34" charset="0"/>
              <a:cs typeface="Arial" panose="020B0604020202020204" pitchFamily="34" charset="0"/>
            </a:endParaRPr>
          </a:p>
          <a:p>
            <a:endParaRPr lang="en-US" dirty="0"/>
          </a:p>
          <a:p>
            <a:endParaRPr lang="en-US" dirty="0"/>
          </a:p>
          <a:p>
            <a:endParaRPr lang="en-US" dirty="0"/>
          </a:p>
        </p:txBody>
      </p:sp>
      <p:sp>
        <p:nvSpPr>
          <p:cNvPr id="5" name="AutoShape 2" descr="Image result for watering tree"/>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p:cNvPicPr>
            <a:picLocks noChangeAspect="1"/>
          </p:cNvPicPr>
          <p:nvPr/>
        </p:nvPicPr>
        <p:blipFill>
          <a:blip r:embed="rId2"/>
          <a:stretch>
            <a:fillRect/>
          </a:stretch>
        </p:blipFill>
        <p:spPr>
          <a:xfrm>
            <a:off x="6886222" y="-709460"/>
            <a:ext cx="5289093" cy="7559523"/>
          </a:xfrm>
          <a:prstGeom prst="rect">
            <a:avLst/>
          </a:prstGeom>
        </p:spPr>
      </p:pic>
    </p:spTree>
    <p:extLst>
      <p:ext uri="{BB962C8B-B14F-4D97-AF65-F5344CB8AC3E}">
        <p14:creationId xmlns:p14="http://schemas.microsoft.com/office/powerpoint/2010/main" val="406120372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836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9273812"/>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E4E4E4"/>
      </a:dk2>
      <a:lt2>
        <a:srgbClr val="7CA655"/>
      </a:lt2>
      <a:accent1>
        <a:srgbClr val="094F94"/>
      </a:accent1>
      <a:accent2>
        <a:srgbClr val="FEF880"/>
      </a:accent2>
      <a:accent3>
        <a:srgbClr val="545454"/>
      </a:accent3>
      <a:accent4>
        <a:srgbClr val="84A8C8"/>
      </a:accent4>
      <a:accent5>
        <a:srgbClr val="C2D4E4"/>
      </a:accent5>
      <a:accent6>
        <a:srgbClr val="77DF75"/>
      </a:accent6>
      <a:hlink>
        <a:srgbClr val="4495A2"/>
      </a:hlink>
      <a:folHlink>
        <a:srgbClr val="AA5881"/>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Retrospect">
  <a:themeElements>
    <a:clrScheme name="Custom 1">
      <a:dk1>
        <a:sysClr val="windowText" lastClr="000000"/>
      </a:dk1>
      <a:lt1>
        <a:sysClr val="window" lastClr="FFFFFF"/>
      </a:lt1>
      <a:dk2>
        <a:srgbClr val="344068"/>
      </a:dk2>
      <a:lt2>
        <a:srgbClr val="D9E0E6"/>
      </a:lt2>
      <a:accent1>
        <a:srgbClr val="FEF880"/>
      </a:accent1>
      <a:accent2>
        <a:srgbClr val="094F94"/>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637</TotalTime>
  <Words>12490</Words>
  <Application>Microsoft Office PowerPoint</Application>
  <PresentationFormat>Widescreen</PresentationFormat>
  <Paragraphs>1607</Paragraphs>
  <Slides>132</Slides>
  <Notes>100</Notes>
  <HiddenSlides>0</HiddenSlides>
  <MMClips>0</MMClips>
  <ScaleCrop>false</ScaleCrop>
  <HeadingPairs>
    <vt:vector size="6" baseType="variant">
      <vt:variant>
        <vt:lpstr>Fonts Used</vt:lpstr>
      </vt:variant>
      <vt:variant>
        <vt:i4>19</vt:i4>
      </vt:variant>
      <vt:variant>
        <vt:lpstr>Theme</vt:lpstr>
      </vt:variant>
      <vt:variant>
        <vt:i4>5</vt:i4>
      </vt:variant>
      <vt:variant>
        <vt:lpstr>Slide Titles</vt:lpstr>
      </vt:variant>
      <vt:variant>
        <vt:i4>132</vt:i4>
      </vt:variant>
    </vt:vector>
  </HeadingPairs>
  <TitlesOfParts>
    <vt:vector size="156" baseType="lpstr">
      <vt:lpstr>Amiri</vt:lpstr>
      <vt:lpstr>Aptos</vt:lpstr>
      <vt:lpstr>Aptos Display</vt:lpstr>
      <vt:lpstr>Arial</vt:lpstr>
      <vt:lpstr>Calibri</vt:lpstr>
      <vt:lpstr>Calibri Light</vt:lpstr>
      <vt:lpstr>Comica</vt:lpstr>
      <vt:lpstr>Franklin Gothic Demi</vt:lpstr>
      <vt:lpstr>Helvetica</vt:lpstr>
      <vt:lpstr>Helvetica Neue</vt:lpstr>
      <vt:lpstr>Muli</vt:lpstr>
      <vt:lpstr>Myriad Pro</vt:lpstr>
      <vt:lpstr>Noto Serif</vt:lpstr>
      <vt:lpstr>Roboto</vt:lpstr>
      <vt:lpstr>Tahoma</vt:lpstr>
      <vt:lpstr>Tahoma Bold</vt:lpstr>
      <vt:lpstr>The Seasons</vt:lpstr>
      <vt:lpstr>Trebuchet MS Italics</vt:lpstr>
      <vt:lpstr>Wingdings</vt:lpstr>
      <vt:lpstr>Office Theme</vt:lpstr>
      <vt:lpstr>1_Office Theme</vt:lpstr>
      <vt:lpstr>Retrospect</vt:lpstr>
      <vt:lpstr>2_Office Theme</vt:lpstr>
      <vt:lpstr>3_Office Theme</vt:lpstr>
      <vt:lpstr>PowerPoint Presentation</vt:lpstr>
      <vt:lpstr>Thank You to Our Sponsors! </vt:lpstr>
      <vt:lpstr>Agenda</vt:lpstr>
      <vt:lpstr>CME Information</vt:lpstr>
      <vt:lpstr>Medical Examiner’s Snapshot</vt:lpstr>
      <vt:lpstr>Medical Examiner’s Snapshot</vt:lpstr>
      <vt:lpstr>Medical Examiner’s Snapshot</vt:lpstr>
      <vt:lpstr>Marijuana: Impacts on Pregnancy, Youth, and Communities –  Jill Pearson, MD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Psychology  of  Pain</vt:lpstr>
      <vt:lpstr>What is Pain? </vt:lpstr>
      <vt:lpstr>PowerPoint Presentation</vt:lpstr>
      <vt:lpstr>PowerPoint Presentation</vt:lpstr>
      <vt:lpstr>PowerPoint Presentation</vt:lpstr>
      <vt:lpstr>PowerPoint Presentation</vt:lpstr>
      <vt:lpstr>YOUR WORDS MATTER AND CAN CREATE A SENSE OF FEAR OR SAFETY  Negative thoughts about pain can lead to maladaptive coping and increased suffering and disability  </vt:lpstr>
      <vt:lpstr>PowerPoint Presentation</vt:lpstr>
      <vt:lpstr>PowerPoint Presentation</vt:lpstr>
      <vt:lpstr>What Are We Often Really Medicating With Opiates???</vt:lpstr>
      <vt:lpstr>Assessment</vt:lpstr>
      <vt:lpstr>CBT for Chronic Pain</vt:lpstr>
      <vt:lpstr>Acceptance &amp; Commitment Therapy  (ACT)  Steven Hayes, 1994</vt:lpstr>
      <vt:lpstr>PowerPoint Presentation</vt:lpstr>
      <vt:lpstr> </vt:lpstr>
      <vt:lpstr>PowerPoint Presentation</vt:lpstr>
      <vt:lpstr>If Pain is not going away, the Goal of Treatment is to Help the Patient Increase Life</vt:lpstr>
      <vt:lpstr>PowerPoint Presentation</vt:lpstr>
      <vt:lpstr>PowerPoint Presentation</vt:lpstr>
      <vt:lpstr>Why Use the Pain Education Toolkit?</vt:lpstr>
      <vt:lpstr>63 y/o female with fibromyalgia 20 years</vt:lpstr>
      <vt:lpstr>PowerPoint Presentation</vt:lpstr>
      <vt:lpstr>PowerPoint Presentation</vt:lpstr>
      <vt:lpstr>PowerPoint Presentation</vt:lpstr>
      <vt:lpstr>PowerPoint Presentation</vt:lpstr>
      <vt:lpstr>PowerPoint Presentation</vt:lpstr>
      <vt:lpstr>PowerPoint Presentation</vt:lpstr>
      <vt:lpstr>Expect Flare Ups and develop a proactive flare up management plan to build self-efficacy and to increase sense of control</vt:lpstr>
      <vt:lpstr>PowerPoint Presentation</vt:lpstr>
      <vt:lpstr>PowerPoint Presentation</vt:lpstr>
      <vt:lpstr>PowerPoint Presentation</vt:lpstr>
      <vt:lpstr>Framing a Referral to The Other Team Members:</vt:lpstr>
      <vt:lpstr>Examples of Toolkit  use in Oregon</vt:lpstr>
      <vt:lpstr>Resources  Follow</vt:lpstr>
      <vt:lpstr>Cat’s frequently used resources</vt:lpstr>
      <vt:lpstr>Helpful Tools to Assess Patients with Chronic Pain</vt:lpstr>
      <vt:lpstr>PowerPoint Presentation</vt:lpstr>
      <vt:lpstr>PowerPoint Presentation</vt:lpstr>
      <vt:lpstr>PowerPoint Presentation</vt:lpstr>
      <vt:lpstr>Chronic Pain and Opioids ECHO January – March 2026  https://www.oregonechonetwork.org/</vt:lpstr>
      <vt:lpstr>PowerPoint Presentation</vt:lpstr>
      <vt:lpstr>Yamhill County Deflection</vt:lpstr>
      <vt:lpstr>Deflection    </vt:lpstr>
      <vt:lpstr>Prosecution</vt:lpstr>
      <vt:lpstr>PowerPoint Presentation</vt:lpstr>
      <vt:lpstr>PowerPoint Presentation</vt:lpstr>
      <vt:lpstr>Health &amp; Human Service's  Role in Deflection </vt:lpstr>
      <vt:lpstr>Client #1</vt:lpstr>
      <vt:lpstr>Client #2</vt:lpstr>
      <vt:lpstr>Client #3</vt:lpstr>
      <vt:lpstr>Yamhill County Overdose Fatality Review (OFR) Update:  Findings &amp; Recommendations</vt:lpstr>
      <vt:lpstr>What is OFR?</vt:lpstr>
      <vt:lpstr>OFR Process</vt:lpstr>
      <vt:lpstr>OFR Structure</vt:lpstr>
      <vt:lpstr>Oregon OFR Pilot Program</vt:lpstr>
      <vt:lpstr>OFR History in Oregon (2022 – Present)</vt:lpstr>
      <vt:lpstr>Yamhill Implementation Timeline</vt:lpstr>
      <vt:lpstr>OFR Team Members</vt:lpstr>
      <vt:lpstr>Case Reviews to Date</vt:lpstr>
      <vt:lpstr>LADPC Prioritized Recommendations</vt:lpstr>
      <vt:lpstr>Recommendations Started or Completed</vt:lpstr>
      <vt:lpstr>System-wide &amp; Long-Term Recommendations</vt:lpstr>
      <vt:lpstr>Next Steps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Laura Bivens</dc:creator>
  <cp:lastModifiedBy>Laura Bivens</cp:lastModifiedBy>
  <cp:revision>9</cp:revision>
  <dcterms:created xsi:type="dcterms:W3CDTF">2025-10-08T15:58:52Z</dcterms:created>
  <dcterms:modified xsi:type="dcterms:W3CDTF">2025-11-06T22:15:48Z</dcterms:modified>
</cp:coreProperties>
</file>